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2.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3.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4.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5.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6.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notesSlides/notesSlide7.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8.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notesSlides/notesSlide9.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10.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4"/>
  </p:sldMasterIdLst>
  <p:notesMasterIdLst>
    <p:notesMasterId r:id="rId18"/>
  </p:notesMasterIdLst>
  <p:sldIdLst>
    <p:sldId id="256" r:id="rId5"/>
    <p:sldId id="257" r:id="rId6"/>
    <p:sldId id="261" r:id="rId7"/>
    <p:sldId id="262" r:id="rId8"/>
    <p:sldId id="263" r:id="rId9"/>
    <p:sldId id="264" r:id="rId10"/>
    <p:sldId id="266" r:id="rId11"/>
    <p:sldId id="267" r:id="rId12"/>
    <p:sldId id="268" r:id="rId13"/>
    <p:sldId id="258" r:id="rId14"/>
    <p:sldId id="269" r:id="rId15"/>
    <p:sldId id="259" r:id="rId16"/>
    <p:sldId id="270"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F9BABF-0EF4-4853-92AB-64766682E041}" v="13" dt="2018-03-15T20:41:09.7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6300" autoAdjust="0"/>
  </p:normalViewPr>
  <p:slideViewPr>
    <p:cSldViewPr snapToGrid="0">
      <p:cViewPr varScale="1">
        <p:scale>
          <a:sx n="95" d="100"/>
          <a:sy n="95" d="100"/>
        </p:scale>
        <p:origin x="1962" y="8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Luc Lemay" userId="10030000A7AE43D1@LIVE.COM" providerId="AD" clId="Web-{29CDD205-752C-41E4-B4D7-B563C29F513C}"/>
    <pc:docChg chg="modSld">
      <pc:chgData name="Marie-Luc Lemay" userId="10030000A7AE43D1@LIVE.COM" providerId="AD" clId="Web-{29CDD205-752C-41E4-B4D7-B563C29F513C}" dt="2018-03-19T18:04:57.753" v="10"/>
      <pc:docMkLst>
        <pc:docMk/>
      </pc:docMkLst>
      <pc:sldChg chg="modSp">
        <pc:chgData name="Marie-Luc Lemay" userId="10030000A7AE43D1@LIVE.COM" providerId="AD" clId="Web-{29CDD205-752C-41E4-B4D7-B563C29F513C}" dt="2018-03-19T17:58:02.183" v="2"/>
        <pc:sldMkLst>
          <pc:docMk/>
          <pc:sldMk cId="2851199064" sldId="266"/>
        </pc:sldMkLst>
        <pc:spChg chg="mod">
          <ac:chgData name="Marie-Luc Lemay" userId="10030000A7AE43D1@LIVE.COM" providerId="AD" clId="Web-{29CDD205-752C-41E4-B4D7-B563C29F513C}" dt="2018-03-19T17:58:02.183" v="2"/>
          <ac:spMkLst>
            <pc:docMk/>
            <pc:sldMk cId="2851199064" sldId="266"/>
            <ac:spMk id="3" creationId="{1D10A828-D8CB-4384-ADE0-F0F4BD8E4CAE}"/>
          </ac:spMkLst>
        </pc:spChg>
      </pc:sldChg>
      <pc:sldChg chg="modSp">
        <pc:chgData name="Marie-Luc Lemay" userId="10030000A7AE43D1@LIVE.COM" providerId="AD" clId="Web-{29CDD205-752C-41E4-B4D7-B563C29F513C}" dt="2018-03-19T18:04:57.737" v="9"/>
        <pc:sldMkLst>
          <pc:docMk/>
          <pc:sldMk cId="33845313" sldId="267"/>
        </pc:sldMkLst>
        <pc:spChg chg="mod">
          <ac:chgData name="Marie-Luc Lemay" userId="10030000A7AE43D1@LIVE.COM" providerId="AD" clId="Web-{29CDD205-752C-41E4-B4D7-B563C29F513C}" dt="2018-03-19T18:04:57.737" v="9"/>
          <ac:spMkLst>
            <pc:docMk/>
            <pc:sldMk cId="33845313" sldId="267"/>
            <ac:spMk id="3" creationId="{C88EF3F5-DA51-4853-A41A-7E4B401848F1}"/>
          </ac:spMkLst>
        </pc:spChg>
      </pc:sldChg>
    </pc:docChg>
  </pc:docChgLst>
  <pc:docChgLst>
    <pc:chgData name="Marie-Luc Lemay" userId="10030000A7AE43D1@LIVE.COM" providerId="AD" clId="Web-{48938279-211B-4CA7-99EF-F1B4B25641BA}"/>
    <pc:docChg chg="modSld">
      <pc:chgData name="Marie-Luc Lemay" userId="10030000A7AE43D1@LIVE.COM" providerId="AD" clId="Web-{48938279-211B-4CA7-99EF-F1B4B25641BA}" dt="2018-03-19T17:56:11.235" v="1"/>
      <pc:docMkLst>
        <pc:docMk/>
      </pc:docMkLst>
      <pc:sldChg chg="modSp">
        <pc:chgData name="Marie-Luc Lemay" userId="10030000A7AE43D1@LIVE.COM" providerId="AD" clId="Web-{48938279-211B-4CA7-99EF-F1B4B25641BA}" dt="2018-03-19T17:56:11.235" v="1"/>
        <pc:sldMkLst>
          <pc:docMk/>
          <pc:sldMk cId="487665542" sldId="264"/>
        </pc:sldMkLst>
        <pc:graphicFrameChg chg="mod modGraphic">
          <ac:chgData name="Marie-Luc Lemay" userId="10030000A7AE43D1@LIVE.COM" providerId="AD" clId="Web-{48938279-211B-4CA7-99EF-F1B4B25641BA}" dt="2018-03-19T17:56:11.235" v="1"/>
          <ac:graphicFrameMkLst>
            <pc:docMk/>
            <pc:sldMk cId="487665542" sldId="264"/>
            <ac:graphicFrameMk id="4" creationId="{37AF83C6-57C0-45F8-84A9-280CA5006082}"/>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5C0820-2906-477E-A834-BD6EE763AC1E}" type="datetimeFigureOut">
              <a:rPr lang="fr-CA" smtClean="0"/>
              <a:t>2018-03-19</a:t>
            </a:fld>
            <a:endParaRPr lang="fr-CA"/>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CEB2ED-59BB-4B21-93C6-06BDD439B62A}" type="slidenum">
              <a:rPr lang="fr-CA" smtClean="0"/>
              <a:t>‹n°›</a:t>
            </a:fld>
            <a:endParaRPr lang="fr-CA"/>
          </a:p>
        </p:txBody>
      </p:sp>
    </p:spTree>
    <p:extLst>
      <p:ext uri="{BB962C8B-B14F-4D97-AF65-F5344CB8AC3E}">
        <p14:creationId xmlns:p14="http://schemas.microsoft.com/office/powerpoint/2010/main" val="4619118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10"/>
          </p:nvPr>
        </p:nvSpPr>
        <p:spPr/>
        <p:txBody>
          <a:bodyPr/>
          <a:lstStyle/>
          <a:p>
            <a:fld id="{08CEB2ED-59BB-4B21-93C6-06BDD439B62A}" type="slidenum">
              <a:rPr lang="fr-CA" smtClean="0"/>
              <a:t>2</a:t>
            </a:fld>
            <a:endParaRPr lang="fr-CA"/>
          </a:p>
        </p:txBody>
      </p:sp>
    </p:spTree>
    <p:extLst>
      <p:ext uri="{BB962C8B-B14F-4D97-AF65-F5344CB8AC3E}">
        <p14:creationId xmlns:p14="http://schemas.microsoft.com/office/powerpoint/2010/main" val="27403511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10"/>
          </p:nvPr>
        </p:nvSpPr>
        <p:spPr/>
        <p:txBody>
          <a:bodyPr/>
          <a:lstStyle/>
          <a:p>
            <a:fld id="{08CEB2ED-59BB-4B21-93C6-06BDD439B62A}" type="slidenum">
              <a:rPr lang="fr-CA" smtClean="0"/>
              <a:t>3</a:t>
            </a:fld>
            <a:endParaRPr lang="fr-CA"/>
          </a:p>
        </p:txBody>
      </p:sp>
    </p:spTree>
    <p:extLst>
      <p:ext uri="{BB962C8B-B14F-4D97-AF65-F5344CB8AC3E}">
        <p14:creationId xmlns:p14="http://schemas.microsoft.com/office/powerpoint/2010/main" val="21623262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10"/>
          </p:nvPr>
        </p:nvSpPr>
        <p:spPr/>
        <p:txBody>
          <a:bodyPr/>
          <a:lstStyle/>
          <a:p>
            <a:fld id="{08CEB2ED-59BB-4B21-93C6-06BDD439B62A}" type="slidenum">
              <a:rPr lang="fr-CA" smtClean="0"/>
              <a:t>5</a:t>
            </a:fld>
            <a:endParaRPr lang="fr-CA"/>
          </a:p>
        </p:txBody>
      </p:sp>
    </p:spTree>
    <p:extLst>
      <p:ext uri="{BB962C8B-B14F-4D97-AF65-F5344CB8AC3E}">
        <p14:creationId xmlns:p14="http://schemas.microsoft.com/office/powerpoint/2010/main" val="971301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10"/>
          </p:nvPr>
        </p:nvSpPr>
        <p:spPr/>
        <p:txBody>
          <a:bodyPr/>
          <a:lstStyle/>
          <a:p>
            <a:fld id="{08CEB2ED-59BB-4B21-93C6-06BDD439B62A}" type="slidenum">
              <a:rPr lang="fr-CA" smtClean="0"/>
              <a:t>6</a:t>
            </a:fld>
            <a:endParaRPr lang="fr-CA"/>
          </a:p>
        </p:txBody>
      </p:sp>
    </p:spTree>
    <p:extLst>
      <p:ext uri="{BB962C8B-B14F-4D97-AF65-F5344CB8AC3E}">
        <p14:creationId xmlns:p14="http://schemas.microsoft.com/office/powerpoint/2010/main" val="6798472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Voir la fiche 2 de l’atelier pour le corrigé</a:t>
            </a:r>
          </a:p>
        </p:txBody>
      </p:sp>
      <p:sp>
        <p:nvSpPr>
          <p:cNvPr id="4" name="Slide Number Placeholder 3"/>
          <p:cNvSpPr>
            <a:spLocks noGrp="1"/>
          </p:cNvSpPr>
          <p:nvPr>
            <p:ph type="sldNum" sz="quarter" idx="10"/>
          </p:nvPr>
        </p:nvSpPr>
        <p:spPr/>
        <p:txBody>
          <a:bodyPr/>
          <a:lstStyle/>
          <a:p>
            <a:fld id="{08CEB2ED-59BB-4B21-93C6-06BDD439B62A}" type="slidenum">
              <a:rPr lang="fr-CA" smtClean="0"/>
              <a:t>7</a:t>
            </a:fld>
            <a:endParaRPr lang="fr-CA"/>
          </a:p>
        </p:txBody>
      </p:sp>
    </p:spTree>
    <p:extLst>
      <p:ext uri="{BB962C8B-B14F-4D97-AF65-F5344CB8AC3E}">
        <p14:creationId xmlns:p14="http://schemas.microsoft.com/office/powerpoint/2010/main" val="4536976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Voir la fiche 2 de l’atelier pour le corrigé</a:t>
            </a:r>
          </a:p>
        </p:txBody>
      </p:sp>
      <p:sp>
        <p:nvSpPr>
          <p:cNvPr id="4" name="Slide Number Placeholder 3"/>
          <p:cNvSpPr>
            <a:spLocks noGrp="1"/>
          </p:cNvSpPr>
          <p:nvPr>
            <p:ph type="sldNum" sz="quarter" idx="10"/>
          </p:nvPr>
        </p:nvSpPr>
        <p:spPr/>
        <p:txBody>
          <a:bodyPr/>
          <a:lstStyle/>
          <a:p>
            <a:fld id="{08CEB2ED-59BB-4B21-93C6-06BDD439B62A}" type="slidenum">
              <a:rPr lang="fr-CA" smtClean="0"/>
              <a:t>8</a:t>
            </a:fld>
            <a:endParaRPr lang="fr-CA"/>
          </a:p>
        </p:txBody>
      </p:sp>
    </p:spTree>
    <p:extLst>
      <p:ext uri="{BB962C8B-B14F-4D97-AF65-F5344CB8AC3E}">
        <p14:creationId xmlns:p14="http://schemas.microsoft.com/office/powerpoint/2010/main" val="9815864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b="0" dirty="0"/>
          </a:p>
        </p:txBody>
      </p:sp>
      <p:sp>
        <p:nvSpPr>
          <p:cNvPr id="4" name="Slide Number Placeholder 3"/>
          <p:cNvSpPr>
            <a:spLocks noGrp="1"/>
          </p:cNvSpPr>
          <p:nvPr>
            <p:ph type="sldNum" sz="quarter" idx="10"/>
          </p:nvPr>
        </p:nvSpPr>
        <p:spPr/>
        <p:txBody>
          <a:bodyPr/>
          <a:lstStyle/>
          <a:p>
            <a:fld id="{08CEB2ED-59BB-4B21-93C6-06BDD439B62A}" type="slidenum">
              <a:rPr lang="fr-CA" smtClean="0"/>
              <a:t>9</a:t>
            </a:fld>
            <a:endParaRPr lang="fr-CA"/>
          </a:p>
        </p:txBody>
      </p:sp>
    </p:spTree>
    <p:extLst>
      <p:ext uri="{BB962C8B-B14F-4D97-AF65-F5344CB8AC3E}">
        <p14:creationId xmlns:p14="http://schemas.microsoft.com/office/powerpoint/2010/main" val="22223202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a:p>
            <a:endParaRPr lang="fr-CA" dirty="0"/>
          </a:p>
        </p:txBody>
      </p:sp>
      <p:sp>
        <p:nvSpPr>
          <p:cNvPr id="4" name="Slide Number Placeholder 3"/>
          <p:cNvSpPr>
            <a:spLocks noGrp="1"/>
          </p:cNvSpPr>
          <p:nvPr>
            <p:ph type="sldNum" sz="quarter" idx="10"/>
          </p:nvPr>
        </p:nvSpPr>
        <p:spPr/>
        <p:txBody>
          <a:bodyPr/>
          <a:lstStyle/>
          <a:p>
            <a:fld id="{08CEB2ED-59BB-4B21-93C6-06BDD439B62A}" type="slidenum">
              <a:rPr lang="fr-CA" smtClean="0"/>
              <a:t>10</a:t>
            </a:fld>
            <a:endParaRPr lang="fr-CA"/>
          </a:p>
        </p:txBody>
      </p:sp>
    </p:spTree>
    <p:extLst>
      <p:ext uri="{BB962C8B-B14F-4D97-AF65-F5344CB8AC3E}">
        <p14:creationId xmlns:p14="http://schemas.microsoft.com/office/powerpoint/2010/main" val="16205197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10"/>
          </p:nvPr>
        </p:nvSpPr>
        <p:spPr/>
        <p:txBody>
          <a:bodyPr/>
          <a:lstStyle/>
          <a:p>
            <a:fld id="{08CEB2ED-59BB-4B21-93C6-06BDD439B62A}" type="slidenum">
              <a:rPr lang="fr-CA" smtClean="0"/>
              <a:t>11</a:t>
            </a:fld>
            <a:endParaRPr lang="fr-CA"/>
          </a:p>
        </p:txBody>
      </p:sp>
    </p:spTree>
    <p:extLst>
      <p:ext uri="{BB962C8B-B14F-4D97-AF65-F5344CB8AC3E}">
        <p14:creationId xmlns:p14="http://schemas.microsoft.com/office/powerpoint/2010/main" val="5248373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10"/>
          </p:nvPr>
        </p:nvSpPr>
        <p:spPr/>
        <p:txBody>
          <a:bodyPr/>
          <a:lstStyle/>
          <a:p>
            <a:fld id="{08CEB2ED-59BB-4B21-93C6-06BDD439B62A}" type="slidenum">
              <a:rPr lang="fr-CA" smtClean="0"/>
              <a:t>12</a:t>
            </a:fld>
            <a:endParaRPr lang="fr-CA"/>
          </a:p>
        </p:txBody>
      </p:sp>
    </p:spTree>
    <p:extLst>
      <p:ext uri="{BB962C8B-B14F-4D97-AF65-F5344CB8AC3E}">
        <p14:creationId xmlns:p14="http://schemas.microsoft.com/office/powerpoint/2010/main" val="27618067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10"/>
          </p:nvPr>
        </p:nvSpPr>
        <p:spPr/>
        <p:txBody>
          <a:bodyPr/>
          <a:lstStyle/>
          <a:p>
            <a:fld id="{08CEB2ED-59BB-4B21-93C6-06BDD439B62A}" type="slidenum">
              <a:rPr lang="fr-CA" smtClean="0"/>
              <a:t>13</a:t>
            </a:fld>
            <a:endParaRPr lang="fr-CA"/>
          </a:p>
        </p:txBody>
      </p:sp>
    </p:spTree>
    <p:extLst>
      <p:ext uri="{BB962C8B-B14F-4D97-AF65-F5344CB8AC3E}">
        <p14:creationId xmlns:p14="http://schemas.microsoft.com/office/powerpoint/2010/main" val="21831942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443085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4902837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160426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3/19/2018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‹n°›</a:t>
            </a:fld>
            <a:endParaRPr lang="en-US" dirty="0"/>
          </a:p>
        </p:txBody>
      </p:sp>
    </p:spTree>
    <p:extLst>
      <p:ext uri="{BB962C8B-B14F-4D97-AF65-F5344CB8AC3E}">
        <p14:creationId xmlns:p14="http://schemas.microsoft.com/office/powerpoint/2010/main" val="31345338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3/19/2018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980145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3/19/2018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979365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3/19/2018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2608426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3/19/2018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‹n°›</a:t>
            </a:fld>
            <a:endParaRPr lang="en-US" dirty="0"/>
          </a:p>
        </p:txBody>
      </p:sp>
    </p:spTree>
    <p:extLst>
      <p:ext uri="{BB962C8B-B14F-4D97-AF65-F5344CB8AC3E}">
        <p14:creationId xmlns:p14="http://schemas.microsoft.com/office/powerpoint/2010/main" val="3501065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178455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956725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5197796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9546916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155568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8876329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3/19/2018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‹n°›</a:t>
            </a:fld>
            <a:endParaRPr lang="en-US" dirty="0"/>
          </a:p>
        </p:txBody>
      </p:sp>
    </p:spTree>
    <p:extLst>
      <p:ext uri="{BB962C8B-B14F-4D97-AF65-F5344CB8AC3E}">
        <p14:creationId xmlns:p14="http://schemas.microsoft.com/office/powerpoint/2010/main" val="27714661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908664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3/19/2018</a:t>
            </a:fld>
            <a:endParaRPr lang="en-US" dirty="0"/>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310875665"/>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2.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1.png"/><Relationship Id="rId5" Type="http://schemas.openxmlformats.org/officeDocument/2006/relationships/slideLayout" Target="../slideLayouts/slideLayout1.xml"/><Relationship Id="rId4" Type="http://schemas.openxmlformats.org/officeDocument/2006/relationships/tags" Target="../tags/tag4.xml"/></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7.xml"/><Relationship Id="rId7"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image" Target="../media/image3.jpg"/><Relationship Id="rId5" Type="http://schemas.openxmlformats.org/officeDocument/2006/relationships/tags" Target="../tags/tag9.xml"/><Relationship Id="rId10" Type="http://schemas.openxmlformats.org/officeDocument/2006/relationships/image" Target="../media/image1.png"/><Relationship Id="rId4" Type="http://schemas.openxmlformats.org/officeDocument/2006/relationships/tags" Target="../tags/tag8.xml"/><Relationship Id="rId9"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3.xml"/><Relationship Id="rId7" Type="http://schemas.openxmlformats.org/officeDocument/2006/relationships/notesSlide" Target="../notesSlides/notesSlide2.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slideLayout" Target="../slideLayouts/slideLayout2.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18.xml"/><Relationship Id="rId7" Type="http://schemas.openxmlformats.org/officeDocument/2006/relationships/image" Target="../media/image2.pn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slideLayout" Target="../slideLayouts/slideLayout2.xml"/><Relationship Id="rId5" Type="http://schemas.openxmlformats.org/officeDocument/2006/relationships/tags" Target="../tags/tag20.xml"/><Relationship Id="rId4" Type="http://schemas.openxmlformats.org/officeDocument/2006/relationships/tags" Target="../tags/tag19.xml"/></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23.xml"/><Relationship Id="rId7" Type="http://schemas.openxmlformats.org/officeDocument/2006/relationships/slideLayout" Target="../slideLayouts/slideLayout2.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tags" Target="../tags/tag26.xml"/><Relationship Id="rId5" Type="http://schemas.openxmlformats.org/officeDocument/2006/relationships/tags" Target="../tags/tag25.xml"/><Relationship Id="rId10" Type="http://schemas.openxmlformats.org/officeDocument/2006/relationships/image" Target="../media/image1.png"/><Relationship Id="rId4" Type="http://schemas.openxmlformats.org/officeDocument/2006/relationships/tags" Target="../tags/tag24.xml"/><Relationship Id="rId9"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29.xml"/><Relationship Id="rId7" Type="http://schemas.openxmlformats.org/officeDocument/2006/relationships/slideLayout" Target="../slideLayouts/slideLayout2.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tags" Target="../tags/tag32.xml"/><Relationship Id="rId5" Type="http://schemas.openxmlformats.org/officeDocument/2006/relationships/tags" Target="../tags/tag31.xml"/><Relationship Id="rId10" Type="http://schemas.openxmlformats.org/officeDocument/2006/relationships/image" Target="../media/image1.png"/><Relationship Id="rId4" Type="http://schemas.openxmlformats.org/officeDocument/2006/relationships/tags" Target="../tags/tag30.xml"/><Relationship Id="rId9"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35.xml"/><Relationship Id="rId7" Type="http://schemas.openxmlformats.org/officeDocument/2006/relationships/slideLayout" Target="../slideLayouts/slideLayout2.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tags" Target="../tags/tag38.xml"/><Relationship Id="rId11" Type="http://schemas.openxmlformats.org/officeDocument/2006/relationships/image" Target="../media/image4.jpg"/><Relationship Id="rId5" Type="http://schemas.openxmlformats.org/officeDocument/2006/relationships/tags" Target="../tags/tag37.xml"/><Relationship Id="rId10" Type="http://schemas.openxmlformats.org/officeDocument/2006/relationships/image" Target="../media/image1.png"/><Relationship Id="rId4" Type="http://schemas.openxmlformats.org/officeDocument/2006/relationships/tags" Target="../tags/tag36.xml"/><Relationship Id="rId9"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41.xml"/><Relationship Id="rId7" Type="http://schemas.openxmlformats.org/officeDocument/2006/relationships/slideLayout" Target="../slideLayouts/slideLayout2.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tags" Target="../tags/tag44.xml"/><Relationship Id="rId11" Type="http://schemas.openxmlformats.org/officeDocument/2006/relationships/image" Target="../media/image4.jpg"/><Relationship Id="rId5" Type="http://schemas.openxmlformats.org/officeDocument/2006/relationships/tags" Target="../tags/tag43.xml"/><Relationship Id="rId10" Type="http://schemas.openxmlformats.org/officeDocument/2006/relationships/image" Target="../media/image1.png"/><Relationship Id="rId4" Type="http://schemas.openxmlformats.org/officeDocument/2006/relationships/tags" Target="../tags/tag42.xml"/><Relationship Id="rId9"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47.xml"/><Relationship Id="rId7" Type="http://schemas.openxmlformats.org/officeDocument/2006/relationships/slideLayout" Target="../slideLayouts/slideLayout2.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tags" Target="../tags/tag50.xml"/><Relationship Id="rId11" Type="http://schemas.openxmlformats.org/officeDocument/2006/relationships/image" Target="../media/image5.jpg"/><Relationship Id="rId5" Type="http://schemas.openxmlformats.org/officeDocument/2006/relationships/tags" Target="../tags/tag49.xml"/><Relationship Id="rId10" Type="http://schemas.openxmlformats.org/officeDocument/2006/relationships/image" Target="../media/image1.png"/><Relationship Id="rId4" Type="http://schemas.openxmlformats.org/officeDocument/2006/relationships/tags" Target="../tags/tag48.xml"/><Relationship Id="rId9"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53.xml"/><Relationship Id="rId7" Type="http://schemas.openxmlformats.org/officeDocument/2006/relationships/notesSlide" Target="../notesSlides/notesSlide8.xml"/><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slideLayout" Target="../slideLayouts/slideLayout2.xml"/><Relationship Id="rId5" Type="http://schemas.openxmlformats.org/officeDocument/2006/relationships/tags" Target="../tags/tag55.xml"/><Relationship Id="rId4" Type="http://schemas.openxmlformats.org/officeDocument/2006/relationships/tags" Target="../tags/tag54.xml"/><Relationship Id="rId9" Type="http://schemas.openxmlformats.org/officeDocument/2006/relationships/image" Target="../media/image1.png"/></Relationships>
</file>

<file path=ppt/slides/_rels/slide1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58.xml"/><Relationship Id="rId7" Type="http://schemas.openxmlformats.org/officeDocument/2006/relationships/notesSlide" Target="../notesSlides/notesSlide9.xml"/><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slideLayout" Target="../slideLayouts/slideLayout2.xml"/><Relationship Id="rId5" Type="http://schemas.openxmlformats.org/officeDocument/2006/relationships/tags" Target="../tags/tag60.xml"/><Relationship Id="rId4" Type="http://schemas.openxmlformats.org/officeDocument/2006/relationships/tags" Target="../tags/tag59.xml"/><Relationship Id="rId9" Type="http://schemas.openxmlformats.org/officeDocument/2006/relationships/image" Target="../media/image1.png"/></Relationships>
</file>

<file path=ppt/slides/_rels/slide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63.xml"/><Relationship Id="rId7" Type="http://schemas.openxmlformats.org/officeDocument/2006/relationships/notesSlide" Target="../notesSlides/notesSlide10.xml"/><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slideLayout" Target="../slideLayouts/slideLayout2.xml"/><Relationship Id="rId5" Type="http://schemas.openxmlformats.org/officeDocument/2006/relationships/tags" Target="../tags/tag65.xml"/><Relationship Id="rId4" Type="http://schemas.openxmlformats.org/officeDocument/2006/relationships/tags" Target="../tags/tag64.xml"/><Relationship Id="rId9" Type="http://schemas.openxmlformats.org/officeDocument/2006/relationships/image" Target="../media/image1.png"/></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7.jpg"/><Relationship Id="rId3" Type="http://schemas.openxmlformats.org/officeDocument/2006/relationships/tags" Target="../tags/tag68.xml"/><Relationship Id="rId7" Type="http://schemas.openxmlformats.org/officeDocument/2006/relationships/tags" Target="../tags/tag72.xml"/><Relationship Id="rId12" Type="http://schemas.openxmlformats.org/officeDocument/2006/relationships/image" Target="../media/image6.jpg"/><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tags" Target="../tags/tag71.xml"/><Relationship Id="rId11" Type="http://schemas.openxmlformats.org/officeDocument/2006/relationships/image" Target="../media/image1.png"/><Relationship Id="rId5" Type="http://schemas.openxmlformats.org/officeDocument/2006/relationships/tags" Target="../tags/tag70.xml"/><Relationship Id="rId10" Type="http://schemas.openxmlformats.org/officeDocument/2006/relationships/image" Target="../media/image2.png"/><Relationship Id="rId4" Type="http://schemas.openxmlformats.org/officeDocument/2006/relationships/tags" Target="../tags/tag69.xml"/><Relationship Id="rId9" Type="http://schemas.openxmlformats.org/officeDocument/2006/relationships/notesSlide" Target="../notesSlides/notesSlide11.xml"/><Relationship Id="rId14"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F8BCE-A108-4D5B-8A4A-EF972953277E}"/>
              </a:ext>
            </a:extLst>
          </p:cNvPr>
          <p:cNvSpPr>
            <a:spLocks noGrp="1"/>
          </p:cNvSpPr>
          <p:nvPr>
            <p:ph type="ctrTitle"/>
            <p:custDataLst>
              <p:tags r:id="rId1"/>
            </p:custDataLst>
          </p:nvPr>
        </p:nvSpPr>
        <p:spPr>
          <a:xfrm>
            <a:off x="534837" y="1431984"/>
            <a:ext cx="7479103" cy="2946471"/>
          </a:xfrm>
        </p:spPr>
        <p:txBody>
          <a:bodyPr/>
          <a:lstStyle/>
          <a:p>
            <a:pPr algn="l"/>
            <a:r>
              <a:rPr lang="fr-CA" dirty="0"/>
              <a:t>Les fausses pièces d’identité et les droits en cas d’arrestation</a:t>
            </a:r>
          </a:p>
        </p:txBody>
      </p:sp>
      <p:pic>
        <p:nvPicPr>
          <p:cNvPr id="5" name="Picture 4">
            <a:extLst>
              <a:ext uri="{FF2B5EF4-FFF2-40B4-BE49-F238E27FC236}">
                <a16:creationId xmlns:a16="http://schemas.microsoft.com/office/drawing/2014/main" id="{E106E0C8-3B51-482B-890D-8C69B79707DB}"/>
              </a:ext>
            </a:extLst>
          </p:cNvPr>
          <p:cNvPicPr>
            <a:picLocks noChangeAspect="1"/>
          </p:cNvPicPr>
          <p:nvPr>
            <p:custDataLst>
              <p:tags r:id="rId2"/>
            </p:custDataLst>
          </p:nvPr>
        </p:nvPicPr>
        <p:blipFill>
          <a:blip r:embed="rId6"/>
          <a:stretch>
            <a:fillRect/>
          </a:stretch>
        </p:blipFill>
        <p:spPr>
          <a:xfrm>
            <a:off x="7831290" y="6323162"/>
            <a:ext cx="1200566" cy="458187"/>
          </a:xfrm>
          <a:prstGeom prst="rect">
            <a:avLst/>
          </a:prstGeom>
        </p:spPr>
      </p:pic>
      <p:pic>
        <p:nvPicPr>
          <p:cNvPr id="7" name="Picture 6">
            <a:extLst>
              <a:ext uri="{FF2B5EF4-FFF2-40B4-BE49-F238E27FC236}">
                <a16:creationId xmlns:a16="http://schemas.microsoft.com/office/drawing/2014/main" id="{2F6B9721-9707-4DEA-8F44-AB4694F279B4}"/>
              </a:ext>
            </a:extLst>
          </p:cNvPr>
          <p:cNvPicPr>
            <a:picLocks noChangeAspect="1"/>
          </p:cNvPicPr>
          <p:nvPr>
            <p:custDataLst>
              <p:tags r:id="rId3"/>
            </p:custDataLst>
          </p:nvPr>
        </p:nvPicPr>
        <p:blipFill>
          <a:blip r:embed="rId7"/>
          <a:stretch>
            <a:fillRect/>
          </a:stretch>
        </p:blipFill>
        <p:spPr>
          <a:xfrm>
            <a:off x="117715" y="6557233"/>
            <a:ext cx="1020972" cy="224116"/>
          </a:xfrm>
          <a:prstGeom prst="rect">
            <a:avLst/>
          </a:prstGeom>
        </p:spPr>
      </p:pic>
      <p:sp>
        <p:nvSpPr>
          <p:cNvPr id="8" name="TextBox 7">
            <a:extLst>
              <a:ext uri="{FF2B5EF4-FFF2-40B4-BE49-F238E27FC236}">
                <a16:creationId xmlns:a16="http://schemas.microsoft.com/office/drawing/2014/main" id="{7171E7C3-FED2-4423-8413-0B612CA47DC7}"/>
              </a:ext>
            </a:extLst>
          </p:cNvPr>
          <p:cNvSpPr txBox="1"/>
          <p:nvPr>
            <p:custDataLst>
              <p:tags r:id="rId4"/>
            </p:custDataLst>
          </p:nvPr>
        </p:nvSpPr>
        <p:spPr>
          <a:xfrm>
            <a:off x="7494860" y="6367589"/>
            <a:ext cx="336430" cy="369332"/>
          </a:xfrm>
          <a:prstGeom prst="rect">
            <a:avLst/>
          </a:prstGeom>
          <a:noFill/>
        </p:spPr>
        <p:txBody>
          <a:bodyPr wrap="square" rtlCol="0">
            <a:spAutoFit/>
          </a:bodyPr>
          <a:lstStyle/>
          <a:p>
            <a:r>
              <a:rPr lang="fr-CA" dirty="0"/>
              <a:t>©</a:t>
            </a:r>
          </a:p>
        </p:txBody>
      </p:sp>
    </p:spTree>
    <p:extLst>
      <p:ext uri="{BB962C8B-B14F-4D97-AF65-F5344CB8AC3E}">
        <p14:creationId xmlns:p14="http://schemas.microsoft.com/office/powerpoint/2010/main" val="2591074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0E524-34A4-41C5-AD75-34E0248E651B}"/>
              </a:ext>
            </a:extLst>
          </p:cNvPr>
          <p:cNvSpPr>
            <a:spLocks noGrp="1"/>
          </p:cNvSpPr>
          <p:nvPr>
            <p:ph type="title"/>
            <p:custDataLst>
              <p:tags r:id="rId1"/>
            </p:custDataLst>
          </p:nvPr>
        </p:nvSpPr>
        <p:spPr>
          <a:xfrm>
            <a:off x="291100" y="270553"/>
            <a:ext cx="6347713" cy="1320800"/>
          </a:xfrm>
        </p:spPr>
        <p:txBody>
          <a:bodyPr/>
          <a:lstStyle/>
          <a:p>
            <a:r>
              <a:rPr lang="fr-CA" dirty="0"/>
              <a:t>Vidéo – Les fausses pièces d’identité</a:t>
            </a:r>
          </a:p>
        </p:txBody>
      </p:sp>
      <p:sp>
        <p:nvSpPr>
          <p:cNvPr id="3" name="Content Placeholder 2">
            <a:extLst>
              <a:ext uri="{FF2B5EF4-FFF2-40B4-BE49-F238E27FC236}">
                <a16:creationId xmlns:a16="http://schemas.microsoft.com/office/drawing/2014/main" id="{46AEE366-B61A-466A-A088-30EB8442A473}"/>
              </a:ext>
            </a:extLst>
          </p:cNvPr>
          <p:cNvSpPr>
            <a:spLocks noGrp="1"/>
          </p:cNvSpPr>
          <p:nvPr>
            <p:ph idx="1"/>
            <p:custDataLst>
              <p:tags r:id="rId2"/>
            </p:custDataLst>
          </p:nvPr>
        </p:nvSpPr>
        <p:spPr>
          <a:xfrm>
            <a:off x="609599" y="2300866"/>
            <a:ext cx="6347714" cy="4085404"/>
          </a:xfrm>
        </p:spPr>
        <p:txBody>
          <a:bodyPr/>
          <a:lstStyle/>
          <a:p>
            <a:pPr marL="0" indent="0">
              <a:buNone/>
            </a:pPr>
            <a:r>
              <a:rPr lang="fr-CA" u="sng" dirty="0"/>
              <a:t>Questions de discussion:</a:t>
            </a:r>
          </a:p>
          <a:p>
            <a:r>
              <a:rPr lang="fr-CA" dirty="0"/>
              <a:t>Existe-t-il des circonstances où il est permis d’avoir une fausse pièce d’identité sur soi?</a:t>
            </a:r>
          </a:p>
          <a:p>
            <a:pPr marL="0" indent="0">
              <a:buNone/>
            </a:pPr>
            <a:endParaRPr lang="fr-CA" dirty="0"/>
          </a:p>
          <a:p>
            <a:r>
              <a:rPr lang="fr-CA" dirty="0"/>
              <a:t>Vrai ou faux? C’est au portier de s’assurer que les pièces d’identité sont valides. La fille dans la vidéo n’est donc pas responsable.</a:t>
            </a:r>
          </a:p>
          <a:p>
            <a:pPr marL="0" indent="0">
              <a:buNone/>
            </a:pPr>
            <a:endParaRPr lang="fr-CA" dirty="0"/>
          </a:p>
          <a:p>
            <a:r>
              <a:rPr lang="fr-CA" dirty="0"/>
              <a:t>Vrai ou faux? Ce n’est qu’à partir de l’âge de 18 ans que vous pouvez être tenus responsables d’avoir utilisé une fausse pièce d’identité. Si vous êtes mineurs, vous n’aurez pas de conséquences. </a:t>
            </a:r>
          </a:p>
        </p:txBody>
      </p:sp>
      <p:pic>
        <p:nvPicPr>
          <p:cNvPr id="4" name="Picture 3">
            <a:extLst>
              <a:ext uri="{FF2B5EF4-FFF2-40B4-BE49-F238E27FC236}">
                <a16:creationId xmlns:a16="http://schemas.microsoft.com/office/drawing/2014/main" id="{360BA363-698C-47B8-B18E-77D056B80930}"/>
              </a:ext>
            </a:extLst>
          </p:cNvPr>
          <p:cNvPicPr>
            <a:picLocks noChangeAspect="1"/>
          </p:cNvPicPr>
          <p:nvPr>
            <p:custDataLst>
              <p:tags r:id="rId3"/>
            </p:custDataLst>
          </p:nvPr>
        </p:nvPicPr>
        <p:blipFill>
          <a:blip r:embed="rId9"/>
          <a:stretch>
            <a:fillRect/>
          </a:stretch>
        </p:blipFill>
        <p:spPr>
          <a:xfrm>
            <a:off x="468697" y="6557233"/>
            <a:ext cx="1020972" cy="224116"/>
          </a:xfrm>
          <a:prstGeom prst="rect">
            <a:avLst/>
          </a:prstGeom>
        </p:spPr>
      </p:pic>
      <p:sp>
        <p:nvSpPr>
          <p:cNvPr id="5" name="TextBox 4">
            <a:extLst>
              <a:ext uri="{FF2B5EF4-FFF2-40B4-BE49-F238E27FC236}">
                <a16:creationId xmlns:a16="http://schemas.microsoft.com/office/drawing/2014/main" id="{0B2FB0E6-1F32-41A7-9699-D08AE08BF820}"/>
              </a:ext>
            </a:extLst>
          </p:cNvPr>
          <p:cNvSpPr txBox="1"/>
          <p:nvPr>
            <p:custDataLst>
              <p:tags r:id="rId4"/>
            </p:custDataLst>
          </p:nvPr>
        </p:nvSpPr>
        <p:spPr>
          <a:xfrm>
            <a:off x="7494860" y="6386270"/>
            <a:ext cx="336430" cy="369332"/>
          </a:xfrm>
          <a:prstGeom prst="rect">
            <a:avLst/>
          </a:prstGeom>
          <a:noFill/>
        </p:spPr>
        <p:txBody>
          <a:bodyPr wrap="square" rtlCol="0">
            <a:spAutoFit/>
          </a:bodyPr>
          <a:lstStyle/>
          <a:p>
            <a:r>
              <a:rPr lang="fr-CA" dirty="0"/>
              <a:t>©</a:t>
            </a:r>
          </a:p>
        </p:txBody>
      </p:sp>
      <p:pic>
        <p:nvPicPr>
          <p:cNvPr id="6" name="Picture 5">
            <a:extLst>
              <a:ext uri="{FF2B5EF4-FFF2-40B4-BE49-F238E27FC236}">
                <a16:creationId xmlns:a16="http://schemas.microsoft.com/office/drawing/2014/main" id="{DBF987C3-B746-4B96-B7D0-F185CE0A89AD}"/>
              </a:ext>
            </a:extLst>
          </p:cNvPr>
          <p:cNvPicPr>
            <a:picLocks noChangeAspect="1"/>
          </p:cNvPicPr>
          <p:nvPr>
            <p:custDataLst>
              <p:tags r:id="rId5"/>
            </p:custDataLst>
          </p:nvPr>
        </p:nvPicPr>
        <p:blipFill>
          <a:blip r:embed="rId10"/>
          <a:stretch>
            <a:fillRect/>
          </a:stretch>
        </p:blipFill>
        <p:spPr>
          <a:xfrm>
            <a:off x="7831290" y="6323162"/>
            <a:ext cx="1200566" cy="458187"/>
          </a:xfrm>
          <a:prstGeom prst="rect">
            <a:avLst/>
          </a:prstGeom>
        </p:spPr>
      </p:pic>
      <p:pic>
        <p:nvPicPr>
          <p:cNvPr id="8" name="Picture 7">
            <a:extLst>
              <a:ext uri="{FF2B5EF4-FFF2-40B4-BE49-F238E27FC236}">
                <a16:creationId xmlns:a16="http://schemas.microsoft.com/office/drawing/2014/main" id="{231265B9-4AE4-4CAE-9C56-D74FC9FA5DBC}"/>
              </a:ext>
            </a:extLst>
          </p:cNvPr>
          <p:cNvPicPr>
            <a:picLocks noChangeAspect="1"/>
          </p:cNvPicPr>
          <p:nvPr>
            <p:custDataLst>
              <p:tags r:id="rId6"/>
            </p:custDataLst>
          </p:nvPr>
        </p:nvPicPr>
        <p:blipFill>
          <a:blip r:embed="rId11"/>
          <a:stretch>
            <a:fillRect/>
          </a:stretch>
        </p:blipFill>
        <p:spPr>
          <a:xfrm>
            <a:off x="4098814" y="930953"/>
            <a:ext cx="2454381" cy="1840786"/>
          </a:xfrm>
          <a:prstGeom prst="rect">
            <a:avLst/>
          </a:prstGeom>
        </p:spPr>
      </p:pic>
    </p:spTree>
    <p:extLst>
      <p:ext uri="{BB962C8B-B14F-4D97-AF65-F5344CB8AC3E}">
        <p14:creationId xmlns:p14="http://schemas.microsoft.com/office/powerpoint/2010/main" val="2420854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9B81E-3219-4BB7-A279-721A5536FAEC}"/>
              </a:ext>
            </a:extLst>
          </p:cNvPr>
          <p:cNvSpPr>
            <a:spLocks noGrp="1"/>
          </p:cNvSpPr>
          <p:nvPr>
            <p:ph type="title"/>
            <p:custDataLst>
              <p:tags r:id="rId1"/>
            </p:custDataLst>
          </p:nvPr>
        </p:nvSpPr>
        <p:spPr>
          <a:xfrm>
            <a:off x="609599" y="359596"/>
            <a:ext cx="6347713" cy="1570804"/>
          </a:xfrm>
        </p:spPr>
        <p:txBody>
          <a:bodyPr>
            <a:normAutofit fontScale="90000"/>
          </a:bodyPr>
          <a:lstStyle/>
          <a:p>
            <a:r>
              <a:rPr lang="fr-CA" dirty="0"/>
              <a:t>Crimes et infractions reliés à l’utilisation des fausses pièces d’identité</a:t>
            </a:r>
          </a:p>
        </p:txBody>
      </p:sp>
      <p:sp>
        <p:nvSpPr>
          <p:cNvPr id="3" name="Content Placeholder 2">
            <a:extLst>
              <a:ext uri="{FF2B5EF4-FFF2-40B4-BE49-F238E27FC236}">
                <a16:creationId xmlns:a16="http://schemas.microsoft.com/office/drawing/2014/main" id="{C79FBD97-CA82-465D-9119-E30E5F32D9F3}"/>
              </a:ext>
            </a:extLst>
          </p:cNvPr>
          <p:cNvSpPr>
            <a:spLocks noGrp="1"/>
          </p:cNvSpPr>
          <p:nvPr>
            <p:ph idx="1"/>
            <p:custDataLst>
              <p:tags r:id="rId2"/>
            </p:custDataLst>
          </p:nvPr>
        </p:nvSpPr>
        <p:spPr/>
        <p:txBody>
          <a:bodyPr/>
          <a:lstStyle/>
          <a:p>
            <a:r>
              <a:rPr lang="fr-CA" dirty="0"/>
              <a:t>Fausses pièces d’identités (art. 56.1 du </a:t>
            </a:r>
            <a:r>
              <a:rPr lang="fr-CA" i="1" dirty="0"/>
              <a:t>Code criminel</a:t>
            </a:r>
            <a:r>
              <a:rPr lang="fr-CA" dirty="0"/>
              <a:t>)</a:t>
            </a:r>
          </a:p>
          <a:p>
            <a:pPr lvl="1"/>
            <a:r>
              <a:rPr lang="fr-CA" dirty="0"/>
              <a:t>Fabriquer ou faire fabriquer</a:t>
            </a:r>
          </a:p>
          <a:p>
            <a:pPr lvl="1"/>
            <a:r>
              <a:rPr lang="fr-CA" dirty="0"/>
              <a:t>Avoir en sa possession</a:t>
            </a:r>
          </a:p>
          <a:p>
            <a:pPr lvl="1"/>
            <a:r>
              <a:rPr lang="fr-CA" dirty="0"/>
              <a:t>Vendre</a:t>
            </a:r>
          </a:p>
          <a:p>
            <a:pPr marL="457200" lvl="1" indent="0">
              <a:buNone/>
            </a:pPr>
            <a:endParaRPr lang="fr-CA" dirty="0"/>
          </a:p>
          <a:p>
            <a:r>
              <a:rPr lang="fr-CA" dirty="0"/>
              <a:t>Fraude (art. 380 du </a:t>
            </a:r>
            <a:r>
              <a:rPr lang="fr-CA" i="1" dirty="0"/>
              <a:t>Code criminel</a:t>
            </a:r>
            <a:r>
              <a:rPr lang="fr-CA" dirty="0"/>
              <a:t>)</a:t>
            </a:r>
          </a:p>
          <a:p>
            <a:pPr lvl="1"/>
            <a:r>
              <a:rPr lang="fr-CA" dirty="0"/>
              <a:t>Si vous utilisez votre fausse pièce d’identité pour obtenir un bien ou un service auquel vous n’auriez pas droit autrement.</a:t>
            </a:r>
          </a:p>
        </p:txBody>
      </p:sp>
      <p:pic>
        <p:nvPicPr>
          <p:cNvPr id="4" name="Picture 3">
            <a:extLst>
              <a:ext uri="{FF2B5EF4-FFF2-40B4-BE49-F238E27FC236}">
                <a16:creationId xmlns:a16="http://schemas.microsoft.com/office/drawing/2014/main" id="{8CFD1844-92B8-45B8-B86C-4FBC79FD4A6B}"/>
              </a:ext>
            </a:extLst>
          </p:cNvPr>
          <p:cNvPicPr>
            <a:picLocks noChangeAspect="1"/>
          </p:cNvPicPr>
          <p:nvPr>
            <p:custDataLst>
              <p:tags r:id="rId3"/>
            </p:custDataLst>
          </p:nvPr>
        </p:nvPicPr>
        <p:blipFill>
          <a:blip r:embed="rId8"/>
          <a:stretch>
            <a:fillRect/>
          </a:stretch>
        </p:blipFill>
        <p:spPr>
          <a:xfrm>
            <a:off x="505642" y="6547996"/>
            <a:ext cx="1020972" cy="224116"/>
          </a:xfrm>
          <a:prstGeom prst="rect">
            <a:avLst/>
          </a:prstGeom>
        </p:spPr>
      </p:pic>
      <p:sp>
        <p:nvSpPr>
          <p:cNvPr id="5" name="TextBox 4">
            <a:extLst>
              <a:ext uri="{FF2B5EF4-FFF2-40B4-BE49-F238E27FC236}">
                <a16:creationId xmlns:a16="http://schemas.microsoft.com/office/drawing/2014/main" id="{6978EC89-4914-42F4-8265-D5F41679AA52}"/>
              </a:ext>
            </a:extLst>
          </p:cNvPr>
          <p:cNvSpPr txBox="1"/>
          <p:nvPr>
            <p:custDataLst>
              <p:tags r:id="rId4"/>
            </p:custDataLst>
          </p:nvPr>
        </p:nvSpPr>
        <p:spPr>
          <a:xfrm>
            <a:off x="7494860" y="6367589"/>
            <a:ext cx="336430" cy="369332"/>
          </a:xfrm>
          <a:prstGeom prst="rect">
            <a:avLst/>
          </a:prstGeom>
          <a:noFill/>
        </p:spPr>
        <p:txBody>
          <a:bodyPr wrap="square" rtlCol="0">
            <a:spAutoFit/>
          </a:bodyPr>
          <a:lstStyle/>
          <a:p>
            <a:r>
              <a:rPr lang="fr-CA" dirty="0"/>
              <a:t>©</a:t>
            </a:r>
          </a:p>
        </p:txBody>
      </p:sp>
      <p:pic>
        <p:nvPicPr>
          <p:cNvPr id="6" name="Picture 5">
            <a:extLst>
              <a:ext uri="{FF2B5EF4-FFF2-40B4-BE49-F238E27FC236}">
                <a16:creationId xmlns:a16="http://schemas.microsoft.com/office/drawing/2014/main" id="{8E3A70B4-5F56-406A-A7E2-DECCAEB639D1}"/>
              </a:ext>
            </a:extLst>
          </p:cNvPr>
          <p:cNvPicPr>
            <a:picLocks noChangeAspect="1"/>
          </p:cNvPicPr>
          <p:nvPr>
            <p:custDataLst>
              <p:tags r:id="rId5"/>
            </p:custDataLst>
          </p:nvPr>
        </p:nvPicPr>
        <p:blipFill>
          <a:blip r:embed="rId9"/>
          <a:stretch>
            <a:fillRect/>
          </a:stretch>
        </p:blipFill>
        <p:spPr>
          <a:xfrm>
            <a:off x="7831290" y="6323162"/>
            <a:ext cx="1200566" cy="458187"/>
          </a:xfrm>
          <a:prstGeom prst="rect">
            <a:avLst/>
          </a:prstGeom>
        </p:spPr>
      </p:pic>
    </p:spTree>
    <p:extLst>
      <p:ext uri="{BB962C8B-B14F-4D97-AF65-F5344CB8AC3E}">
        <p14:creationId xmlns:p14="http://schemas.microsoft.com/office/powerpoint/2010/main" val="2276393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C5151-5639-4601-BEBA-78E491E227AE}"/>
              </a:ext>
            </a:extLst>
          </p:cNvPr>
          <p:cNvSpPr>
            <a:spLocks noGrp="1"/>
          </p:cNvSpPr>
          <p:nvPr>
            <p:ph type="title"/>
            <p:custDataLst>
              <p:tags r:id="rId1"/>
            </p:custDataLst>
          </p:nvPr>
        </p:nvSpPr>
        <p:spPr>
          <a:xfrm>
            <a:off x="609599" y="359596"/>
            <a:ext cx="6347713" cy="1570804"/>
          </a:xfrm>
        </p:spPr>
        <p:txBody>
          <a:bodyPr>
            <a:normAutofit fontScale="90000"/>
          </a:bodyPr>
          <a:lstStyle/>
          <a:p>
            <a:r>
              <a:rPr lang="fr-CA" dirty="0"/>
              <a:t>Crimes et infractions reliés à l’utilisation des fausses pièces d’identité</a:t>
            </a:r>
          </a:p>
        </p:txBody>
      </p:sp>
      <p:sp>
        <p:nvSpPr>
          <p:cNvPr id="3" name="Content Placeholder 2">
            <a:extLst>
              <a:ext uri="{FF2B5EF4-FFF2-40B4-BE49-F238E27FC236}">
                <a16:creationId xmlns:a16="http://schemas.microsoft.com/office/drawing/2014/main" id="{8185D3CD-E99C-486C-AF16-5B650CE0C404}"/>
              </a:ext>
            </a:extLst>
          </p:cNvPr>
          <p:cNvSpPr>
            <a:spLocks noGrp="1"/>
          </p:cNvSpPr>
          <p:nvPr>
            <p:ph idx="1"/>
            <p:custDataLst>
              <p:tags r:id="rId2"/>
            </p:custDataLst>
          </p:nvPr>
        </p:nvSpPr>
        <p:spPr/>
        <p:txBody>
          <a:bodyPr/>
          <a:lstStyle/>
          <a:p>
            <a:r>
              <a:rPr lang="fr-CA" dirty="0"/>
              <a:t>Possession d’alcool par une personne mineure (art. 30(8) de la </a:t>
            </a:r>
            <a:r>
              <a:rPr lang="fr-CA" i="1" dirty="0"/>
              <a:t>Loi sur les permis d’alcool de l’Ontario</a:t>
            </a:r>
            <a:r>
              <a:rPr lang="fr-CA" dirty="0"/>
              <a:t>)</a:t>
            </a:r>
          </a:p>
          <a:p>
            <a:pPr lvl="1"/>
            <a:r>
              <a:rPr lang="fr-CA" dirty="0"/>
              <a:t>Une personne mineure est une personne de moins de 19 ans.</a:t>
            </a:r>
          </a:p>
          <a:p>
            <a:pPr lvl="1"/>
            <a:endParaRPr lang="fr-CA" dirty="0"/>
          </a:p>
          <a:p>
            <a:r>
              <a:rPr lang="fr-CA" dirty="0"/>
              <a:t>Présentation d’un document irrégulier comme preuve d’âge (art. 30(12) de la </a:t>
            </a:r>
            <a:r>
              <a:rPr lang="fr-CA" i="1" dirty="0"/>
              <a:t>Loi sur les permis d’alcool de l’Ontario</a:t>
            </a:r>
            <a:r>
              <a:rPr lang="fr-CA" dirty="0"/>
              <a:t>)</a:t>
            </a:r>
          </a:p>
          <a:p>
            <a:pPr lvl="1"/>
            <a:r>
              <a:rPr lang="fr-CA" dirty="0"/>
              <a:t>Document irrégulier = fausse pièce d’identité</a:t>
            </a:r>
          </a:p>
        </p:txBody>
      </p:sp>
      <p:pic>
        <p:nvPicPr>
          <p:cNvPr id="4" name="Picture 3">
            <a:extLst>
              <a:ext uri="{FF2B5EF4-FFF2-40B4-BE49-F238E27FC236}">
                <a16:creationId xmlns:a16="http://schemas.microsoft.com/office/drawing/2014/main" id="{03B90CB5-48BD-450B-BB35-9B2E8DE4490D}"/>
              </a:ext>
            </a:extLst>
          </p:cNvPr>
          <p:cNvPicPr>
            <a:picLocks noChangeAspect="1"/>
          </p:cNvPicPr>
          <p:nvPr>
            <p:custDataLst>
              <p:tags r:id="rId3"/>
            </p:custDataLst>
          </p:nvPr>
        </p:nvPicPr>
        <p:blipFill>
          <a:blip r:embed="rId7"/>
          <a:stretch>
            <a:fillRect/>
          </a:stretch>
        </p:blipFill>
        <p:spPr>
          <a:xfrm>
            <a:off x="505642" y="6538760"/>
            <a:ext cx="1020972" cy="224116"/>
          </a:xfrm>
          <a:prstGeom prst="rect">
            <a:avLst/>
          </a:prstGeom>
        </p:spPr>
      </p:pic>
      <p:sp>
        <p:nvSpPr>
          <p:cNvPr id="5" name="TextBox 4">
            <a:extLst>
              <a:ext uri="{FF2B5EF4-FFF2-40B4-BE49-F238E27FC236}">
                <a16:creationId xmlns:a16="http://schemas.microsoft.com/office/drawing/2014/main" id="{B820BF50-E080-41A6-99A9-4A6ACF76D9C6}"/>
              </a:ext>
            </a:extLst>
          </p:cNvPr>
          <p:cNvSpPr txBox="1"/>
          <p:nvPr>
            <p:custDataLst>
              <p:tags r:id="rId4"/>
            </p:custDataLst>
          </p:nvPr>
        </p:nvSpPr>
        <p:spPr>
          <a:xfrm>
            <a:off x="7494860" y="6367589"/>
            <a:ext cx="336430" cy="369332"/>
          </a:xfrm>
          <a:prstGeom prst="rect">
            <a:avLst/>
          </a:prstGeom>
          <a:noFill/>
        </p:spPr>
        <p:txBody>
          <a:bodyPr wrap="square" rtlCol="0">
            <a:spAutoFit/>
          </a:bodyPr>
          <a:lstStyle/>
          <a:p>
            <a:r>
              <a:rPr lang="fr-CA" dirty="0"/>
              <a:t>©</a:t>
            </a:r>
          </a:p>
        </p:txBody>
      </p:sp>
      <p:pic>
        <p:nvPicPr>
          <p:cNvPr id="6" name="Picture 5">
            <a:extLst>
              <a:ext uri="{FF2B5EF4-FFF2-40B4-BE49-F238E27FC236}">
                <a16:creationId xmlns:a16="http://schemas.microsoft.com/office/drawing/2014/main" id="{452A0925-D552-4F60-BF74-08E2EB2063C2}"/>
              </a:ext>
            </a:extLst>
          </p:cNvPr>
          <p:cNvPicPr>
            <a:picLocks noChangeAspect="1"/>
          </p:cNvPicPr>
          <p:nvPr>
            <p:custDataLst>
              <p:tags r:id="rId5"/>
            </p:custDataLst>
          </p:nvPr>
        </p:nvPicPr>
        <p:blipFill>
          <a:blip r:embed="rId8"/>
          <a:stretch>
            <a:fillRect/>
          </a:stretch>
        </p:blipFill>
        <p:spPr>
          <a:xfrm>
            <a:off x="7831290" y="6323162"/>
            <a:ext cx="1200566" cy="458187"/>
          </a:xfrm>
          <a:prstGeom prst="rect">
            <a:avLst/>
          </a:prstGeom>
        </p:spPr>
      </p:pic>
    </p:spTree>
    <p:extLst>
      <p:ext uri="{BB962C8B-B14F-4D97-AF65-F5344CB8AC3E}">
        <p14:creationId xmlns:p14="http://schemas.microsoft.com/office/powerpoint/2010/main" val="732301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FB806-B0F1-4E00-9D05-7099CFA35424}"/>
              </a:ext>
            </a:extLst>
          </p:cNvPr>
          <p:cNvSpPr>
            <a:spLocks noGrp="1"/>
          </p:cNvSpPr>
          <p:nvPr>
            <p:ph type="title"/>
            <p:custDataLst>
              <p:tags r:id="rId1"/>
            </p:custDataLst>
          </p:nvPr>
        </p:nvSpPr>
        <p:spPr>
          <a:xfrm>
            <a:off x="609599" y="46185"/>
            <a:ext cx="6347713" cy="1320800"/>
          </a:xfrm>
        </p:spPr>
        <p:txBody>
          <a:bodyPr/>
          <a:lstStyle/>
          <a:p>
            <a:r>
              <a:rPr lang="fr-CA" dirty="0"/>
              <a:t>Peines pour les adolescents âgés de 12 à 17 ans</a:t>
            </a:r>
          </a:p>
        </p:txBody>
      </p:sp>
      <p:sp>
        <p:nvSpPr>
          <p:cNvPr id="3" name="Content Placeholder 2">
            <a:extLst>
              <a:ext uri="{FF2B5EF4-FFF2-40B4-BE49-F238E27FC236}">
                <a16:creationId xmlns:a16="http://schemas.microsoft.com/office/drawing/2014/main" id="{2EB88134-B516-46E7-A428-43D1DCE41033}"/>
              </a:ext>
            </a:extLst>
          </p:cNvPr>
          <p:cNvSpPr>
            <a:spLocks noGrp="1"/>
          </p:cNvSpPr>
          <p:nvPr>
            <p:ph idx="1"/>
            <p:custDataLst>
              <p:tags r:id="rId2"/>
            </p:custDataLst>
          </p:nvPr>
        </p:nvSpPr>
        <p:spPr>
          <a:xfrm>
            <a:off x="609599" y="1200729"/>
            <a:ext cx="6347714" cy="997526"/>
          </a:xfrm>
        </p:spPr>
        <p:txBody>
          <a:bodyPr>
            <a:normAutofit lnSpcReduction="10000"/>
          </a:bodyPr>
          <a:lstStyle/>
          <a:p>
            <a:r>
              <a:rPr lang="fr-CA" dirty="0"/>
              <a:t>C’est la </a:t>
            </a:r>
            <a:r>
              <a:rPr lang="fr-CA" i="1" dirty="0"/>
              <a:t>Loi sur le système de justice pénale pour adolescents</a:t>
            </a:r>
            <a:r>
              <a:rPr lang="fr-CA" dirty="0"/>
              <a:t> qui s’applique.</a:t>
            </a:r>
          </a:p>
          <a:p>
            <a:r>
              <a:rPr lang="fr-CA" dirty="0"/>
              <a:t>Peines possibles :</a:t>
            </a:r>
          </a:p>
          <a:p>
            <a:pPr marL="0" indent="0">
              <a:buNone/>
            </a:pPr>
            <a:endParaRPr lang="fr-CA" dirty="0"/>
          </a:p>
        </p:txBody>
      </p:sp>
      <p:graphicFrame>
        <p:nvGraphicFramePr>
          <p:cNvPr id="5" name="Table 4">
            <a:extLst>
              <a:ext uri="{FF2B5EF4-FFF2-40B4-BE49-F238E27FC236}">
                <a16:creationId xmlns:a16="http://schemas.microsoft.com/office/drawing/2014/main" id="{343F211D-6B04-4FDA-94F4-32417CEB0192}"/>
              </a:ext>
            </a:extLst>
          </p:cNvPr>
          <p:cNvGraphicFramePr>
            <a:graphicFrameLocks noGrp="1"/>
          </p:cNvGraphicFramePr>
          <p:nvPr>
            <p:custDataLst>
              <p:tags r:id="rId3"/>
            </p:custDataLst>
            <p:extLst>
              <p:ext uri="{D42A27DB-BD31-4B8C-83A1-F6EECF244321}">
                <p14:modId xmlns:p14="http://schemas.microsoft.com/office/powerpoint/2010/main" val="506958244"/>
              </p:ext>
            </p:extLst>
          </p:nvPr>
        </p:nvGraphicFramePr>
        <p:xfrm>
          <a:off x="458362" y="2198254"/>
          <a:ext cx="6958436" cy="4045530"/>
        </p:xfrm>
        <a:graphic>
          <a:graphicData uri="http://schemas.openxmlformats.org/drawingml/2006/table">
            <a:tbl>
              <a:tblPr firstRow="1" bandRow="1">
                <a:tableStyleId>{5C22544A-7EE6-4342-B048-85BDC9FD1C3A}</a:tableStyleId>
              </a:tblPr>
              <a:tblGrid>
                <a:gridCol w="2700474">
                  <a:extLst>
                    <a:ext uri="{9D8B030D-6E8A-4147-A177-3AD203B41FA5}">
                      <a16:colId xmlns:a16="http://schemas.microsoft.com/office/drawing/2014/main" val="3718198020"/>
                    </a:ext>
                  </a:extLst>
                </a:gridCol>
                <a:gridCol w="4257962">
                  <a:extLst>
                    <a:ext uri="{9D8B030D-6E8A-4147-A177-3AD203B41FA5}">
                      <a16:colId xmlns:a16="http://schemas.microsoft.com/office/drawing/2014/main" val="3704861726"/>
                    </a:ext>
                  </a:extLst>
                </a:gridCol>
              </a:tblGrid>
              <a:tr h="454344">
                <a:tc>
                  <a:txBody>
                    <a:bodyPr/>
                    <a:lstStyle/>
                    <a:p>
                      <a:pPr algn="ctr"/>
                      <a:r>
                        <a:rPr lang="fr-CA" dirty="0">
                          <a:solidFill>
                            <a:schemeClr val="tx1"/>
                          </a:solidFill>
                        </a:rPr>
                        <a:t>Peine</a:t>
                      </a:r>
                    </a:p>
                  </a:txBody>
                  <a:tcPr/>
                </a:tc>
                <a:tc>
                  <a:txBody>
                    <a:bodyPr/>
                    <a:lstStyle/>
                    <a:p>
                      <a:pPr algn="ctr"/>
                      <a:r>
                        <a:rPr lang="fr-CA" dirty="0">
                          <a:solidFill>
                            <a:schemeClr val="tx1"/>
                          </a:solidFill>
                        </a:rPr>
                        <a:t>Définition</a:t>
                      </a:r>
                    </a:p>
                  </a:txBody>
                  <a:tcPr/>
                </a:tc>
                <a:extLst>
                  <a:ext uri="{0D108BD9-81ED-4DB2-BD59-A6C34878D82A}">
                    <a16:rowId xmlns:a16="http://schemas.microsoft.com/office/drawing/2014/main" val="3708188078"/>
                  </a:ext>
                </a:extLst>
              </a:tr>
              <a:tr h="454344">
                <a:tc>
                  <a:txBody>
                    <a:bodyPr/>
                    <a:lstStyle/>
                    <a:p>
                      <a:r>
                        <a:rPr lang="fr-CA" sz="1600" dirty="0"/>
                        <a:t>Réprimande</a:t>
                      </a:r>
                    </a:p>
                  </a:txBody>
                  <a:tcPr/>
                </a:tc>
                <a:tc>
                  <a:txBody>
                    <a:bodyPr/>
                    <a:lstStyle/>
                    <a:p>
                      <a:r>
                        <a:rPr lang="fr-CA" sz="1600" dirty="0"/>
                        <a:t>Avertissement sévère donné par un juge</a:t>
                      </a:r>
                    </a:p>
                  </a:txBody>
                  <a:tcPr/>
                </a:tc>
                <a:extLst>
                  <a:ext uri="{0D108BD9-81ED-4DB2-BD59-A6C34878D82A}">
                    <a16:rowId xmlns:a16="http://schemas.microsoft.com/office/drawing/2014/main" val="2669995111"/>
                  </a:ext>
                </a:extLst>
              </a:tr>
              <a:tr h="709524">
                <a:tc>
                  <a:txBody>
                    <a:bodyPr/>
                    <a:lstStyle/>
                    <a:p>
                      <a:r>
                        <a:rPr lang="fr-CA" sz="1600" dirty="0"/>
                        <a:t>Amende</a:t>
                      </a:r>
                    </a:p>
                  </a:txBody>
                  <a:tcPr/>
                </a:tc>
                <a:tc>
                  <a:txBody>
                    <a:bodyPr/>
                    <a:lstStyle/>
                    <a:p>
                      <a:r>
                        <a:rPr lang="fr-CA" sz="1600" dirty="0"/>
                        <a:t>Montant d’argent que l’adolescent doit payer, jusqu’à un maximum de 1000$</a:t>
                      </a:r>
                    </a:p>
                  </a:txBody>
                  <a:tcPr/>
                </a:tc>
                <a:extLst>
                  <a:ext uri="{0D108BD9-81ED-4DB2-BD59-A6C34878D82A}">
                    <a16:rowId xmlns:a16="http://schemas.microsoft.com/office/drawing/2014/main" val="163741810"/>
                  </a:ext>
                </a:extLst>
              </a:tr>
              <a:tr h="709524">
                <a:tc>
                  <a:txBody>
                    <a:bodyPr/>
                    <a:lstStyle/>
                    <a:p>
                      <a:r>
                        <a:rPr lang="fr-CA" sz="1600" dirty="0"/>
                        <a:t>Travaux communautaires</a:t>
                      </a:r>
                    </a:p>
                  </a:txBody>
                  <a:tcPr/>
                </a:tc>
                <a:tc>
                  <a:txBody>
                    <a:bodyPr/>
                    <a:lstStyle/>
                    <a:p>
                      <a:r>
                        <a:rPr lang="fr-CA" sz="1600" dirty="0"/>
                        <a:t>Bénévolat dans la communauté pour réparer son geste face à la société</a:t>
                      </a:r>
                    </a:p>
                  </a:txBody>
                  <a:tcPr/>
                </a:tc>
                <a:extLst>
                  <a:ext uri="{0D108BD9-81ED-4DB2-BD59-A6C34878D82A}">
                    <a16:rowId xmlns:a16="http://schemas.microsoft.com/office/drawing/2014/main" val="1902130226"/>
                  </a:ext>
                </a:extLst>
              </a:tr>
              <a:tr h="1008270">
                <a:tc>
                  <a:txBody>
                    <a:bodyPr/>
                    <a:lstStyle/>
                    <a:p>
                      <a:r>
                        <a:rPr lang="fr-CA" sz="1600" dirty="0"/>
                        <a:t>Probation</a:t>
                      </a:r>
                    </a:p>
                  </a:txBody>
                  <a:tcPr/>
                </a:tc>
                <a:tc>
                  <a:txBody>
                    <a:bodyPr/>
                    <a:lstStyle/>
                    <a:p>
                      <a:r>
                        <a:rPr lang="fr-CA" sz="1600" dirty="0"/>
                        <a:t>Respecter certaines conditions (ex.: couvre-feu, ne pas s’approcher de certaines personnes)</a:t>
                      </a:r>
                    </a:p>
                  </a:txBody>
                  <a:tcPr/>
                </a:tc>
                <a:extLst>
                  <a:ext uri="{0D108BD9-81ED-4DB2-BD59-A6C34878D82A}">
                    <a16:rowId xmlns:a16="http://schemas.microsoft.com/office/drawing/2014/main" val="3852826967"/>
                  </a:ext>
                </a:extLst>
              </a:tr>
              <a:tr h="709524">
                <a:tc>
                  <a:txBody>
                    <a:bodyPr/>
                    <a:lstStyle/>
                    <a:p>
                      <a:r>
                        <a:rPr lang="fr-CA" sz="1600" dirty="0"/>
                        <a:t>Placement sous garde et surveillance</a:t>
                      </a:r>
                    </a:p>
                  </a:txBody>
                  <a:tcPr/>
                </a:tc>
                <a:tc>
                  <a:txBody>
                    <a:bodyPr/>
                    <a:lstStyle/>
                    <a:p>
                      <a:r>
                        <a:rPr lang="fr-CA" sz="1600" dirty="0"/>
                        <a:t>Équivalent de l’emprisonnement</a:t>
                      </a:r>
                    </a:p>
                  </a:txBody>
                  <a:tcPr/>
                </a:tc>
                <a:extLst>
                  <a:ext uri="{0D108BD9-81ED-4DB2-BD59-A6C34878D82A}">
                    <a16:rowId xmlns:a16="http://schemas.microsoft.com/office/drawing/2014/main" val="966348995"/>
                  </a:ext>
                </a:extLst>
              </a:tr>
            </a:tbl>
          </a:graphicData>
        </a:graphic>
      </p:graphicFrame>
      <p:pic>
        <p:nvPicPr>
          <p:cNvPr id="6" name="Picture 5">
            <a:extLst>
              <a:ext uri="{FF2B5EF4-FFF2-40B4-BE49-F238E27FC236}">
                <a16:creationId xmlns:a16="http://schemas.microsoft.com/office/drawing/2014/main" id="{7EA301AE-0D1E-4565-B7A7-A2651563AB31}"/>
              </a:ext>
            </a:extLst>
          </p:cNvPr>
          <p:cNvPicPr>
            <a:picLocks noChangeAspect="1"/>
          </p:cNvPicPr>
          <p:nvPr>
            <p:custDataLst>
              <p:tags r:id="rId4"/>
            </p:custDataLst>
          </p:nvPr>
        </p:nvPicPr>
        <p:blipFill>
          <a:blip r:embed="rId9"/>
          <a:stretch>
            <a:fillRect/>
          </a:stretch>
        </p:blipFill>
        <p:spPr>
          <a:xfrm>
            <a:off x="505642" y="6538760"/>
            <a:ext cx="1020972" cy="224116"/>
          </a:xfrm>
          <a:prstGeom prst="rect">
            <a:avLst/>
          </a:prstGeom>
        </p:spPr>
      </p:pic>
      <p:sp>
        <p:nvSpPr>
          <p:cNvPr id="7" name="TextBox 6">
            <a:extLst>
              <a:ext uri="{FF2B5EF4-FFF2-40B4-BE49-F238E27FC236}">
                <a16:creationId xmlns:a16="http://schemas.microsoft.com/office/drawing/2014/main" id="{5784A514-9F7D-43A3-A6BC-F1A3EB1C03E2}"/>
              </a:ext>
            </a:extLst>
          </p:cNvPr>
          <p:cNvSpPr txBox="1"/>
          <p:nvPr>
            <p:custDataLst>
              <p:tags r:id="rId5"/>
            </p:custDataLst>
          </p:nvPr>
        </p:nvSpPr>
        <p:spPr>
          <a:xfrm>
            <a:off x="7494860" y="6367589"/>
            <a:ext cx="336430" cy="369332"/>
          </a:xfrm>
          <a:prstGeom prst="rect">
            <a:avLst/>
          </a:prstGeom>
          <a:noFill/>
        </p:spPr>
        <p:txBody>
          <a:bodyPr wrap="square" rtlCol="0">
            <a:spAutoFit/>
          </a:bodyPr>
          <a:lstStyle/>
          <a:p>
            <a:r>
              <a:rPr lang="fr-CA" dirty="0"/>
              <a:t>©</a:t>
            </a:r>
          </a:p>
        </p:txBody>
      </p:sp>
      <p:pic>
        <p:nvPicPr>
          <p:cNvPr id="8" name="Picture 7">
            <a:extLst>
              <a:ext uri="{FF2B5EF4-FFF2-40B4-BE49-F238E27FC236}">
                <a16:creationId xmlns:a16="http://schemas.microsoft.com/office/drawing/2014/main" id="{857A7D10-7E19-4EC6-B6C6-0D3CCCC9BC72}"/>
              </a:ext>
            </a:extLst>
          </p:cNvPr>
          <p:cNvPicPr>
            <a:picLocks noChangeAspect="1"/>
          </p:cNvPicPr>
          <p:nvPr>
            <p:custDataLst>
              <p:tags r:id="rId6"/>
            </p:custDataLst>
          </p:nvPr>
        </p:nvPicPr>
        <p:blipFill>
          <a:blip r:embed="rId10"/>
          <a:stretch>
            <a:fillRect/>
          </a:stretch>
        </p:blipFill>
        <p:spPr>
          <a:xfrm>
            <a:off x="7831290" y="6323162"/>
            <a:ext cx="1200566" cy="458187"/>
          </a:xfrm>
          <a:prstGeom prst="rect">
            <a:avLst/>
          </a:prstGeom>
        </p:spPr>
      </p:pic>
    </p:spTree>
    <p:extLst>
      <p:ext uri="{BB962C8B-B14F-4D97-AF65-F5344CB8AC3E}">
        <p14:creationId xmlns:p14="http://schemas.microsoft.com/office/powerpoint/2010/main" val="5204637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46137-ADFD-4896-A954-80F162E0BB8D}"/>
              </a:ext>
            </a:extLst>
          </p:cNvPr>
          <p:cNvSpPr>
            <a:spLocks noGrp="1"/>
          </p:cNvSpPr>
          <p:nvPr>
            <p:ph type="title"/>
            <p:custDataLst>
              <p:tags r:id="rId1"/>
            </p:custDataLst>
          </p:nvPr>
        </p:nvSpPr>
        <p:spPr>
          <a:xfrm>
            <a:off x="526472" y="286329"/>
            <a:ext cx="6347713" cy="674255"/>
          </a:xfrm>
        </p:spPr>
        <p:txBody>
          <a:bodyPr/>
          <a:lstStyle/>
          <a:p>
            <a:r>
              <a:rPr lang="fr-CA" dirty="0"/>
              <a:t>Pour comparer…</a:t>
            </a:r>
          </a:p>
        </p:txBody>
      </p:sp>
      <p:sp>
        <p:nvSpPr>
          <p:cNvPr id="3" name="Content Placeholder 2">
            <a:extLst>
              <a:ext uri="{FF2B5EF4-FFF2-40B4-BE49-F238E27FC236}">
                <a16:creationId xmlns:a16="http://schemas.microsoft.com/office/drawing/2014/main" id="{A8CCEC73-0C0A-479E-9DF7-959E2BC6E114}"/>
              </a:ext>
            </a:extLst>
          </p:cNvPr>
          <p:cNvSpPr>
            <a:spLocks noGrp="1"/>
          </p:cNvSpPr>
          <p:nvPr>
            <p:ph idx="1"/>
            <p:custDataLst>
              <p:tags r:id="rId2"/>
            </p:custDataLst>
          </p:nvPr>
        </p:nvSpPr>
        <p:spPr>
          <a:xfrm>
            <a:off x="439891" y="960584"/>
            <a:ext cx="6347714" cy="646544"/>
          </a:xfrm>
        </p:spPr>
        <p:txBody>
          <a:bodyPr/>
          <a:lstStyle/>
          <a:p>
            <a:r>
              <a:rPr lang="fr-CA" dirty="0"/>
              <a:t>Voici les peines pour les personnes âgées de 18 ans et plus :</a:t>
            </a:r>
          </a:p>
        </p:txBody>
      </p:sp>
      <p:graphicFrame>
        <p:nvGraphicFramePr>
          <p:cNvPr id="4" name="Table 3">
            <a:extLst>
              <a:ext uri="{FF2B5EF4-FFF2-40B4-BE49-F238E27FC236}">
                <a16:creationId xmlns:a16="http://schemas.microsoft.com/office/drawing/2014/main" id="{37AF83C6-57C0-45F8-84A9-280CA5006082}"/>
              </a:ext>
            </a:extLst>
          </p:cNvPr>
          <p:cNvGraphicFramePr>
            <a:graphicFrameLocks noGrp="1"/>
          </p:cNvGraphicFramePr>
          <p:nvPr>
            <p:custDataLst>
              <p:tags r:id="rId3"/>
            </p:custDataLst>
            <p:extLst>
              <p:ext uri="{D42A27DB-BD31-4B8C-83A1-F6EECF244321}">
                <p14:modId xmlns:p14="http://schemas.microsoft.com/office/powerpoint/2010/main" val="1199967787"/>
              </p:ext>
            </p:extLst>
          </p:nvPr>
        </p:nvGraphicFramePr>
        <p:xfrm>
          <a:off x="439890" y="1782618"/>
          <a:ext cx="7211210" cy="4145280"/>
        </p:xfrm>
        <a:graphic>
          <a:graphicData uri="http://schemas.openxmlformats.org/drawingml/2006/table">
            <a:tbl>
              <a:tblPr firstRow="1" bandRow="1">
                <a:tableStyleId>{5C22544A-7EE6-4342-B048-85BDC9FD1C3A}</a:tableStyleId>
              </a:tblPr>
              <a:tblGrid>
                <a:gridCol w="3605605">
                  <a:extLst>
                    <a:ext uri="{9D8B030D-6E8A-4147-A177-3AD203B41FA5}">
                      <a16:colId xmlns:a16="http://schemas.microsoft.com/office/drawing/2014/main" val="2503912799"/>
                    </a:ext>
                  </a:extLst>
                </a:gridCol>
                <a:gridCol w="3605605">
                  <a:extLst>
                    <a:ext uri="{9D8B030D-6E8A-4147-A177-3AD203B41FA5}">
                      <a16:colId xmlns:a16="http://schemas.microsoft.com/office/drawing/2014/main" val="3624675520"/>
                    </a:ext>
                  </a:extLst>
                </a:gridCol>
              </a:tblGrid>
              <a:tr h="347749">
                <a:tc>
                  <a:txBody>
                    <a:bodyPr/>
                    <a:lstStyle/>
                    <a:p>
                      <a:pPr algn="ctr"/>
                      <a:r>
                        <a:rPr lang="fr-CA" dirty="0">
                          <a:solidFill>
                            <a:schemeClr val="tx1"/>
                          </a:solidFill>
                        </a:rPr>
                        <a:t>Crime ou infraction</a:t>
                      </a:r>
                    </a:p>
                  </a:txBody>
                  <a:tcPr/>
                </a:tc>
                <a:tc>
                  <a:txBody>
                    <a:bodyPr/>
                    <a:lstStyle/>
                    <a:p>
                      <a:pPr algn="ctr"/>
                      <a:r>
                        <a:rPr lang="fr-CA" dirty="0">
                          <a:solidFill>
                            <a:schemeClr val="tx1"/>
                          </a:solidFill>
                        </a:rPr>
                        <a:t>Peine</a:t>
                      </a:r>
                    </a:p>
                  </a:txBody>
                  <a:tcPr/>
                </a:tc>
                <a:extLst>
                  <a:ext uri="{0D108BD9-81ED-4DB2-BD59-A6C34878D82A}">
                    <a16:rowId xmlns:a16="http://schemas.microsoft.com/office/drawing/2014/main" val="4270025544"/>
                  </a:ext>
                </a:extLst>
              </a:tr>
              <a:tr h="370840">
                <a:tc>
                  <a:txBody>
                    <a:bodyPr/>
                    <a:lstStyle/>
                    <a:p>
                      <a:r>
                        <a:rPr lang="fr-CA" sz="1600" dirty="0"/>
                        <a:t>Fabrication ou possession d’une fausse pièce d’identité</a:t>
                      </a:r>
                    </a:p>
                  </a:txBody>
                  <a:tcPr/>
                </a:tc>
                <a:tc>
                  <a:txBody>
                    <a:bodyPr/>
                    <a:lstStyle/>
                    <a:p>
                      <a:r>
                        <a:rPr lang="fr-CA" sz="1600" dirty="0"/>
                        <a:t>Emprisonnement maximal de 5 ans</a:t>
                      </a:r>
                    </a:p>
                  </a:txBody>
                  <a:tcPr/>
                </a:tc>
                <a:extLst>
                  <a:ext uri="{0D108BD9-81ED-4DB2-BD59-A6C34878D82A}">
                    <a16:rowId xmlns:a16="http://schemas.microsoft.com/office/drawing/2014/main" val="4125620198"/>
                  </a:ext>
                </a:extLst>
              </a:tr>
              <a:tr h="370840">
                <a:tc>
                  <a:txBody>
                    <a:bodyPr/>
                    <a:lstStyle/>
                    <a:p>
                      <a:r>
                        <a:rPr lang="fr-CA" sz="1600" dirty="0"/>
                        <a:t>Fraude</a:t>
                      </a:r>
                    </a:p>
                  </a:txBody>
                  <a:tcPr/>
                </a:tc>
                <a:tc>
                  <a:txBody>
                    <a:bodyPr/>
                    <a:lstStyle/>
                    <a:p>
                      <a:pPr marL="285750" indent="-285750">
                        <a:buFont typeface="Arial" panose="020B0604020202020204" pitchFamily="34" charset="0"/>
                        <a:buChar char="•"/>
                      </a:pPr>
                      <a:r>
                        <a:rPr lang="fr-CA" sz="1600" dirty="0"/>
                        <a:t>Emprisonnement maximal de 2 ans si les biens obtenus sont d’une valeur inférieure à 5 000$</a:t>
                      </a:r>
                    </a:p>
                    <a:p>
                      <a:pPr marL="285750" indent="-285750">
                        <a:buFont typeface="Arial" panose="020B0604020202020204" pitchFamily="34" charset="0"/>
                        <a:buChar char="•"/>
                      </a:pPr>
                      <a:r>
                        <a:rPr lang="fr-CA" sz="1600" dirty="0"/>
                        <a:t>Emprisonnement maximal de 14 ans si les biens obtenus sont d’une valeur supérieure à 5 000$</a:t>
                      </a:r>
                    </a:p>
                  </a:txBody>
                  <a:tcPr/>
                </a:tc>
                <a:extLst>
                  <a:ext uri="{0D108BD9-81ED-4DB2-BD59-A6C34878D82A}">
                    <a16:rowId xmlns:a16="http://schemas.microsoft.com/office/drawing/2014/main" val="1309074225"/>
                  </a:ext>
                </a:extLst>
              </a:tr>
              <a:tr h="370840">
                <a:tc>
                  <a:txBody>
                    <a:bodyPr/>
                    <a:lstStyle/>
                    <a:p>
                      <a:r>
                        <a:rPr lang="fr-CA" sz="1600" dirty="0"/>
                        <a:t>Possession d’alcool par une personne mineure</a:t>
                      </a:r>
                    </a:p>
                  </a:txBody>
                  <a:tcPr/>
                </a:tc>
                <a:tc>
                  <a:txBody>
                    <a:bodyPr/>
                    <a:lstStyle/>
                    <a:p>
                      <a:r>
                        <a:rPr lang="fr-CA" sz="1600" dirty="0"/>
                        <a:t>Amende maximale de 100 000$</a:t>
                      </a:r>
                    </a:p>
                    <a:p>
                      <a:r>
                        <a:rPr lang="fr-CA" sz="1600" dirty="0"/>
                        <a:t>OU</a:t>
                      </a:r>
                    </a:p>
                    <a:p>
                      <a:r>
                        <a:rPr lang="fr-CA" sz="1600" dirty="0"/>
                        <a:t>Emprisonnement maximal de 1 an</a:t>
                      </a:r>
                    </a:p>
                  </a:txBody>
                  <a:tcPr/>
                </a:tc>
                <a:extLst>
                  <a:ext uri="{0D108BD9-81ED-4DB2-BD59-A6C34878D82A}">
                    <a16:rowId xmlns:a16="http://schemas.microsoft.com/office/drawing/2014/main" val="3556850343"/>
                  </a:ext>
                </a:extLst>
              </a:tr>
              <a:tr h="370840">
                <a:tc>
                  <a:txBody>
                    <a:bodyPr/>
                    <a:lstStyle/>
                    <a:p>
                      <a:r>
                        <a:rPr lang="fr-CA" sz="1600" dirty="0"/>
                        <a:t>Présentation d’une fausse pièce d’identité comme preuve d’âge</a:t>
                      </a:r>
                    </a:p>
                  </a:txBody>
                  <a:tcPr/>
                </a:tc>
                <a:tc>
                  <a:txBody>
                    <a:bodyPr/>
                    <a:lstStyle/>
                    <a:p>
                      <a:pPr>
                        <a:buNone/>
                      </a:pPr>
                      <a:r>
                        <a:rPr lang="fr-CA" sz="1600" dirty="0"/>
                        <a:t>Amende maximale de 100 000$</a:t>
                      </a:r>
                    </a:p>
                    <a:p>
                      <a:pPr>
                        <a:buNone/>
                      </a:pPr>
                      <a:r>
                        <a:rPr lang="fr-CA" sz="1600" dirty="0"/>
                        <a:t>OU</a:t>
                      </a:r>
                    </a:p>
                    <a:p>
                      <a:pPr>
                        <a:buNone/>
                      </a:pPr>
                      <a:r>
                        <a:rPr lang="fr-CA" sz="1600" dirty="0"/>
                        <a:t>Emprisonnement maximal de 1 an</a:t>
                      </a:r>
                    </a:p>
                  </a:txBody>
                  <a:tcPr/>
                </a:tc>
                <a:extLst>
                  <a:ext uri="{0D108BD9-81ED-4DB2-BD59-A6C34878D82A}">
                    <a16:rowId xmlns:a16="http://schemas.microsoft.com/office/drawing/2014/main" val="3045801719"/>
                  </a:ext>
                </a:extLst>
              </a:tr>
            </a:tbl>
          </a:graphicData>
        </a:graphic>
      </p:graphicFrame>
      <p:pic>
        <p:nvPicPr>
          <p:cNvPr id="5" name="Picture 4">
            <a:extLst>
              <a:ext uri="{FF2B5EF4-FFF2-40B4-BE49-F238E27FC236}">
                <a16:creationId xmlns:a16="http://schemas.microsoft.com/office/drawing/2014/main" id="{A97AEF7D-D9B3-4AD6-AF77-EE9FC3853F6E}"/>
              </a:ext>
            </a:extLst>
          </p:cNvPr>
          <p:cNvPicPr>
            <a:picLocks noChangeAspect="1"/>
          </p:cNvPicPr>
          <p:nvPr>
            <p:custDataLst>
              <p:tags r:id="rId4"/>
            </p:custDataLst>
          </p:nvPr>
        </p:nvPicPr>
        <p:blipFill>
          <a:blip r:embed="rId9"/>
          <a:stretch>
            <a:fillRect/>
          </a:stretch>
        </p:blipFill>
        <p:spPr>
          <a:xfrm>
            <a:off x="505642" y="6538760"/>
            <a:ext cx="1020972" cy="224116"/>
          </a:xfrm>
          <a:prstGeom prst="rect">
            <a:avLst/>
          </a:prstGeom>
        </p:spPr>
      </p:pic>
      <p:sp>
        <p:nvSpPr>
          <p:cNvPr id="6" name="TextBox 5">
            <a:extLst>
              <a:ext uri="{FF2B5EF4-FFF2-40B4-BE49-F238E27FC236}">
                <a16:creationId xmlns:a16="http://schemas.microsoft.com/office/drawing/2014/main" id="{89CF9C82-A6E8-4E36-97C4-CDA7D5F65CE0}"/>
              </a:ext>
            </a:extLst>
          </p:cNvPr>
          <p:cNvSpPr txBox="1"/>
          <p:nvPr>
            <p:custDataLst>
              <p:tags r:id="rId5"/>
            </p:custDataLst>
          </p:nvPr>
        </p:nvSpPr>
        <p:spPr>
          <a:xfrm>
            <a:off x="7494860" y="6367589"/>
            <a:ext cx="336430" cy="369332"/>
          </a:xfrm>
          <a:prstGeom prst="rect">
            <a:avLst/>
          </a:prstGeom>
          <a:noFill/>
        </p:spPr>
        <p:txBody>
          <a:bodyPr wrap="square" rtlCol="0">
            <a:spAutoFit/>
          </a:bodyPr>
          <a:lstStyle/>
          <a:p>
            <a:r>
              <a:rPr lang="fr-CA" dirty="0"/>
              <a:t>©</a:t>
            </a:r>
          </a:p>
        </p:txBody>
      </p:sp>
      <p:pic>
        <p:nvPicPr>
          <p:cNvPr id="7" name="Picture 6">
            <a:extLst>
              <a:ext uri="{FF2B5EF4-FFF2-40B4-BE49-F238E27FC236}">
                <a16:creationId xmlns:a16="http://schemas.microsoft.com/office/drawing/2014/main" id="{A18DEBB5-2AA1-49B5-A831-CC18EDFF9754}"/>
              </a:ext>
            </a:extLst>
          </p:cNvPr>
          <p:cNvPicPr>
            <a:picLocks noChangeAspect="1"/>
          </p:cNvPicPr>
          <p:nvPr>
            <p:custDataLst>
              <p:tags r:id="rId6"/>
            </p:custDataLst>
          </p:nvPr>
        </p:nvPicPr>
        <p:blipFill>
          <a:blip r:embed="rId10"/>
          <a:stretch>
            <a:fillRect/>
          </a:stretch>
        </p:blipFill>
        <p:spPr>
          <a:xfrm>
            <a:off x="7831290" y="6323162"/>
            <a:ext cx="1200566" cy="458187"/>
          </a:xfrm>
          <a:prstGeom prst="rect">
            <a:avLst/>
          </a:prstGeom>
        </p:spPr>
      </p:pic>
    </p:spTree>
    <p:extLst>
      <p:ext uri="{BB962C8B-B14F-4D97-AF65-F5344CB8AC3E}">
        <p14:creationId xmlns:p14="http://schemas.microsoft.com/office/powerpoint/2010/main" val="487665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D28F0-DD36-4F57-8FED-A142BCE62BC7}"/>
              </a:ext>
            </a:extLst>
          </p:cNvPr>
          <p:cNvSpPr>
            <a:spLocks noGrp="1"/>
          </p:cNvSpPr>
          <p:nvPr>
            <p:ph type="title"/>
            <p:custDataLst>
              <p:tags r:id="rId1"/>
            </p:custDataLst>
          </p:nvPr>
        </p:nvSpPr>
        <p:spPr>
          <a:xfrm>
            <a:off x="609599" y="609600"/>
            <a:ext cx="6347713" cy="646545"/>
          </a:xfrm>
        </p:spPr>
        <p:txBody>
          <a:bodyPr/>
          <a:lstStyle/>
          <a:p>
            <a:r>
              <a:rPr lang="fr-CA" dirty="0"/>
              <a:t>Analyse de cas réels</a:t>
            </a:r>
          </a:p>
        </p:txBody>
      </p:sp>
      <p:sp>
        <p:nvSpPr>
          <p:cNvPr id="3" name="Content Placeholder 2">
            <a:extLst>
              <a:ext uri="{FF2B5EF4-FFF2-40B4-BE49-F238E27FC236}">
                <a16:creationId xmlns:a16="http://schemas.microsoft.com/office/drawing/2014/main" id="{1D10A828-D8CB-4384-ADE0-F0F4BD8E4CAE}"/>
              </a:ext>
            </a:extLst>
          </p:cNvPr>
          <p:cNvSpPr>
            <a:spLocks noGrp="1"/>
          </p:cNvSpPr>
          <p:nvPr>
            <p:ph idx="1"/>
            <p:custDataLst>
              <p:tags r:id="rId2"/>
            </p:custDataLst>
          </p:nvPr>
        </p:nvSpPr>
        <p:spPr>
          <a:xfrm>
            <a:off x="609598" y="1421681"/>
            <a:ext cx="6347714" cy="4969883"/>
          </a:xfrm>
        </p:spPr>
        <p:txBody>
          <a:bodyPr vert="horz" lIns="91440" tIns="45720" rIns="91440" bIns="45720" rtlCol="0" anchor="t">
            <a:normAutofit/>
          </a:bodyPr>
          <a:lstStyle/>
          <a:p>
            <a:pPr marL="0" indent="0">
              <a:buNone/>
            </a:pPr>
            <a:r>
              <a:rPr lang="fr-CA" dirty="0"/>
              <a:t>Cas réel #1</a:t>
            </a:r>
          </a:p>
          <a:p>
            <a:pPr marL="0" indent="0">
              <a:buNone/>
            </a:pPr>
            <a:endParaRPr lang="fr-CA" dirty="0"/>
          </a:p>
          <a:p>
            <a:pPr marL="0" indent="0">
              <a:buNone/>
            </a:pPr>
            <a:r>
              <a:rPr lang="fr-CA" dirty="0"/>
              <a:t>À Hamilton, en Ontario, un homme de 18 ans fabrique de faux permis de conduire et de fausses cartes d’assurance-maladie. Il travaille à partir d’une unité d'entreposage qui contient de l’équipement pour fabriquer des cartes à partir d’une photocopie du véritable permis de conduire d’une personne. Il vend ces cartes à une grande partie des personnes mineures de la ville. Ces adolescents les utilisent pour entrer dans les bars. Il est arrêté un an plus tard.</a:t>
            </a:r>
          </a:p>
          <a:p>
            <a:pPr marL="0" indent="0">
              <a:buNone/>
            </a:pPr>
            <a:endParaRPr lang="fr-CA" dirty="0"/>
          </a:p>
          <a:p>
            <a:pPr marL="0" indent="0">
              <a:buNone/>
            </a:pPr>
            <a:r>
              <a:rPr lang="fr-CA" sz="2000" b="1" dirty="0"/>
              <a:t>Quels crime ou infraction ont été commis et quelle pourrait être la peine?</a:t>
            </a:r>
          </a:p>
        </p:txBody>
      </p:sp>
      <p:pic>
        <p:nvPicPr>
          <p:cNvPr id="4" name="Picture 3">
            <a:extLst>
              <a:ext uri="{FF2B5EF4-FFF2-40B4-BE49-F238E27FC236}">
                <a16:creationId xmlns:a16="http://schemas.microsoft.com/office/drawing/2014/main" id="{54853BDD-3CD7-4FFE-9AB3-420293994AC0}"/>
              </a:ext>
            </a:extLst>
          </p:cNvPr>
          <p:cNvPicPr>
            <a:picLocks noChangeAspect="1"/>
          </p:cNvPicPr>
          <p:nvPr>
            <p:custDataLst>
              <p:tags r:id="rId3"/>
            </p:custDataLst>
          </p:nvPr>
        </p:nvPicPr>
        <p:blipFill>
          <a:blip r:embed="rId9"/>
          <a:stretch>
            <a:fillRect/>
          </a:stretch>
        </p:blipFill>
        <p:spPr>
          <a:xfrm>
            <a:off x="505642" y="6538760"/>
            <a:ext cx="1020972" cy="224116"/>
          </a:xfrm>
          <a:prstGeom prst="rect">
            <a:avLst/>
          </a:prstGeom>
        </p:spPr>
      </p:pic>
      <p:sp>
        <p:nvSpPr>
          <p:cNvPr id="5" name="TextBox 4">
            <a:extLst>
              <a:ext uri="{FF2B5EF4-FFF2-40B4-BE49-F238E27FC236}">
                <a16:creationId xmlns:a16="http://schemas.microsoft.com/office/drawing/2014/main" id="{B2BF93DE-FF77-47FF-8520-8FD9BACC339D}"/>
              </a:ext>
            </a:extLst>
          </p:cNvPr>
          <p:cNvSpPr txBox="1"/>
          <p:nvPr>
            <p:custDataLst>
              <p:tags r:id="rId4"/>
            </p:custDataLst>
          </p:nvPr>
        </p:nvSpPr>
        <p:spPr>
          <a:xfrm>
            <a:off x="7494860" y="6367589"/>
            <a:ext cx="336430" cy="369332"/>
          </a:xfrm>
          <a:prstGeom prst="rect">
            <a:avLst/>
          </a:prstGeom>
          <a:noFill/>
        </p:spPr>
        <p:txBody>
          <a:bodyPr wrap="square" rtlCol="0">
            <a:spAutoFit/>
          </a:bodyPr>
          <a:lstStyle/>
          <a:p>
            <a:r>
              <a:rPr lang="fr-CA" dirty="0"/>
              <a:t>©</a:t>
            </a:r>
          </a:p>
        </p:txBody>
      </p:sp>
      <p:pic>
        <p:nvPicPr>
          <p:cNvPr id="6" name="Picture 5">
            <a:extLst>
              <a:ext uri="{FF2B5EF4-FFF2-40B4-BE49-F238E27FC236}">
                <a16:creationId xmlns:a16="http://schemas.microsoft.com/office/drawing/2014/main" id="{B696CB2C-618B-45C6-BDCF-F1ED41435AE4}"/>
              </a:ext>
            </a:extLst>
          </p:cNvPr>
          <p:cNvPicPr>
            <a:picLocks noChangeAspect="1"/>
          </p:cNvPicPr>
          <p:nvPr>
            <p:custDataLst>
              <p:tags r:id="rId5"/>
            </p:custDataLst>
          </p:nvPr>
        </p:nvPicPr>
        <p:blipFill>
          <a:blip r:embed="rId10"/>
          <a:stretch>
            <a:fillRect/>
          </a:stretch>
        </p:blipFill>
        <p:spPr>
          <a:xfrm>
            <a:off x="7831290" y="6323162"/>
            <a:ext cx="1200566" cy="458187"/>
          </a:xfrm>
          <a:prstGeom prst="rect">
            <a:avLst/>
          </a:prstGeom>
        </p:spPr>
      </p:pic>
      <p:pic>
        <p:nvPicPr>
          <p:cNvPr id="8" name="Picture 7">
            <a:extLst>
              <a:ext uri="{FF2B5EF4-FFF2-40B4-BE49-F238E27FC236}">
                <a16:creationId xmlns:a16="http://schemas.microsoft.com/office/drawing/2014/main" id="{9C23191C-BBAE-436B-8AF0-B7DA07A3995C}"/>
              </a:ext>
            </a:extLst>
          </p:cNvPr>
          <p:cNvPicPr>
            <a:picLocks noChangeAspect="1"/>
          </p:cNvPicPr>
          <p:nvPr>
            <p:custDataLst>
              <p:tags r:id="rId6"/>
            </p:custDataLst>
          </p:nvPr>
        </p:nvPicPr>
        <p:blipFill>
          <a:blip r:embed="rId11"/>
          <a:stretch>
            <a:fillRect/>
          </a:stretch>
        </p:blipFill>
        <p:spPr>
          <a:xfrm>
            <a:off x="5016895" y="735878"/>
            <a:ext cx="1940417" cy="1390318"/>
          </a:xfrm>
          <a:prstGeom prst="rect">
            <a:avLst/>
          </a:prstGeom>
        </p:spPr>
      </p:pic>
    </p:spTree>
    <p:extLst>
      <p:ext uri="{BB962C8B-B14F-4D97-AF65-F5344CB8AC3E}">
        <p14:creationId xmlns:p14="http://schemas.microsoft.com/office/powerpoint/2010/main" val="2851199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93C62-9A47-44FA-B9CF-F5F80264B2B5}"/>
              </a:ext>
            </a:extLst>
          </p:cNvPr>
          <p:cNvSpPr>
            <a:spLocks noGrp="1"/>
          </p:cNvSpPr>
          <p:nvPr>
            <p:ph type="title"/>
            <p:custDataLst>
              <p:tags r:id="rId1"/>
            </p:custDataLst>
          </p:nvPr>
        </p:nvSpPr>
        <p:spPr>
          <a:xfrm>
            <a:off x="609598" y="443345"/>
            <a:ext cx="6347713" cy="628073"/>
          </a:xfrm>
        </p:spPr>
        <p:txBody>
          <a:bodyPr>
            <a:noAutofit/>
          </a:bodyPr>
          <a:lstStyle/>
          <a:p>
            <a:r>
              <a:rPr lang="fr-CA" dirty="0"/>
              <a:t>Analyse de cas réel</a:t>
            </a:r>
          </a:p>
        </p:txBody>
      </p:sp>
      <p:sp>
        <p:nvSpPr>
          <p:cNvPr id="3" name="Content Placeholder 2">
            <a:extLst>
              <a:ext uri="{FF2B5EF4-FFF2-40B4-BE49-F238E27FC236}">
                <a16:creationId xmlns:a16="http://schemas.microsoft.com/office/drawing/2014/main" id="{C88EF3F5-DA51-4853-A41A-7E4B401848F1}"/>
              </a:ext>
            </a:extLst>
          </p:cNvPr>
          <p:cNvSpPr>
            <a:spLocks noGrp="1"/>
          </p:cNvSpPr>
          <p:nvPr>
            <p:ph idx="1"/>
            <p:custDataLst>
              <p:tags r:id="rId2"/>
            </p:custDataLst>
          </p:nvPr>
        </p:nvSpPr>
        <p:spPr>
          <a:xfrm>
            <a:off x="609598" y="1191491"/>
            <a:ext cx="6347714" cy="5200073"/>
          </a:xfrm>
        </p:spPr>
        <p:txBody>
          <a:bodyPr vert="horz" lIns="91440" tIns="45720" rIns="91440" bIns="45720" rtlCol="0" anchor="t">
            <a:normAutofit/>
          </a:bodyPr>
          <a:lstStyle/>
          <a:p>
            <a:pPr marL="0" indent="0">
              <a:buNone/>
            </a:pPr>
            <a:r>
              <a:rPr lang="fr-CA" dirty="0"/>
              <a:t>Cas réel #2</a:t>
            </a:r>
          </a:p>
          <a:p>
            <a:pPr marL="0" indent="0">
              <a:buNone/>
            </a:pPr>
            <a:endParaRPr lang="fr-CA" dirty="0"/>
          </a:p>
          <a:p>
            <a:pPr marL="0" indent="0">
              <a:buNone/>
            </a:pPr>
            <a:r>
              <a:rPr lang="fr-CA" dirty="0"/>
              <a:t>En 2017, quatre joueurs de hockey de 18 ans de Renfrew en Ontario sont allés passer la soirée au bar </a:t>
            </a:r>
            <a:r>
              <a:rPr lang="fr-CA" dirty="0" err="1"/>
              <a:t>Shooter’s</a:t>
            </a:r>
            <a:r>
              <a:rPr lang="fr-CA" dirty="0"/>
              <a:t> de </a:t>
            </a:r>
            <a:r>
              <a:rPr lang="fr-CA" dirty="0" err="1"/>
              <a:t>Calabogie</a:t>
            </a:r>
            <a:r>
              <a:rPr lang="fr-CA" dirty="0"/>
              <a:t>. Ils ont bu de l’alcool et ont pris leur voiture pour rentrer à la maison. Sur le chemin du retour, ils ont eu un accident de la route. Deux d’entre eux sont décédés, et deux d’entre eux ont été blessés.</a:t>
            </a:r>
          </a:p>
          <a:p>
            <a:pPr marL="0" indent="0">
              <a:buNone/>
            </a:pPr>
            <a:endParaRPr lang="fr-CA" dirty="0"/>
          </a:p>
          <a:p>
            <a:pPr>
              <a:buAutoNum type="alphaLcParenR"/>
            </a:pPr>
            <a:r>
              <a:rPr lang="fr-CA" sz="2000" b="1" dirty="0"/>
              <a:t>Si les jeunes hommes avaient été interceptés au bar, de quels crime ou infraction auraient-ils pu être accusés et quelle aurait pu être la peine?</a:t>
            </a:r>
          </a:p>
          <a:p>
            <a:pPr>
              <a:buAutoNum type="alphaLcParenR"/>
            </a:pPr>
            <a:r>
              <a:rPr lang="fr-CA" sz="2000" b="1" dirty="0"/>
              <a:t>Est-ce que votre réponse serait différente si les jeunes hommes étaient âgés de 17 ans?</a:t>
            </a:r>
          </a:p>
        </p:txBody>
      </p:sp>
      <p:pic>
        <p:nvPicPr>
          <p:cNvPr id="4" name="Picture 3">
            <a:extLst>
              <a:ext uri="{FF2B5EF4-FFF2-40B4-BE49-F238E27FC236}">
                <a16:creationId xmlns:a16="http://schemas.microsoft.com/office/drawing/2014/main" id="{EC50C230-D6DE-4F04-A5C6-5911C4C58DC1}"/>
              </a:ext>
            </a:extLst>
          </p:cNvPr>
          <p:cNvPicPr>
            <a:picLocks noChangeAspect="1"/>
          </p:cNvPicPr>
          <p:nvPr>
            <p:custDataLst>
              <p:tags r:id="rId3"/>
            </p:custDataLst>
          </p:nvPr>
        </p:nvPicPr>
        <p:blipFill>
          <a:blip r:embed="rId9"/>
          <a:stretch>
            <a:fillRect/>
          </a:stretch>
        </p:blipFill>
        <p:spPr>
          <a:xfrm>
            <a:off x="505642" y="6538760"/>
            <a:ext cx="1020972" cy="224116"/>
          </a:xfrm>
          <a:prstGeom prst="rect">
            <a:avLst/>
          </a:prstGeom>
        </p:spPr>
      </p:pic>
      <p:sp>
        <p:nvSpPr>
          <p:cNvPr id="5" name="TextBox 4">
            <a:extLst>
              <a:ext uri="{FF2B5EF4-FFF2-40B4-BE49-F238E27FC236}">
                <a16:creationId xmlns:a16="http://schemas.microsoft.com/office/drawing/2014/main" id="{C850E54A-A571-4915-9034-CD2300BF23A7}"/>
              </a:ext>
            </a:extLst>
          </p:cNvPr>
          <p:cNvSpPr txBox="1"/>
          <p:nvPr>
            <p:custDataLst>
              <p:tags r:id="rId4"/>
            </p:custDataLst>
          </p:nvPr>
        </p:nvSpPr>
        <p:spPr>
          <a:xfrm>
            <a:off x="7494860" y="6367589"/>
            <a:ext cx="336430" cy="369332"/>
          </a:xfrm>
          <a:prstGeom prst="rect">
            <a:avLst/>
          </a:prstGeom>
          <a:noFill/>
        </p:spPr>
        <p:txBody>
          <a:bodyPr wrap="square" rtlCol="0">
            <a:spAutoFit/>
          </a:bodyPr>
          <a:lstStyle/>
          <a:p>
            <a:r>
              <a:rPr lang="fr-CA" dirty="0"/>
              <a:t>©</a:t>
            </a:r>
          </a:p>
        </p:txBody>
      </p:sp>
      <p:pic>
        <p:nvPicPr>
          <p:cNvPr id="6" name="Picture 5">
            <a:extLst>
              <a:ext uri="{FF2B5EF4-FFF2-40B4-BE49-F238E27FC236}">
                <a16:creationId xmlns:a16="http://schemas.microsoft.com/office/drawing/2014/main" id="{FABD192D-7A2F-467F-A7FD-5FBEC8EC59A4}"/>
              </a:ext>
            </a:extLst>
          </p:cNvPr>
          <p:cNvPicPr>
            <a:picLocks noChangeAspect="1"/>
          </p:cNvPicPr>
          <p:nvPr>
            <p:custDataLst>
              <p:tags r:id="rId5"/>
            </p:custDataLst>
          </p:nvPr>
        </p:nvPicPr>
        <p:blipFill>
          <a:blip r:embed="rId10"/>
          <a:stretch>
            <a:fillRect/>
          </a:stretch>
        </p:blipFill>
        <p:spPr>
          <a:xfrm>
            <a:off x="7831290" y="6323162"/>
            <a:ext cx="1200566" cy="458187"/>
          </a:xfrm>
          <a:prstGeom prst="rect">
            <a:avLst/>
          </a:prstGeom>
        </p:spPr>
      </p:pic>
      <p:pic>
        <p:nvPicPr>
          <p:cNvPr id="8" name="Picture 7">
            <a:extLst>
              <a:ext uri="{FF2B5EF4-FFF2-40B4-BE49-F238E27FC236}">
                <a16:creationId xmlns:a16="http://schemas.microsoft.com/office/drawing/2014/main" id="{B03178E1-F72E-400D-9D99-F0D59B8EAB90}"/>
              </a:ext>
            </a:extLst>
          </p:cNvPr>
          <p:cNvPicPr>
            <a:picLocks noChangeAspect="1"/>
          </p:cNvPicPr>
          <p:nvPr>
            <p:custDataLst>
              <p:tags r:id="rId6"/>
            </p:custDataLst>
          </p:nvPr>
        </p:nvPicPr>
        <p:blipFill>
          <a:blip r:embed="rId11"/>
          <a:stretch>
            <a:fillRect/>
          </a:stretch>
        </p:blipFill>
        <p:spPr>
          <a:xfrm>
            <a:off x="5016894" y="496332"/>
            <a:ext cx="1940417" cy="1390318"/>
          </a:xfrm>
          <a:prstGeom prst="rect">
            <a:avLst/>
          </a:prstGeom>
        </p:spPr>
      </p:pic>
    </p:spTree>
    <p:extLst>
      <p:ext uri="{BB962C8B-B14F-4D97-AF65-F5344CB8AC3E}">
        <p14:creationId xmlns:p14="http://schemas.microsoft.com/office/powerpoint/2010/main" val="338453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AAA76-B052-459C-BFC4-851C2B52BB6F}"/>
              </a:ext>
            </a:extLst>
          </p:cNvPr>
          <p:cNvSpPr>
            <a:spLocks noGrp="1"/>
          </p:cNvSpPr>
          <p:nvPr>
            <p:ph type="title"/>
            <p:custDataLst>
              <p:tags r:id="rId1"/>
            </p:custDataLst>
          </p:nvPr>
        </p:nvSpPr>
        <p:spPr>
          <a:xfrm>
            <a:off x="609599" y="609600"/>
            <a:ext cx="6347713" cy="775855"/>
          </a:xfrm>
        </p:spPr>
        <p:txBody>
          <a:bodyPr/>
          <a:lstStyle/>
          <a:p>
            <a:r>
              <a:rPr lang="fr-CA" dirty="0"/>
              <a:t>Question de réflexion</a:t>
            </a:r>
          </a:p>
        </p:txBody>
      </p:sp>
      <p:sp>
        <p:nvSpPr>
          <p:cNvPr id="3" name="Content Placeholder 2">
            <a:extLst>
              <a:ext uri="{FF2B5EF4-FFF2-40B4-BE49-F238E27FC236}">
                <a16:creationId xmlns:a16="http://schemas.microsoft.com/office/drawing/2014/main" id="{89655733-0B29-4441-BF64-CC6D3F58D581}"/>
              </a:ext>
            </a:extLst>
          </p:cNvPr>
          <p:cNvSpPr>
            <a:spLocks noGrp="1"/>
          </p:cNvSpPr>
          <p:nvPr>
            <p:ph idx="1"/>
            <p:custDataLst>
              <p:tags r:id="rId2"/>
            </p:custDataLst>
          </p:nvPr>
        </p:nvSpPr>
        <p:spPr>
          <a:xfrm>
            <a:off x="505642" y="2866083"/>
            <a:ext cx="6726404" cy="2494536"/>
          </a:xfrm>
        </p:spPr>
        <p:txBody>
          <a:bodyPr>
            <a:noAutofit/>
          </a:bodyPr>
          <a:lstStyle/>
          <a:p>
            <a:pPr marL="0" indent="0">
              <a:buNone/>
            </a:pPr>
            <a:r>
              <a:rPr lang="fr-CA" sz="2800" b="1" dirty="0"/>
              <a:t>Quelles procédures les bars devraient-ils suivre pour pouvoir mieux identifier les personnes de moins de 19 ans tentant d’y entrer avec de fausses pièces d’identité?</a:t>
            </a:r>
          </a:p>
        </p:txBody>
      </p:sp>
      <p:pic>
        <p:nvPicPr>
          <p:cNvPr id="4" name="Picture 3">
            <a:extLst>
              <a:ext uri="{FF2B5EF4-FFF2-40B4-BE49-F238E27FC236}">
                <a16:creationId xmlns:a16="http://schemas.microsoft.com/office/drawing/2014/main" id="{2BF6099F-5497-4682-991A-B88CEAFD14E1}"/>
              </a:ext>
            </a:extLst>
          </p:cNvPr>
          <p:cNvPicPr>
            <a:picLocks noChangeAspect="1"/>
          </p:cNvPicPr>
          <p:nvPr>
            <p:custDataLst>
              <p:tags r:id="rId3"/>
            </p:custDataLst>
          </p:nvPr>
        </p:nvPicPr>
        <p:blipFill>
          <a:blip r:embed="rId9"/>
          <a:stretch>
            <a:fillRect/>
          </a:stretch>
        </p:blipFill>
        <p:spPr>
          <a:xfrm>
            <a:off x="505642" y="6538760"/>
            <a:ext cx="1020972" cy="224116"/>
          </a:xfrm>
          <a:prstGeom prst="rect">
            <a:avLst/>
          </a:prstGeom>
        </p:spPr>
      </p:pic>
      <p:sp>
        <p:nvSpPr>
          <p:cNvPr id="5" name="TextBox 4">
            <a:extLst>
              <a:ext uri="{FF2B5EF4-FFF2-40B4-BE49-F238E27FC236}">
                <a16:creationId xmlns:a16="http://schemas.microsoft.com/office/drawing/2014/main" id="{FB4A360E-C34A-4922-A115-199D2D55555D}"/>
              </a:ext>
            </a:extLst>
          </p:cNvPr>
          <p:cNvSpPr txBox="1"/>
          <p:nvPr>
            <p:custDataLst>
              <p:tags r:id="rId4"/>
            </p:custDataLst>
          </p:nvPr>
        </p:nvSpPr>
        <p:spPr>
          <a:xfrm>
            <a:off x="7494860" y="6367589"/>
            <a:ext cx="336430" cy="369332"/>
          </a:xfrm>
          <a:prstGeom prst="rect">
            <a:avLst/>
          </a:prstGeom>
          <a:noFill/>
        </p:spPr>
        <p:txBody>
          <a:bodyPr wrap="square" rtlCol="0">
            <a:spAutoFit/>
          </a:bodyPr>
          <a:lstStyle/>
          <a:p>
            <a:r>
              <a:rPr lang="fr-CA" dirty="0"/>
              <a:t>©</a:t>
            </a:r>
          </a:p>
        </p:txBody>
      </p:sp>
      <p:pic>
        <p:nvPicPr>
          <p:cNvPr id="6" name="Picture 5">
            <a:extLst>
              <a:ext uri="{FF2B5EF4-FFF2-40B4-BE49-F238E27FC236}">
                <a16:creationId xmlns:a16="http://schemas.microsoft.com/office/drawing/2014/main" id="{69B59185-8D90-4241-AB96-7DA1F087CFA5}"/>
              </a:ext>
            </a:extLst>
          </p:cNvPr>
          <p:cNvPicPr>
            <a:picLocks noChangeAspect="1"/>
          </p:cNvPicPr>
          <p:nvPr>
            <p:custDataLst>
              <p:tags r:id="rId5"/>
            </p:custDataLst>
          </p:nvPr>
        </p:nvPicPr>
        <p:blipFill>
          <a:blip r:embed="rId10"/>
          <a:stretch>
            <a:fillRect/>
          </a:stretch>
        </p:blipFill>
        <p:spPr>
          <a:xfrm>
            <a:off x="7831290" y="6323162"/>
            <a:ext cx="1200566" cy="458187"/>
          </a:xfrm>
          <a:prstGeom prst="rect">
            <a:avLst/>
          </a:prstGeom>
        </p:spPr>
      </p:pic>
      <p:pic>
        <p:nvPicPr>
          <p:cNvPr id="8" name="Picture 7">
            <a:extLst>
              <a:ext uri="{FF2B5EF4-FFF2-40B4-BE49-F238E27FC236}">
                <a16:creationId xmlns:a16="http://schemas.microsoft.com/office/drawing/2014/main" id="{3EF2C4CC-8520-4803-A6F0-0FDC587AE17B}"/>
              </a:ext>
            </a:extLst>
          </p:cNvPr>
          <p:cNvPicPr>
            <a:picLocks noChangeAspect="1"/>
          </p:cNvPicPr>
          <p:nvPr>
            <p:custDataLst>
              <p:tags r:id="rId6"/>
            </p:custDataLst>
          </p:nvPr>
        </p:nvPicPr>
        <p:blipFill>
          <a:blip r:embed="rId11"/>
          <a:stretch>
            <a:fillRect/>
          </a:stretch>
        </p:blipFill>
        <p:spPr>
          <a:xfrm>
            <a:off x="5323315" y="408148"/>
            <a:ext cx="1633997" cy="2076235"/>
          </a:xfrm>
          <a:prstGeom prst="rect">
            <a:avLst/>
          </a:prstGeom>
        </p:spPr>
      </p:pic>
    </p:spTree>
    <p:extLst>
      <p:ext uri="{BB962C8B-B14F-4D97-AF65-F5344CB8AC3E}">
        <p14:creationId xmlns:p14="http://schemas.microsoft.com/office/powerpoint/2010/main" val="3596163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59618-2DAD-4FCD-8F2B-E2053780CE11}"/>
              </a:ext>
            </a:extLst>
          </p:cNvPr>
          <p:cNvSpPr>
            <a:spLocks noGrp="1"/>
          </p:cNvSpPr>
          <p:nvPr>
            <p:ph type="title"/>
            <p:custDataLst>
              <p:tags r:id="rId1"/>
            </p:custDataLst>
          </p:nvPr>
        </p:nvSpPr>
        <p:spPr>
          <a:xfrm>
            <a:off x="609599" y="609600"/>
            <a:ext cx="6347713" cy="859604"/>
          </a:xfrm>
        </p:spPr>
        <p:txBody>
          <a:bodyPr/>
          <a:lstStyle/>
          <a:p>
            <a:r>
              <a:rPr lang="fr-CA" dirty="0"/>
              <a:t>Qu’est-ce qu’une arrestation?</a:t>
            </a:r>
          </a:p>
        </p:txBody>
      </p:sp>
      <p:sp>
        <p:nvSpPr>
          <p:cNvPr id="3" name="Content Placeholder 2">
            <a:extLst>
              <a:ext uri="{FF2B5EF4-FFF2-40B4-BE49-F238E27FC236}">
                <a16:creationId xmlns:a16="http://schemas.microsoft.com/office/drawing/2014/main" id="{860F09D4-49AB-491E-95C1-26E6899F25F1}"/>
              </a:ext>
            </a:extLst>
          </p:cNvPr>
          <p:cNvSpPr>
            <a:spLocks noGrp="1"/>
          </p:cNvSpPr>
          <p:nvPr>
            <p:ph idx="1"/>
            <p:custDataLst>
              <p:tags r:id="rId2"/>
            </p:custDataLst>
          </p:nvPr>
        </p:nvSpPr>
        <p:spPr>
          <a:xfrm>
            <a:off x="609599" y="1469204"/>
            <a:ext cx="6347714" cy="4499517"/>
          </a:xfrm>
        </p:spPr>
        <p:txBody>
          <a:bodyPr>
            <a:noAutofit/>
          </a:bodyPr>
          <a:lstStyle/>
          <a:p>
            <a:r>
              <a:rPr lang="fr-CA" sz="2000" dirty="0"/>
              <a:t>Arrestation</a:t>
            </a:r>
          </a:p>
          <a:p>
            <a:pPr lvl="1"/>
            <a:r>
              <a:rPr lang="fr-CA" sz="1800" dirty="0"/>
              <a:t>Vous êtes arrêtés quand le policier a une bonne raison de croire que vous avez commis ou allez commettre un crime</a:t>
            </a:r>
          </a:p>
          <a:p>
            <a:pPr lvl="2"/>
            <a:r>
              <a:rPr lang="fr-CA" sz="1800" dirty="0"/>
              <a:t>Éléments de preuve</a:t>
            </a:r>
          </a:p>
          <a:p>
            <a:pPr lvl="2"/>
            <a:r>
              <a:rPr lang="fr-CA" sz="1800" dirty="0"/>
              <a:t>Témoignage crédible</a:t>
            </a:r>
          </a:p>
          <a:p>
            <a:pPr lvl="2"/>
            <a:endParaRPr lang="fr-CA" sz="1800" dirty="0"/>
          </a:p>
          <a:p>
            <a:pPr lvl="1"/>
            <a:r>
              <a:rPr lang="fr-CA" sz="1800" dirty="0"/>
              <a:t>Le policier peut alors restreindre votre liberté (vous détenir).</a:t>
            </a:r>
          </a:p>
          <a:p>
            <a:pPr lvl="1"/>
            <a:endParaRPr lang="fr-CA" sz="1800" dirty="0"/>
          </a:p>
          <a:p>
            <a:pPr lvl="1"/>
            <a:r>
              <a:rPr lang="fr-CA" sz="1800" dirty="0"/>
              <a:t>Le policier doit vous dire que vous êtes en état d’arrestation.</a:t>
            </a:r>
          </a:p>
        </p:txBody>
      </p:sp>
      <p:pic>
        <p:nvPicPr>
          <p:cNvPr id="4" name="Picture 3">
            <a:extLst>
              <a:ext uri="{FF2B5EF4-FFF2-40B4-BE49-F238E27FC236}">
                <a16:creationId xmlns:a16="http://schemas.microsoft.com/office/drawing/2014/main" id="{1D6D0B78-92E8-4392-B7A3-0FF6E1E62407}"/>
              </a:ext>
            </a:extLst>
          </p:cNvPr>
          <p:cNvPicPr>
            <a:picLocks noChangeAspect="1"/>
          </p:cNvPicPr>
          <p:nvPr>
            <p:custDataLst>
              <p:tags r:id="rId3"/>
            </p:custDataLst>
          </p:nvPr>
        </p:nvPicPr>
        <p:blipFill>
          <a:blip r:embed="rId8"/>
          <a:stretch>
            <a:fillRect/>
          </a:stretch>
        </p:blipFill>
        <p:spPr>
          <a:xfrm>
            <a:off x="505642" y="6538760"/>
            <a:ext cx="1020972" cy="224116"/>
          </a:xfrm>
          <a:prstGeom prst="rect">
            <a:avLst/>
          </a:prstGeom>
        </p:spPr>
      </p:pic>
      <p:sp>
        <p:nvSpPr>
          <p:cNvPr id="5" name="TextBox 4">
            <a:extLst>
              <a:ext uri="{FF2B5EF4-FFF2-40B4-BE49-F238E27FC236}">
                <a16:creationId xmlns:a16="http://schemas.microsoft.com/office/drawing/2014/main" id="{48D18F9A-BE9C-4D75-AAA2-02ECBA8571C1}"/>
              </a:ext>
            </a:extLst>
          </p:cNvPr>
          <p:cNvSpPr txBox="1"/>
          <p:nvPr>
            <p:custDataLst>
              <p:tags r:id="rId4"/>
            </p:custDataLst>
          </p:nvPr>
        </p:nvSpPr>
        <p:spPr>
          <a:xfrm>
            <a:off x="7494860" y="6367589"/>
            <a:ext cx="336430" cy="369332"/>
          </a:xfrm>
          <a:prstGeom prst="rect">
            <a:avLst/>
          </a:prstGeom>
          <a:noFill/>
        </p:spPr>
        <p:txBody>
          <a:bodyPr wrap="square" rtlCol="0">
            <a:spAutoFit/>
          </a:bodyPr>
          <a:lstStyle/>
          <a:p>
            <a:r>
              <a:rPr lang="fr-CA" dirty="0"/>
              <a:t>©</a:t>
            </a:r>
          </a:p>
        </p:txBody>
      </p:sp>
      <p:pic>
        <p:nvPicPr>
          <p:cNvPr id="6" name="Picture 5">
            <a:extLst>
              <a:ext uri="{FF2B5EF4-FFF2-40B4-BE49-F238E27FC236}">
                <a16:creationId xmlns:a16="http://schemas.microsoft.com/office/drawing/2014/main" id="{E86FFA38-8278-473A-A5B0-CF39068353B9}"/>
              </a:ext>
            </a:extLst>
          </p:cNvPr>
          <p:cNvPicPr>
            <a:picLocks noChangeAspect="1"/>
          </p:cNvPicPr>
          <p:nvPr>
            <p:custDataLst>
              <p:tags r:id="rId5"/>
            </p:custDataLst>
          </p:nvPr>
        </p:nvPicPr>
        <p:blipFill>
          <a:blip r:embed="rId9"/>
          <a:stretch>
            <a:fillRect/>
          </a:stretch>
        </p:blipFill>
        <p:spPr>
          <a:xfrm>
            <a:off x="7831290" y="6323162"/>
            <a:ext cx="1200566" cy="458187"/>
          </a:xfrm>
          <a:prstGeom prst="rect">
            <a:avLst/>
          </a:prstGeom>
        </p:spPr>
      </p:pic>
    </p:spTree>
    <p:extLst>
      <p:ext uri="{BB962C8B-B14F-4D97-AF65-F5344CB8AC3E}">
        <p14:creationId xmlns:p14="http://schemas.microsoft.com/office/powerpoint/2010/main" val="8506481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8E1D3-0582-45F0-AF8E-5B9317069F90}"/>
              </a:ext>
            </a:extLst>
          </p:cNvPr>
          <p:cNvSpPr>
            <a:spLocks noGrp="1"/>
          </p:cNvSpPr>
          <p:nvPr>
            <p:ph type="title"/>
            <p:custDataLst>
              <p:tags r:id="rId1"/>
            </p:custDataLst>
          </p:nvPr>
        </p:nvSpPr>
        <p:spPr>
          <a:xfrm>
            <a:off x="609599" y="609600"/>
            <a:ext cx="6347713" cy="1118716"/>
          </a:xfrm>
        </p:spPr>
        <p:txBody>
          <a:bodyPr>
            <a:noAutofit/>
          </a:bodyPr>
          <a:lstStyle/>
          <a:p>
            <a:r>
              <a:rPr lang="fr-CA" dirty="0"/>
              <a:t>Pourquoi pouvez-vous être arrêtés?</a:t>
            </a:r>
          </a:p>
        </p:txBody>
      </p:sp>
      <p:sp>
        <p:nvSpPr>
          <p:cNvPr id="3" name="Content Placeholder 2">
            <a:extLst>
              <a:ext uri="{FF2B5EF4-FFF2-40B4-BE49-F238E27FC236}">
                <a16:creationId xmlns:a16="http://schemas.microsoft.com/office/drawing/2014/main" id="{18F0F242-B859-421E-989B-82D2AE6F7B15}"/>
              </a:ext>
            </a:extLst>
          </p:cNvPr>
          <p:cNvSpPr>
            <a:spLocks noGrp="1"/>
          </p:cNvSpPr>
          <p:nvPr>
            <p:ph idx="1"/>
            <p:custDataLst>
              <p:tags r:id="rId2"/>
            </p:custDataLst>
          </p:nvPr>
        </p:nvSpPr>
        <p:spPr>
          <a:xfrm>
            <a:off x="609599" y="2044557"/>
            <a:ext cx="6347714" cy="3390472"/>
          </a:xfrm>
        </p:spPr>
        <p:txBody>
          <a:bodyPr>
            <a:normAutofit/>
          </a:bodyPr>
          <a:lstStyle/>
          <a:p>
            <a:r>
              <a:rPr lang="fr-CA" sz="2400" dirty="0"/>
              <a:t>Le policier veut déposer des accusations contre vous.</a:t>
            </a:r>
          </a:p>
          <a:p>
            <a:pPr marL="0" indent="0">
              <a:buNone/>
            </a:pPr>
            <a:endParaRPr lang="fr-CA" sz="2400" dirty="0"/>
          </a:p>
          <a:p>
            <a:r>
              <a:rPr lang="fr-CA" sz="2400" dirty="0"/>
              <a:t>Le policier veut empêcher qu’un crime soit commis.</a:t>
            </a:r>
          </a:p>
          <a:p>
            <a:endParaRPr lang="fr-CA" sz="2400" dirty="0"/>
          </a:p>
          <a:p>
            <a:r>
              <a:rPr lang="fr-CA" sz="2400" dirty="0"/>
              <a:t>Le policier veut préserver de la preuve.</a:t>
            </a:r>
          </a:p>
        </p:txBody>
      </p:sp>
      <p:pic>
        <p:nvPicPr>
          <p:cNvPr id="4" name="Picture 3">
            <a:extLst>
              <a:ext uri="{FF2B5EF4-FFF2-40B4-BE49-F238E27FC236}">
                <a16:creationId xmlns:a16="http://schemas.microsoft.com/office/drawing/2014/main" id="{0228A28F-7F38-42A6-A037-DCC2D9A48AB6}"/>
              </a:ext>
            </a:extLst>
          </p:cNvPr>
          <p:cNvPicPr>
            <a:picLocks noChangeAspect="1"/>
          </p:cNvPicPr>
          <p:nvPr>
            <p:custDataLst>
              <p:tags r:id="rId3"/>
            </p:custDataLst>
          </p:nvPr>
        </p:nvPicPr>
        <p:blipFill>
          <a:blip r:embed="rId8"/>
          <a:stretch>
            <a:fillRect/>
          </a:stretch>
        </p:blipFill>
        <p:spPr>
          <a:xfrm>
            <a:off x="505642" y="6538760"/>
            <a:ext cx="1020972" cy="224116"/>
          </a:xfrm>
          <a:prstGeom prst="rect">
            <a:avLst/>
          </a:prstGeom>
        </p:spPr>
      </p:pic>
      <p:sp>
        <p:nvSpPr>
          <p:cNvPr id="5" name="TextBox 4">
            <a:extLst>
              <a:ext uri="{FF2B5EF4-FFF2-40B4-BE49-F238E27FC236}">
                <a16:creationId xmlns:a16="http://schemas.microsoft.com/office/drawing/2014/main" id="{605D1FF7-815A-4B60-BE63-A1492C303FD0}"/>
              </a:ext>
            </a:extLst>
          </p:cNvPr>
          <p:cNvSpPr txBox="1"/>
          <p:nvPr>
            <p:custDataLst>
              <p:tags r:id="rId4"/>
            </p:custDataLst>
          </p:nvPr>
        </p:nvSpPr>
        <p:spPr>
          <a:xfrm>
            <a:off x="7494860" y="6367589"/>
            <a:ext cx="336430" cy="369332"/>
          </a:xfrm>
          <a:prstGeom prst="rect">
            <a:avLst/>
          </a:prstGeom>
          <a:noFill/>
        </p:spPr>
        <p:txBody>
          <a:bodyPr wrap="square" rtlCol="0">
            <a:spAutoFit/>
          </a:bodyPr>
          <a:lstStyle/>
          <a:p>
            <a:r>
              <a:rPr lang="fr-CA" dirty="0"/>
              <a:t>©</a:t>
            </a:r>
          </a:p>
        </p:txBody>
      </p:sp>
      <p:pic>
        <p:nvPicPr>
          <p:cNvPr id="6" name="Picture 5">
            <a:extLst>
              <a:ext uri="{FF2B5EF4-FFF2-40B4-BE49-F238E27FC236}">
                <a16:creationId xmlns:a16="http://schemas.microsoft.com/office/drawing/2014/main" id="{4EE2A10B-F4EA-4FA3-9C91-D6C0524D5E3F}"/>
              </a:ext>
            </a:extLst>
          </p:cNvPr>
          <p:cNvPicPr>
            <a:picLocks noChangeAspect="1"/>
          </p:cNvPicPr>
          <p:nvPr>
            <p:custDataLst>
              <p:tags r:id="rId5"/>
            </p:custDataLst>
          </p:nvPr>
        </p:nvPicPr>
        <p:blipFill>
          <a:blip r:embed="rId9"/>
          <a:stretch>
            <a:fillRect/>
          </a:stretch>
        </p:blipFill>
        <p:spPr>
          <a:xfrm>
            <a:off x="7831290" y="6323162"/>
            <a:ext cx="1200566" cy="458187"/>
          </a:xfrm>
          <a:prstGeom prst="rect">
            <a:avLst/>
          </a:prstGeom>
        </p:spPr>
      </p:pic>
    </p:spTree>
    <p:extLst>
      <p:ext uri="{BB962C8B-B14F-4D97-AF65-F5344CB8AC3E}">
        <p14:creationId xmlns:p14="http://schemas.microsoft.com/office/powerpoint/2010/main" val="2734043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33600-66C8-4D3E-8A9F-5F2804D1A572}"/>
              </a:ext>
            </a:extLst>
          </p:cNvPr>
          <p:cNvSpPr>
            <a:spLocks noGrp="1"/>
          </p:cNvSpPr>
          <p:nvPr>
            <p:ph type="title"/>
            <p:custDataLst>
              <p:tags r:id="rId1"/>
            </p:custDataLst>
          </p:nvPr>
        </p:nvSpPr>
        <p:spPr>
          <a:xfrm>
            <a:off x="609599" y="609600"/>
            <a:ext cx="6347713" cy="921249"/>
          </a:xfrm>
        </p:spPr>
        <p:txBody>
          <a:bodyPr/>
          <a:lstStyle/>
          <a:p>
            <a:r>
              <a:rPr lang="fr-CA" dirty="0"/>
              <a:t>Droits en cas d’arrestation</a:t>
            </a:r>
          </a:p>
        </p:txBody>
      </p:sp>
      <p:sp>
        <p:nvSpPr>
          <p:cNvPr id="3" name="Content Placeholder 2">
            <a:extLst>
              <a:ext uri="{FF2B5EF4-FFF2-40B4-BE49-F238E27FC236}">
                <a16:creationId xmlns:a16="http://schemas.microsoft.com/office/drawing/2014/main" id="{559E2AB8-366D-4E2D-A2CC-36BC59841023}"/>
              </a:ext>
            </a:extLst>
          </p:cNvPr>
          <p:cNvSpPr>
            <a:spLocks noGrp="1"/>
          </p:cNvSpPr>
          <p:nvPr>
            <p:ph idx="1"/>
            <p:custDataLst>
              <p:tags r:id="rId2"/>
            </p:custDataLst>
          </p:nvPr>
        </p:nvSpPr>
        <p:spPr>
          <a:xfrm>
            <a:off x="609598" y="2119493"/>
            <a:ext cx="6347714" cy="3408003"/>
          </a:xfrm>
        </p:spPr>
        <p:txBody>
          <a:bodyPr>
            <a:normAutofit/>
          </a:bodyPr>
          <a:lstStyle/>
          <a:p>
            <a:r>
              <a:rPr lang="fr-CA" sz="2800" dirty="0"/>
              <a:t>Le droit de savoir de quoi on vous accuse</a:t>
            </a:r>
          </a:p>
          <a:p>
            <a:endParaRPr lang="fr-CA" sz="2800" dirty="0"/>
          </a:p>
          <a:p>
            <a:r>
              <a:rPr lang="fr-CA" sz="2800" dirty="0"/>
              <a:t>Le droit de garder le silence</a:t>
            </a:r>
          </a:p>
          <a:p>
            <a:endParaRPr lang="fr-CA" sz="2800" dirty="0"/>
          </a:p>
          <a:p>
            <a:r>
              <a:rPr lang="fr-CA" sz="2800" dirty="0"/>
              <a:t>Le droit de parler à un avocat</a:t>
            </a:r>
          </a:p>
        </p:txBody>
      </p:sp>
      <p:pic>
        <p:nvPicPr>
          <p:cNvPr id="4" name="Picture 3">
            <a:extLst>
              <a:ext uri="{FF2B5EF4-FFF2-40B4-BE49-F238E27FC236}">
                <a16:creationId xmlns:a16="http://schemas.microsoft.com/office/drawing/2014/main" id="{FB4D6DEC-DEE7-4C7F-8EBC-1844FB8BE2AB}"/>
              </a:ext>
            </a:extLst>
          </p:cNvPr>
          <p:cNvPicPr>
            <a:picLocks noChangeAspect="1"/>
          </p:cNvPicPr>
          <p:nvPr>
            <p:custDataLst>
              <p:tags r:id="rId3"/>
            </p:custDataLst>
          </p:nvPr>
        </p:nvPicPr>
        <p:blipFill>
          <a:blip r:embed="rId8"/>
          <a:stretch>
            <a:fillRect/>
          </a:stretch>
        </p:blipFill>
        <p:spPr>
          <a:xfrm>
            <a:off x="505642" y="6538760"/>
            <a:ext cx="1020972" cy="224116"/>
          </a:xfrm>
          <a:prstGeom prst="rect">
            <a:avLst/>
          </a:prstGeom>
        </p:spPr>
      </p:pic>
      <p:sp>
        <p:nvSpPr>
          <p:cNvPr id="5" name="TextBox 4">
            <a:extLst>
              <a:ext uri="{FF2B5EF4-FFF2-40B4-BE49-F238E27FC236}">
                <a16:creationId xmlns:a16="http://schemas.microsoft.com/office/drawing/2014/main" id="{000DFB3E-40E6-446D-A4D7-24B0040E62DB}"/>
              </a:ext>
            </a:extLst>
          </p:cNvPr>
          <p:cNvSpPr txBox="1"/>
          <p:nvPr>
            <p:custDataLst>
              <p:tags r:id="rId4"/>
            </p:custDataLst>
          </p:nvPr>
        </p:nvSpPr>
        <p:spPr>
          <a:xfrm>
            <a:off x="7494860" y="6367589"/>
            <a:ext cx="336430" cy="369332"/>
          </a:xfrm>
          <a:prstGeom prst="rect">
            <a:avLst/>
          </a:prstGeom>
          <a:noFill/>
        </p:spPr>
        <p:txBody>
          <a:bodyPr wrap="square" rtlCol="0">
            <a:spAutoFit/>
          </a:bodyPr>
          <a:lstStyle/>
          <a:p>
            <a:r>
              <a:rPr lang="fr-CA" dirty="0"/>
              <a:t>©</a:t>
            </a:r>
          </a:p>
        </p:txBody>
      </p:sp>
      <p:pic>
        <p:nvPicPr>
          <p:cNvPr id="6" name="Picture 5">
            <a:extLst>
              <a:ext uri="{FF2B5EF4-FFF2-40B4-BE49-F238E27FC236}">
                <a16:creationId xmlns:a16="http://schemas.microsoft.com/office/drawing/2014/main" id="{1E9DAE5B-F1FD-47A9-B5ED-75878323BDD9}"/>
              </a:ext>
            </a:extLst>
          </p:cNvPr>
          <p:cNvPicPr>
            <a:picLocks noChangeAspect="1"/>
          </p:cNvPicPr>
          <p:nvPr>
            <p:custDataLst>
              <p:tags r:id="rId5"/>
            </p:custDataLst>
          </p:nvPr>
        </p:nvPicPr>
        <p:blipFill>
          <a:blip r:embed="rId9"/>
          <a:stretch>
            <a:fillRect/>
          </a:stretch>
        </p:blipFill>
        <p:spPr>
          <a:xfrm>
            <a:off x="7831290" y="6323162"/>
            <a:ext cx="1200566" cy="458187"/>
          </a:xfrm>
          <a:prstGeom prst="rect">
            <a:avLst/>
          </a:prstGeom>
        </p:spPr>
      </p:pic>
    </p:spTree>
    <p:extLst>
      <p:ext uri="{BB962C8B-B14F-4D97-AF65-F5344CB8AC3E}">
        <p14:creationId xmlns:p14="http://schemas.microsoft.com/office/powerpoint/2010/main" val="3586775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5D31A-8CEF-48DD-BA71-54AB08096E29}"/>
              </a:ext>
            </a:extLst>
          </p:cNvPr>
          <p:cNvSpPr>
            <a:spLocks noGrp="1"/>
          </p:cNvSpPr>
          <p:nvPr>
            <p:ph type="title"/>
            <p:custDataLst>
              <p:tags r:id="rId1"/>
            </p:custDataLst>
          </p:nvPr>
        </p:nvSpPr>
        <p:spPr>
          <a:xfrm>
            <a:off x="609599" y="609600"/>
            <a:ext cx="6347713" cy="828782"/>
          </a:xfrm>
        </p:spPr>
        <p:txBody>
          <a:bodyPr/>
          <a:lstStyle/>
          <a:p>
            <a:r>
              <a:rPr lang="fr-CA" dirty="0"/>
              <a:t>Mises en situation</a:t>
            </a:r>
          </a:p>
        </p:txBody>
      </p:sp>
      <p:pic>
        <p:nvPicPr>
          <p:cNvPr id="4" name="Picture 3">
            <a:extLst>
              <a:ext uri="{FF2B5EF4-FFF2-40B4-BE49-F238E27FC236}">
                <a16:creationId xmlns:a16="http://schemas.microsoft.com/office/drawing/2014/main" id="{0F55314C-A7FD-49DB-8805-960817652AF6}"/>
              </a:ext>
            </a:extLst>
          </p:cNvPr>
          <p:cNvPicPr>
            <a:picLocks noChangeAspect="1"/>
          </p:cNvPicPr>
          <p:nvPr>
            <p:custDataLst>
              <p:tags r:id="rId2"/>
            </p:custDataLst>
          </p:nvPr>
        </p:nvPicPr>
        <p:blipFill>
          <a:blip r:embed="rId10"/>
          <a:stretch>
            <a:fillRect/>
          </a:stretch>
        </p:blipFill>
        <p:spPr>
          <a:xfrm>
            <a:off x="505642" y="6538760"/>
            <a:ext cx="1020972" cy="224116"/>
          </a:xfrm>
          <a:prstGeom prst="rect">
            <a:avLst/>
          </a:prstGeom>
        </p:spPr>
      </p:pic>
      <p:sp>
        <p:nvSpPr>
          <p:cNvPr id="5" name="TextBox 4">
            <a:extLst>
              <a:ext uri="{FF2B5EF4-FFF2-40B4-BE49-F238E27FC236}">
                <a16:creationId xmlns:a16="http://schemas.microsoft.com/office/drawing/2014/main" id="{73AB7565-70C9-4CA8-9BC4-A472F41B4165}"/>
              </a:ext>
            </a:extLst>
          </p:cNvPr>
          <p:cNvSpPr txBox="1"/>
          <p:nvPr>
            <p:custDataLst>
              <p:tags r:id="rId3"/>
            </p:custDataLst>
          </p:nvPr>
        </p:nvSpPr>
        <p:spPr>
          <a:xfrm>
            <a:off x="7494860" y="6367589"/>
            <a:ext cx="336430" cy="369332"/>
          </a:xfrm>
          <a:prstGeom prst="rect">
            <a:avLst/>
          </a:prstGeom>
          <a:noFill/>
        </p:spPr>
        <p:txBody>
          <a:bodyPr wrap="square" rtlCol="0">
            <a:spAutoFit/>
          </a:bodyPr>
          <a:lstStyle/>
          <a:p>
            <a:r>
              <a:rPr lang="fr-CA" dirty="0"/>
              <a:t>©</a:t>
            </a:r>
          </a:p>
        </p:txBody>
      </p:sp>
      <p:pic>
        <p:nvPicPr>
          <p:cNvPr id="6" name="Picture 5">
            <a:extLst>
              <a:ext uri="{FF2B5EF4-FFF2-40B4-BE49-F238E27FC236}">
                <a16:creationId xmlns:a16="http://schemas.microsoft.com/office/drawing/2014/main" id="{9500C51E-1756-4639-81DA-C1E96A564D51}"/>
              </a:ext>
            </a:extLst>
          </p:cNvPr>
          <p:cNvPicPr>
            <a:picLocks noChangeAspect="1"/>
          </p:cNvPicPr>
          <p:nvPr>
            <p:custDataLst>
              <p:tags r:id="rId4"/>
            </p:custDataLst>
          </p:nvPr>
        </p:nvPicPr>
        <p:blipFill>
          <a:blip r:embed="rId11"/>
          <a:stretch>
            <a:fillRect/>
          </a:stretch>
        </p:blipFill>
        <p:spPr>
          <a:xfrm>
            <a:off x="7831290" y="6323162"/>
            <a:ext cx="1200566" cy="458187"/>
          </a:xfrm>
          <a:prstGeom prst="rect">
            <a:avLst/>
          </a:prstGeom>
        </p:spPr>
      </p:pic>
      <p:sp>
        <p:nvSpPr>
          <p:cNvPr id="15" name="Title 1">
            <a:extLst>
              <a:ext uri="{FF2B5EF4-FFF2-40B4-BE49-F238E27FC236}">
                <a16:creationId xmlns:a16="http://schemas.microsoft.com/office/drawing/2014/main" id="{A0E670A7-EAEE-4981-92ED-67302B9DA4B9}"/>
              </a:ext>
            </a:extLst>
          </p:cNvPr>
          <p:cNvSpPr txBox="1">
            <a:spLocks/>
          </p:cNvSpPr>
          <p:nvPr>
            <p:custDataLst>
              <p:tags r:id="rId5"/>
            </p:custDataLst>
          </p:nvPr>
        </p:nvSpPr>
        <p:spPr>
          <a:xfrm>
            <a:off x="381775" y="4940241"/>
            <a:ext cx="6989218" cy="1008112"/>
          </a:xfrm>
          <a:prstGeom prst="rect">
            <a:avLst/>
          </a:prstGeom>
        </p:spPr>
        <p:txBody>
          <a:bodyPr vert="horz" lIns="91440" tIns="45720" rIns="91440" bIns="45720" rtlCol="0" anchor="t">
            <a:normAutofit fontScale="925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CA" sz="3200" b="1" dirty="0">
                <a:latin typeface="+mn-lt"/>
              </a:rPr>
              <a:t>Êtes-vous en état d’arrestation?</a:t>
            </a:r>
          </a:p>
          <a:p>
            <a:pPr algn="ctr"/>
            <a:r>
              <a:rPr lang="fr-CA" sz="3200" b="1" dirty="0">
                <a:latin typeface="+mn-lt"/>
              </a:rPr>
              <a:t>Devez-vous répondre à ses questions?</a:t>
            </a:r>
            <a:endParaRPr lang="en-CA" sz="3200" b="1" dirty="0">
              <a:latin typeface="+mn-lt"/>
            </a:endParaRPr>
          </a:p>
        </p:txBody>
      </p:sp>
      <p:grpSp>
        <p:nvGrpSpPr>
          <p:cNvPr id="7" name="Group 6">
            <a:extLst>
              <a:ext uri="{FF2B5EF4-FFF2-40B4-BE49-F238E27FC236}">
                <a16:creationId xmlns:a16="http://schemas.microsoft.com/office/drawing/2014/main" id="{B98E9064-4184-46CC-820C-17FB45D558B6}"/>
              </a:ext>
            </a:extLst>
          </p:cNvPr>
          <p:cNvGrpSpPr/>
          <p:nvPr>
            <p:custDataLst>
              <p:tags r:id="rId6"/>
            </p:custDataLst>
          </p:nvPr>
        </p:nvGrpSpPr>
        <p:grpSpPr>
          <a:xfrm>
            <a:off x="2817332" y="1587803"/>
            <a:ext cx="2285073" cy="3090529"/>
            <a:chOff x="2817332" y="1587803"/>
            <a:chExt cx="2285073" cy="3090529"/>
          </a:xfrm>
        </p:grpSpPr>
        <p:sp>
          <p:nvSpPr>
            <p:cNvPr id="13" name="ZoneTexte 23">
              <a:extLst>
                <a:ext uri="{FF2B5EF4-FFF2-40B4-BE49-F238E27FC236}">
                  <a16:creationId xmlns:a16="http://schemas.microsoft.com/office/drawing/2014/main" id="{79555DCB-F6C8-4F42-9089-C30FEC88ABFF}"/>
                </a:ext>
              </a:extLst>
            </p:cNvPr>
            <p:cNvSpPr txBox="1"/>
            <p:nvPr/>
          </p:nvSpPr>
          <p:spPr>
            <a:xfrm>
              <a:off x="2817332" y="3478003"/>
              <a:ext cx="2285073" cy="1200329"/>
            </a:xfrm>
            <a:prstGeom prst="rect">
              <a:avLst/>
            </a:prstGeom>
            <a:noFill/>
          </p:spPr>
          <p:txBody>
            <a:bodyPr wrap="square" rtlCol="0">
              <a:spAutoFit/>
            </a:bodyPr>
            <a:lstStyle/>
            <a:p>
              <a:pPr algn="ctr"/>
              <a:r>
                <a:rPr lang="fr-CA" dirty="0"/>
                <a:t>Vous êtes dans un lieu public et une policière vous pose des questions. </a:t>
              </a:r>
            </a:p>
          </p:txBody>
        </p:sp>
        <p:grpSp>
          <p:nvGrpSpPr>
            <p:cNvPr id="22" name="Group 21">
              <a:extLst>
                <a:ext uri="{FF2B5EF4-FFF2-40B4-BE49-F238E27FC236}">
                  <a16:creationId xmlns:a16="http://schemas.microsoft.com/office/drawing/2014/main" id="{2431EBA1-95CC-4318-BC77-8ACB80468308}"/>
                </a:ext>
              </a:extLst>
            </p:cNvPr>
            <p:cNvGrpSpPr/>
            <p:nvPr/>
          </p:nvGrpSpPr>
          <p:grpSpPr>
            <a:xfrm>
              <a:off x="2833424" y="1587803"/>
              <a:ext cx="2085921" cy="1816874"/>
              <a:chOff x="2833424" y="1587803"/>
              <a:chExt cx="2085921" cy="1816874"/>
            </a:xfrm>
          </p:grpSpPr>
          <p:pic>
            <p:nvPicPr>
              <p:cNvPr id="20" name="Picture 19">
                <a:extLst>
                  <a:ext uri="{FF2B5EF4-FFF2-40B4-BE49-F238E27FC236}">
                    <a16:creationId xmlns:a16="http://schemas.microsoft.com/office/drawing/2014/main" id="{069E1F2B-B5EE-455B-923A-41ABF05B36B6}"/>
                  </a:ext>
                </a:extLst>
              </p:cNvPr>
              <p:cNvPicPr>
                <a:picLocks noChangeAspect="1"/>
              </p:cNvPicPr>
              <p:nvPr/>
            </p:nvPicPr>
            <p:blipFill>
              <a:blip r:embed="rId12"/>
              <a:stretch>
                <a:fillRect/>
              </a:stretch>
            </p:blipFill>
            <p:spPr>
              <a:xfrm flipH="1">
                <a:off x="2833424" y="2014317"/>
                <a:ext cx="2085921" cy="1390360"/>
              </a:xfrm>
              <a:prstGeom prst="rect">
                <a:avLst/>
              </a:prstGeom>
            </p:spPr>
          </p:pic>
          <p:sp>
            <p:nvSpPr>
              <p:cNvPr id="10" name="Ellipse 25">
                <a:extLst>
                  <a:ext uri="{FF2B5EF4-FFF2-40B4-BE49-F238E27FC236}">
                    <a16:creationId xmlns:a16="http://schemas.microsoft.com/office/drawing/2014/main" id="{A9DD2B5E-971D-42FD-93E7-2EE49E2EF4C0}"/>
                  </a:ext>
                </a:extLst>
              </p:cNvPr>
              <p:cNvSpPr/>
              <p:nvPr/>
            </p:nvSpPr>
            <p:spPr>
              <a:xfrm>
                <a:off x="3552348" y="1587803"/>
                <a:ext cx="648072" cy="648072"/>
              </a:xfrm>
              <a:prstGeom prst="ellipse">
                <a:avLst/>
              </a:prstGeom>
              <a:solidFill>
                <a:schemeClr val="accent5"/>
              </a:solidFill>
              <a:ln>
                <a:solidFill>
                  <a:schemeClr val="accent5"/>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CA" b="1" dirty="0"/>
                  <a:t>2</a:t>
                </a:r>
              </a:p>
            </p:txBody>
          </p:sp>
        </p:grpSp>
      </p:grpSp>
      <p:grpSp>
        <p:nvGrpSpPr>
          <p:cNvPr id="8" name="Group 7">
            <a:extLst>
              <a:ext uri="{FF2B5EF4-FFF2-40B4-BE49-F238E27FC236}">
                <a16:creationId xmlns:a16="http://schemas.microsoft.com/office/drawing/2014/main" id="{64E4D019-D197-4132-93FC-D08D54206F4B}"/>
              </a:ext>
            </a:extLst>
          </p:cNvPr>
          <p:cNvGrpSpPr/>
          <p:nvPr>
            <p:custDataLst>
              <p:tags r:id="rId7"/>
            </p:custDataLst>
          </p:nvPr>
        </p:nvGrpSpPr>
        <p:grpSpPr>
          <a:xfrm>
            <a:off x="5209787" y="1549347"/>
            <a:ext cx="2285073" cy="3207263"/>
            <a:chOff x="5209787" y="1549347"/>
            <a:chExt cx="2285073" cy="3207263"/>
          </a:xfrm>
        </p:grpSpPr>
        <p:sp>
          <p:nvSpPr>
            <p:cNvPr id="14" name="ZoneTexte 24">
              <a:extLst>
                <a:ext uri="{FF2B5EF4-FFF2-40B4-BE49-F238E27FC236}">
                  <a16:creationId xmlns:a16="http://schemas.microsoft.com/office/drawing/2014/main" id="{231CDC98-73BD-4311-9F78-A841DC2721B1}"/>
                </a:ext>
              </a:extLst>
            </p:cNvPr>
            <p:cNvSpPr txBox="1"/>
            <p:nvPr/>
          </p:nvSpPr>
          <p:spPr>
            <a:xfrm>
              <a:off x="5209787" y="3556281"/>
              <a:ext cx="2285073" cy="1200329"/>
            </a:xfrm>
            <a:prstGeom prst="rect">
              <a:avLst/>
            </a:prstGeom>
            <a:noFill/>
          </p:spPr>
          <p:txBody>
            <a:bodyPr wrap="square" rtlCol="0">
              <a:spAutoFit/>
            </a:bodyPr>
            <a:lstStyle/>
            <a:p>
              <a:pPr algn="ctr"/>
              <a:r>
                <a:rPr lang="fr-CA" dirty="0"/>
                <a:t>Vous êtes sortis avec des amis et un policier vous intercepte. </a:t>
              </a:r>
            </a:p>
          </p:txBody>
        </p:sp>
        <p:grpSp>
          <p:nvGrpSpPr>
            <p:cNvPr id="25" name="Group 24">
              <a:extLst>
                <a:ext uri="{FF2B5EF4-FFF2-40B4-BE49-F238E27FC236}">
                  <a16:creationId xmlns:a16="http://schemas.microsoft.com/office/drawing/2014/main" id="{66833D8C-1265-4041-B4E9-759F04CF9D04}"/>
                </a:ext>
              </a:extLst>
            </p:cNvPr>
            <p:cNvGrpSpPr/>
            <p:nvPr/>
          </p:nvGrpSpPr>
          <p:grpSpPr>
            <a:xfrm>
              <a:off x="5378001" y="1549347"/>
              <a:ext cx="1900063" cy="1855329"/>
              <a:chOff x="5378001" y="1549347"/>
              <a:chExt cx="1900063" cy="1855329"/>
            </a:xfrm>
          </p:grpSpPr>
          <p:pic>
            <p:nvPicPr>
              <p:cNvPr id="24" name="Picture 23">
                <a:extLst>
                  <a:ext uri="{FF2B5EF4-FFF2-40B4-BE49-F238E27FC236}">
                    <a16:creationId xmlns:a16="http://schemas.microsoft.com/office/drawing/2014/main" id="{6E786A0A-0047-449D-AE32-0F7204BFB842}"/>
                  </a:ext>
                </a:extLst>
              </p:cNvPr>
              <p:cNvPicPr>
                <a:picLocks noChangeAspect="1"/>
              </p:cNvPicPr>
              <p:nvPr/>
            </p:nvPicPr>
            <p:blipFill>
              <a:blip r:embed="rId13"/>
              <a:stretch>
                <a:fillRect/>
              </a:stretch>
            </p:blipFill>
            <p:spPr>
              <a:xfrm>
                <a:off x="5378001" y="2051652"/>
                <a:ext cx="1900063" cy="1353024"/>
              </a:xfrm>
              <a:prstGeom prst="rect">
                <a:avLst/>
              </a:prstGeom>
            </p:spPr>
          </p:pic>
          <p:sp>
            <p:nvSpPr>
              <p:cNvPr id="11" name="Ellipse 26">
                <a:extLst>
                  <a:ext uri="{FF2B5EF4-FFF2-40B4-BE49-F238E27FC236}">
                    <a16:creationId xmlns:a16="http://schemas.microsoft.com/office/drawing/2014/main" id="{89534308-242E-43A9-8E0B-A870BA35711C}"/>
                  </a:ext>
                </a:extLst>
              </p:cNvPr>
              <p:cNvSpPr/>
              <p:nvPr/>
            </p:nvSpPr>
            <p:spPr>
              <a:xfrm>
                <a:off x="5995538" y="1549347"/>
                <a:ext cx="648072" cy="648072"/>
              </a:xfrm>
              <a:prstGeom prst="ellipse">
                <a:avLst/>
              </a:prstGeom>
              <a:solidFill>
                <a:srgbClr val="7030A0"/>
              </a:solidFill>
              <a:ln>
                <a:solidFill>
                  <a:srgbClr val="7030A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CA" b="1" dirty="0"/>
                  <a:t>3</a:t>
                </a:r>
              </a:p>
            </p:txBody>
          </p:sp>
        </p:grpSp>
      </p:grpSp>
      <p:grpSp>
        <p:nvGrpSpPr>
          <p:cNvPr id="26" name="Group 25">
            <a:extLst>
              <a:ext uri="{FF2B5EF4-FFF2-40B4-BE49-F238E27FC236}">
                <a16:creationId xmlns:a16="http://schemas.microsoft.com/office/drawing/2014/main" id="{85E61FE8-0CC7-4E97-8A64-A5250A395217}"/>
              </a:ext>
            </a:extLst>
          </p:cNvPr>
          <p:cNvGrpSpPr/>
          <p:nvPr/>
        </p:nvGrpSpPr>
        <p:grpSpPr>
          <a:xfrm>
            <a:off x="256663" y="1539250"/>
            <a:ext cx="2285073" cy="3156112"/>
            <a:chOff x="256663" y="1539250"/>
            <a:chExt cx="2285073" cy="3156112"/>
          </a:xfrm>
        </p:grpSpPr>
        <p:sp>
          <p:nvSpPr>
            <p:cNvPr id="12" name="ZoneTexte 22">
              <a:extLst>
                <a:ext uri="{FF2B5EF4-FFF2-40B4-BE49-F238E27FC236}">
                  <a16:creationId xmlns:a16="http://schemas.microsoft.com/office/drawing/2014/main" id="{F9D2EB44-F57F-41B4-B998-1285CFF89D0A}"/>
                </a:ext>
              </a:extLst>
            </p:cNvPr>
            <p:cNvSpPr txBox="1"/>
            <p:nvPr/>
          </p:nvSpPr>
          <p:spPr>
            <a:xfrm>
              <a:off x="256663" y="3495033"/>
              <a:ext cx="2285073" cy="1200329"/>
            </a:xfrm>
            <a:prstGeom prst="rect">
              <a:avLst/>
            </a:prstGeom>
            <a:noFill/>
          </p:spPr>
          <p:txBody>
            <a:bodyPr wrap="square" rtlCol="0">
              <a:spAutoFit/>
            </a:bodyPr>
            <a:lstStyle/>
            <a:p>
              <a:pPr algn="ctr"/>
              <a:r>
                <a:rPr lang="fr-CA" dirty="0"/>
                <a:t>Vous marchez dans la rue et un policier vous adresse la parole. </a:t>
              </a:r>
            </a:p>
          </p:txBody>
        </p:sp>
        <p:pic>
          <p:nvPicPr>
            <p:cNvPr id="23" name="Picture 22">
              <a:extLst>
                <a:ext uri="{FF2B5EF4-FFF2-40B4-BE49-F238E27FC236}">
                  <a16:creationId xmlns:a16="http://schemas.microsoft.com/office/drawing/2014/main" id="{F7F4561A-D06E-4511-A49E-472060F8413A}"/>
                </a:ext>
              </a:extLst>
            </p:cNvPr>
            <p:cNvPicPr>
              <a:picLocks noChangeAspect="1"/>
            </p:cNvPicPr>
            <p:nvPr/>
          </p:nvPicPr>
          <p:blipFill>
            <a:blip r:embed="rId14"/>
            <a:stretch>
              <a:fillRect/>
            </a:stretch>
          </p:blipFill>
          <p:spPr>
            <a:xfrm>
              <a:off x="464575" y="1955101"/>
              <a:ext cx="2009387" cy="1508791"/>
            </a:xfrm>
            <a:prstGeom prst="rect">
              <a:avLst/>
            </a:prstGeom>
          </p:spPr>
        </p:pic>
        <p:sp>
          <p:nvSpPr>
            <p:cNvPr id="9" name="Ellipse 2">
              <a:extLst>
                <a:ext uri="{FF2B5EF4-FFF2-40B4-BE49-F238E27FC236}">
                  <a16:creationId xmlns:a16="http://schemas.microsoft.com/office/drawing/2014/main" id="{6EC55FC4-4D5F-4E9D-B3FA-1E643BFF6417}"/>
                </a:ext>
              </a:extLst>
            </p:cNvPr>
            <p:cNvSpPr/>
            <p:nvPr/>
          </p:nvSpPr>
          <p:spPr>
            <a:xfrm>
              <a:off x="1145232" y="1539250"/>
              <a:ext cx="648072" cy="648072"/>
            </a:xfrm>
            <a:prstGeom prst="ellipse">
              <a:avLst/>
            </a:prstGeom>
            <a:solidFill>
              <a:schemeClr val="accent2"/>
            </a:solidFill>
            <a:ln>
              <a:solidFill>
                <a:schemeClr val="accent2"/>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CA" b="1" dirty="0"/>
                <a:t>1</a:t>
              </a:r>
            </a:p>
          </p:txBody>
        </p:sp>
      </p:grpSp>
    </p:spTree>
    <p:extLst>
      <p:ext uri="{BB962C8B-B14F-4D97-AF65-F5344CB8AC3E}">
        <p14:creationId xmlns:p14="http://schemas.microsoft.com/office/powerpoint/2010/main" val="653861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4"/>
</p:tagLst>
</file>

<file path=ppt/tags/tag5.xml><?xml version="1.0" encoding="utf-8"?>
<p:tagLst xmlns:a="http://schemas.openxmlformats.org/drawingml/2006/main" xmlns:r="http://schemas.openxmlformats.org/officeDocument/2006/relationships" xmlns:p="http://schemas.openxmlformats.org/presentationml/2006/main">
  <p:tag name="NUM" val="1"/>
</p:tagLst>
</file>

<file path=ppt/tags/tag6.xml><?xml version="1.0" encoding="utf-8"?>
<p:tagLst xmlns:a="http://schemas.openxmlformats.org/drawingml/2006/main" xmlns:r="http://schemas.openxmlformats.org/officeDocument/2006/relationships" xmlns:p="http://schemas.openxmlformats.org/presentationml/2006/main">
  <p:tag name="NUM" val="2"/>
</p:tagLst>
</file>

<file path=ppt/tags/tag7.xml><?xml version="1.0" encoding="utf-8"?>
<p:tagLst xmlns:a="http://schemas.openxmlformats.org/drawingml/2006/main" xmlns:r="http://schemas.openxmlformats.org/officeDocument/2006/relationships" xmlns:p="http://schemas.openxmlformats.org/presentationml/2006/main">
  <p:tag name="NUM" val="3"/>
</p:tagLst>
</file>

<file path=ppt/tags/tag8.xml><?xml version="1.0" encoding="utf-8"?>
<p:tagLst xmlns:a="http://schemas.openxmlformats.org/drawingml/2006/main" xmlns:r="http://schemas.openxmlformats.org/officeDocument/2006/relationships" xmlns:p="http://schemas.openxmlformats.org/presentationml/2006/main">
  <p:tag name="NUM" val="4"/>
</p:tagLst>
</file>

<file path=ppt/tags/tag9.xml><?xml version="1.0" encoding="utf-8"?>
<p:tagLst xmlns:a="http://schemas.openxmlformats.org/drawingml/2006/main" xmlns:r="http://schemas.openxmlformats.org/officeDocument/2006/relationships" xmlns:p="http://schemas.openxmlformats.org/presentationml/2006/main">
  <p:tag name="NUM" val="5"/>
</p:tagLst>
</file>

<file path=ppt/tags/tag10.xml><?xml version="1.0" encoding="utf-8"?>
<p:tagLst xmlns:a="http://schemas.openxmlformats.org/drawingml/2006/main" xmlns:r="http://schemas.openxmlformats.org/officeDocument/2006/relationships" xmlns:p="http://schemas.openxmlformats.org/presentationml/2006/main">
  <p:tag name="NUM" val="6"/>
</p:tagLst>
</file>

<file path=ppt/tags/tag11.xml><?xml version="1.0" encoding="utf-8"?>
<p:tagLst xmlns:a="http://schemas.openxmlformats.org/drawingml/2006/main" xmlns:r="http://schemas.openxmlformats.org/officeDocument/2006/relationships" xmlns:p="http://schemas.openxmlformats.org/presentationml/2006/main">
  <p:tag name="NUM" val="1"/>
</p:tagLst>
</file>

<file path=ppt/tags/tag12.xml><?xml version="1.0" encoding="utf-8"?>
<p:tagLst xmlns:a="http://schemas.openxmlformats.org/drawingml/2006/main" xmlns:r="http://schemas.openxmlformats.org/officeDocument/2006/relationships" xmlns:p="http://schemas.openxmlformats.org/presentationml/2006/main">
  <p:tag name="NUM" val="2"/>
</p:tagLst>
</file>

<file path=ppt/tags/tag13.xml><?xml version="1.0" encoding="utf-8"?>
<p:tagLst xmlns:a="http://schemas.openxmlformats.org/drawingml/2006/main" xmlns:r="http://schemas.openxmlformats.org/officeDocument/2006/relationships" xmlns:p="http://schemas.openxmlformats.org/presentationml/2006/main">
  <p:tag name="NUM" val="3"/>
</p:tagLst>
</file>

<file path=ppt/tags/tag14.xml><?xml version="1.0" encoding="utf-8"?>
<p:tagLst xmlns:a="http://schemas.openxmlformats.org/drawingml/2006/main" xmlns:r="http://schemas.openxmlformats.org/officeDocument/2006/relationships" xmlns:p="http://schemas.openxmlformats.org/presentationml/2006/main">
  <p:tag name="NUM" val="4"/>
</p:tagLst>
</file>

<file path=ppt/tags/tag15.xml><?xml version="1.0" encoding="utf-8"?>
<p:tagLst xmlns:a="http://schemas.openxmlformats.org/drawingml/2006/main" xmlns:r="http://schemas.openxmlformats.org/officeDocument/2006/relationships" xmlns:p="http://schemas.openxmlformats.org/presentationml/2006/main">
  <p:tag name="NUM" val="5"/>
</p:tagLst>
</file>

<file path=ppt/tags/tag16.xml><?xml version="1.0" encoding="utf-8"?>
<p:tagLst xmlns:a="http://schemas.openxmlformats.org/drawingml/2006/main" xmlns:r="http://schemas.openxmlformats.org/officeDocument/2006/relationships" xmlns:p="http://schemas.openxmlformats.org/presentationml/2006/main">
  <p:tag name="NUM" val="1"/>
</p:tagLst>
</file>

<file path=ppt/tags/tag17.xml><?xml version="1.0" encoding="utf-8"?>
<p:tagLst xmlns:a="http://schemas.openxmlformats.org/drawingml/2006/main" xmlns:r="http://schemas.openxmlformats.org/officeDocument/2006/relationships" xmlns:p="http://schemas.openxmlformats.org/presentationml/2006/main">
  <p:tag name="NUM" val="2"/>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4"/>
</p:tagLst>
</file>

<file path=ppt/tags/tag20.xml><?xml version="1.0" encoding="utf-8"?>
<p:tagLst xmlns:a="http://schemas.openxmlformats.org/drawingml/2006/main" xmlns:r="http://schemas.openxmlformats.org/officeDocument/2006/relationships" xmlns:p="http://schemas.openxmlformats.org/presentationml/2006/main">
  <p:tag name="NUM" val="5"/>
</p:tagLst>
</file>

<file path=ppt/tags/tag21.xml><?xml version="1.0" encoding="utf-8"?>
<p:tagLst xmlns:a="http://schemas.openxmlformats.org/drawingml/2006/main" xmlns:r="http://schemas.openxmlformats.org/officeDocument/2006/relationships" xmlns:p="http://schemas.openxmlformats.org/presentationml/2006/main">
  <p:tag name="NUM" val="1"/>
</p:tagLst>
</file>

<file path=ppt/tags/tag22.xml><?xml version="1.0" encoding="utf-8"?>
<p:tagLst xmlns:a="http://schemas.openxmlformats.org/drawingml/2006/main" xmlns:r="http://schemas.openxmlformats.org/officeDocument/2006/relationships" xmlns:p="http://schemas.openxmlformats.org/presentationml/2006/main">
  <p:tag name="NUM" val="2"/>
</p:tagLst>
</file>

<file path=ppt/tags/tag23.xml><?xml version="1.0" encoding="utf-8"?>
<p:tagLst xmlns:a="http://schemas.openxmlformats.org/drawingml/2006/main" xmlns:r="http://schemas.openxmlformats.org/officeDocument/2006/relationships" xmlns:p="http://schemas.openxmlformats.org/presentationml/2006/main">
  <p:tag name="NUM" val="3"/>
</p:tagLst>
</file>

<file path=ppt/tags/tag24.xml><?xml version="1.0" encoding="utf-8"?>
<p:tagLst xmlns:a="http://schemas.openxmlformats.org/drawingml/2006/main" xmlns:r="http://schemas.openxmlformats.org/officeDocument/2006/relationships" xmlns:p="http://schemas.openxmlformats.org/presentationml/2006/main">
  <p:tag name="NUM" val="4"/>
</p:tagLst>
</file>

<file path=ppt/tags/tag25.xml><?xml version="1.0" encoding="utf-8"?>
<p:tagLst xmlns:a="http://schemas.openxmlformats.org/drawingml/2006/main" xmlns:r="http://schemas.openxmlformats.org/officeDocument/2006/relationships" xmlns:p="http://schemas.openxmlformats.org/presentationml/2006/main">
  <p:tag name="NUM" val="5"/>
</p:tagLst>
</file>

<file path=ppt/tags/tag26.xml><?xml version="1.0" encoding="utf-8"?>
<p:tagLst xmlns:a="http://schemas.openxmlformats.org/drawingml/2006/main" xmlns:r="http://schemas.openxmlformats.org/officeDocument/2006/relationships" xmlns:p="http://schemas.openxmlformats.org/presentationml/2006/main">
  <p:tag name="NUM" val="6"/>
</p:tagLst>
</file>

<file path=ppt/tags/tag27.xml><?xml version="1.0" encoding="utf-8"?>
<p:tagLst xmlns:a="http://schemas.openxmlformats.org/drawingml/2006/main" xmlns:r="http://schemas.openxmlformats.org/officeDocument/2006/relationships" xmlns:p="http://schemas.openxmlformats.org/presentationml/2006/main">
  <p:tag name="NUM" val="1"/>
</p:tagLst>
</file>

<file path=ppt/tags/tag28.xml><?xml version="1.0" encoding="utf-8"?>
<p:tagLst xmlns:a="http://schemas.openxmlformats.org/drawingml/2006/main" xmlns:r="http://schemas.openxmlformats.org/officeDocument/2006/relationships" xmlns:p="http://schemas.openxmlformats.org/presentationml/2006/main">
  <p:tag name="NUM" val="2"/>
</p:tagLst>
</file>

<file path=ppt/tags/tag29.xml><?xml version="1.0" encoding="utf-8"?>
<p:tagLst xmlns:a="http://schemas.openxmlformats.org/drawingml/2006/main" xmlns:r="http://schemas.openxmlformats.org/officeDocument/2006/relationships" xmlns:p="http://schemas.openxmlformats.org/presentationml/2006/main">
  <p:tag name="NUM" val="3"/>
</p:tagLst>
</file>

<file path=ppt/tags/tag30.xml><?xml version="1.0" encoding="utf-8"?>
<p:tagLst xmlns:a="http://schemas.openxmlformats.org/drawingml/2006/main" xmlns:r="http://schemas.openxmlformats.org/officeDocument/2006/relationships" xmlns:p="http://schemas.openxmlformats.org/presentationml/2006/main">
  <p:tag name="NUM" val="4"/>
</p:tagLst>
</file>

<file path=ppt/tags/tag31.xml><?xml version="1.0" encoding="utf-8"?>
<p:tagLst xmlns:a="http://schemas.openxmlformats.org/drawingml/2006/main" xmlns:r="http://schemas.openxmlformats.org/officeDocument/2006/relationships" xmlns:p="http://schemas.openxmlformats.org/presentationml/2006/main">
  <p:tag name="NUM" val="5"/>
</p:tagLst>
</file>

<file path=ppt/tags/tag32.xml><?xml version="1.0" encoding="utf-8"?>
<p:tagLst xmlns:a="http://schemas.openxmlformats.org/drawingml/2006/main" xmlns:r="http://schemas.openxmlformats.org/officeDocument/2006/relationships" xmlns:p="http://schemas.openxmlformats.org/presentationml/2006/main">
  <p:tag name="NUM" val="6"/>
</p:tagLst>
</file>

<file path=ppt/tags/tag33.xml><?xml version="1.0" encoding="utf-8"?>
<p:tagLst xmlns:a="http://schemas.openxmlformats.org/drawingml/2006/main" xmlns:r="http://schemas.openxmlformats.org/officeDocument/2006/relationships" xmlns:p="http://schemas.openxmlformats.org/presentationml/2006/main">
  <p:tag name="NUM" val="1"/>
</p:tagLst>
</file>

<file path=ppt/tags/tag34.xml><?xml version="1.0" encoding="utf-8"?>
<p:tagLst xmlns:a="http://schemas.openxmlformats.org/drawingml/2006/main" xmlns:r="http://schemas.openxmlformats.org/officeDocument/2006/relationships" xmlns:p="http://schemas.openxmlformats.org/presentationml/2006/main">
  <p:tag name="NUM" val="2"/>
</p:tagLst>
</file>

<file path=ppt/tags/tag35.xml><?xml version="1.0" encoding="utf-8"?>
<p:tagLst xmlns:a="http://schemas.openxmlformats.org/drawingml/2006/main" xmlns:r="http://schemas.openxmlformats.org/officeDocument/2006/relationships" xmlns:p="http://schemas.openxmlformats.org/presentationml/2006/main">
  <p:tag name="NUM" val="3"/>
</p:tagLst>
</file>

<file path=ppt/tags/tag36.xml><?xml version="1.0" encoding="utf-8"?>
<p:tagLst xmlns:a="http://schemas.openxmlformats.org/drawingml/2006/main" xmlns:r="http://schemas.openxmlformats.org/officeDocument/2006/relationships" xmlns:p="http://schemas.openxmlformats.org/presentationml/2006/main">
  <p:tag name="NUM" val="4"/>
</p:tagLst>
</file>

<file path=ppt/tags/tag37.xml><?xml version="1.0" encoding="utf-8"?>
<p:tagLst xmlns:a="http://schemas.openxmlformats.org/drawingml/2006/main" xmlns:r="http://schemas.openxmlformats.org/officeDocument/2006/relationships" xmlns:p="http://schemas.openxmlformats.org/presentationml/2006/main">
  <p:tag name="NUM" val="5"/>
</p:tagLst>
</file>

<file path=ppt/tags/tag38.xml><?xml version="1.0" encoding="utf-8"?>
<p:tagLst xmlns:a="http://schemas.openxmlformats.org/drawingml/2006/main" xmlns:r="http://schemas.openxmlformats.org/officeDocument/2006/relationships" xmlns:p="http://schemas.openxmlformats.org/presentationml/2006/main">
  <p:tag name="NUM" val="6"/>
</p:tagLst>
</file>

<file path=ppt/tags/tag39.xml><?xml version="1.0" encoding="utf-8"?>
<p:tagLst xmlns:a="http://schemas.openxmlformats.org/drawingml/2006/main" xmlns:r="http://schemas.openxmlformats.org/officeDocument/2006/relationships" xmlns:p="http://schemas.openxmlformats.org/presentationml/2006/main">
  <p:tag name="NUM" val="1"/>
</p:tagLst>
</file>

<file path=ppt/tags/tag40.xml><?xml version="1.0" encoding="utf-8"?>
<p:tagLst xmlns:a="http://schemas.openxmlformats.org/drawingml/2006/main" xmlns:r="http://schemas.openxmlformats.org/officeDocument/2006/relationships" xmlns:p="http://schemas.openxmlformats.org/presentationml/2006/main">
  <p:tag name="NUM" val="2"/>
</p:tagLst>
</file>

<file path=ppt/tags/tag41.xml><?xml version="1.0" encoding="utf-8"?>
<p:tagLst xmlns:a="http://schemas.openxmlformats.org/drawingml/2006/main" xmlns:r="http://schemas.openxmlformats.org/officeDocument/2006/relationships" xmlns:p="http://schemas.openxmlformats.org/presentationml/2006/main">
  <p:tag name="NUM" val="3"/>
</p:tagLst>
</file>

<file path=ppt/tags/tag42.xml><?xml version="1.0" encoding="utf-8"?>
<p:tagLst xmlns:a="http://schemas.openxmlformats.org/drawingml/2006/main" xmlns:r="http://schemas.openxmlformats.org/officeDocument/2006/relationships" xmlns:p="http://schemas.openxmlformats.org/presentationml/2006/main">
  <p:tag name="NUM" val="4"/>
</p:tagLst>
</file>

<file path=ppt/tags/tag43.xml><?xml version="1.0" encoding="utf-8"?>
<p:tagLst xmlns:a="http://schemas.openxmlformats.org/drawingml/2006/main" xmlns:r="http://schemas.openxmlformats.org/officeDocument/2006/relationships" xmlns:p="http://schemas.openxmlformats.org/presentationml/2006/main">
  <p:tag name="NUM" val="5"/>
</p:tagLst>
</file>

<file path=ppt/tags/tag44.xml><?xml version="1.0" encoding="utf-8"?>
<p:tagLst xmlns:a="http://schemas.openxmlformats.org/drawingml/2006/main" xmlns:r="http://schemas.openxmlformats.org/officeDocument/2006/relationships" xmlns:p="http://schemas.openxmlformats.org/presentationml/2006/main">
  <p:tag name="NUM" val="6"/>
</p:tagLst>
</file>

<file path=ppt/tags/tag45.xml><?xml version="1.0" encoding="utf-8"?>
<p:tagLst xmlns:a="http://schemas.openxmlformats.org/drawingml/2006/main" xmlns:r="http://schemas.openxmlformats.org/officeDocument/2006/relationships" xmlns:p="http://schemas.openxmlformats.org/presentationml/2006/main">
  <p:tag name="NUM" val="1"/>
</p:tagLst>
</file>

<file path=ppt/tags/tag46.xml><?xml version="1.0" encoding="utf-8"?>
<p:tagLst xmlns:a="http://schemas.openxmlformats.org/drawingml/2006/main" xmlns:r="http://schemas.openxmlformats.org/officeDocument/2006/relationships" xmlns:p="http://schemas.openxmlformats.org/presentationml/2006/main">
  <p:tag name="NUM" val="2"/>
</p:tagLst>
</file>

<file path=ppt/tags/tag47.xml><?xml version="1.0" encoding="utf-8"?>
<p:tagLst xmlns:a="http://schemas.openxmlformats.org/drawingml/2006/main" xmlns:r="http://schemas.openxmlformats.org/officeDocument/2006/relationships" xmlns:p="http://schemas.openxmlformats.org/presentationml/2006/main">
  <p:tag name="NUM" val="3"/>
</p:tagLst>
</file>

<file path=ppt/tags/tag48.xml><?xml version="1.0" encoding="utf-8"?>
<p:tagLst xmlns:a="http://schemas.openxmlformats.org/drawingml/2006/main" xmlns:r="http://schemas.openxmlformats.org/officeDocument/2006/relationships" xmlns:p="http://schemas.openxmlformats.org/presentationml/2006/main">
  <p:tag name="NUM" val="4"/>
</p:tagLst>
</file>

<file path=ppt/tags/tag49.xml><?xml version="1.0" encoding="utf-8"?>
<p:tagLst xmlns:a="http://schemas.openxmlformats.org/drawingml/2006/main" xmlns:r="http://schemas.openxmlformats.org/officeDocument/2006/relationships" xmlns:p="http://schemas.openxmlformats.org/presentationml/2006/main">
  <p:tag name="NUM" val="5"/>
</p:tagLst>
</file>

<file path=ppt/tags/tag50.xml><?xml version="1.0" encoding="utf-8"?>
<p:tagLst xmlns:a="http://schemas.openxmlformats.org/drawingml/2006/main" xmlns:r="http://schemas.openxmlformats.org/officeDocument/2006/relationships" xmlns:p="http://schemas.openxmlformats.org/presentationml/2006/main">
  <p:tag name="NUM" val="6"/>
</p:tagLst>
</file>

<file path=ppt/tags/tag51.xml><?xml version="1.0" encoding="utf-8"?>
<p:tagLst xmlns:a="http://schemas.openxmlformats.org/drawingml/2006/main" xmlns:r="http://schemas.openxmlformats.org/officeDocument/2006/relationships" xmlns:p="http://schemas.openxmlformats.org/presentationml/2006/main">
  <p:tag name="NUM" val="1"/>
</p:tagLst>
</file>

<file path=ppt/tags/tag52.xml><?xml version="1.0" encoding="utf-8"?>
<p:tagLst xmlns:a="http://schemas.openxmlformats.org/drawingml/2006/main" xmlns:r="http://schemas.openxmlformats.org/officeDocument/2006/relationships" xmlns:p="http://schemas.openxmlformats.org/presentationml/2006/main">
  <p:tag name="NUM" val="2"/>
</p:tagLst>
</file>

<file path=ppt/tags/tag53.xml><?xml version="1.0" encoding="utf-8"?>
<p:tagLst xmlns:a="http://schemas.openxmlformats.org/drawingml/2006/main" xmlns:r="http://schemas.openxmlformats.org/officeDocument/2006/relationships" xmlns:p="http://schemas.openxmlformats.org/presentationml/2006/main">
  <p:tag name="NUM" val="3"/>
</p:tagLst>
</file>

<file path=ppt/tags/tag54.xml><?xml version="1.0" encoding="utf-8"?>
<p:tagLst xmlns:a="http://schemas.openxmlformats.org/drawingml/2006/main" xmlns:r="http://schemas.openxmlformats.org/officeDocument/2006/relationships" xmlns:p="http://schemas.openxmlformats.org/presentationml/2006/main">
  <p:tag name="NUM" val="4"/>
</p:tagLst>
</file>

<file path=ppt/tags/tag55.xml><?xml version="1.0" encoding="utf-8"?>
<p:tagLst xmlns:a="http://schemas.openxmlformats.org/drawingml/2006/main" xmlns:r="http://schemas.openxmlformats.org/officeDocument/2006/relationships" xmlns:p="http://schemas.openxmlformats.org/presentationml/2006/main">
  <p:tag name="NUM" val="5"/>
</p:tagLst>
</file>

<file path=ppt/tags/tag56.xml><?xml version="1.0" encoding="utf-8"?>
<p:tagLst xmlns:a="http://schemas.openxmlformats.org/drawingml/2006/main" xmlns:r="http://schemas.openxmlformats.org/officeDocument/2006/relationships" xmlns:p="http://schemas.openxmlformats.org/presentationml/2006/main">
  <p:tag name="NUM" val="1"/>
</p:tagLst>
</file>

<file path=ppt/tags/tag57.xml><?xml version="1.0" encoding="utf-8"?>
<p:tagLst xmlns:a="http://schemas.openxmlformats.org/drawingml/2006/main" xmlns:r="http://schemas.openxmlformats.org/officeDocument/2006/relationships" xmlns:p="http://schemas.openxmlformats.org/presentationml/2006/main">
  <p:tag name="NUM" val="2"/>
</p:tagLst>
</file>

<file path=ppt/tags/tag58.xml><?xml version="1.0" encoding="utf-8"?>
<p:tagLst xmlns:a="http://schemas.openxmlformats.org/drawingml/2006/main" xmlns:r="http://schemas.openxmlformats.org/officeDocument/2006/relationships" xmlns:p="http://schemas.openxmlformats.org/presentationml/2006/main">
  <p:tag name="NUM" val="3"/>
</p:tagLst>
</file>

<file path=ppt/tags/tag59.xml><?xml version="1.0" encoding="utf-8"?>
<p:tagLst xmlns:a="http://schemas.openxmlformats.org/drawingml/2006/main" xmlns:r="http://schemas.openxmlformats.org/officeDocument/2006/relationships" xmlns:p="http://schemas.openxmlformats.org/presentationml/2006/main">
  <p:tag name="NUM" val="4"/>
</p:tagLst>
</file>

<file path=ppt/tags/tag60.xml><?xml version="1.0" encoding="utf-8"?>
<p:tagLst xmlns:a="http://schemas.openxmlformats.org/drawingml/2006/main" xmlns:r="http://schemas.openxmlformats.org/officeDocument/2006/relationships" xmlns:p="http://schemas.openxmlformats.org/presentationml/2006/main">
  <p:tag name="NUM" val="5"/>
</p:tagLst>
</file>

<file path=ppt/tags/tag61.xml><?xml version="1.0" encoding="utf-8"?>
<p:tagLst xmlns:a="http://schemas.openxmlformats.org/drawingml/2006/main" xmlns:r="http://schemas.openxmlformats.org/officeDocument/2006/relationships" xmlns:p="http://schemas.openxmlformats.org/presentationml/2006/main">
  <p:tag name="NUM" val="1"/>
</p:tagLst>
</file>

<file path=ppt/tags/tag62.xml><?xml version="1.0" encoding="utf-8"?>
<p:tagLst xmlns:a="http://schemas.openxmlformats.org/drawingml/2006/main" xmlns:r="http://schemas.openxmlformats.org/officeDocument/2006/relationships" xmlns:p="http://schemas.openxmlformats.org/presentationml/2006/main">
  <p:tag name="NUM" val="2"/>
</p:tagLst>
</file>

<file path=ppt/tags/tag63.xml><?xml version="1.0" encoding="utf-8"?>
<p:tagLst xmlns:a="http://schemas.openxmlformats.org/drawingml/2006/main" xmlns:r="http://schemas.openxmlformats.org/officeDocument/2006/relationships" xmlns:p="http://schemas.openxmlformats.org/presentationml/2006/main">
  <p:tag name="NUM" val="3"/>
</p:tagLst>
</file>

<file path=ppt/tags/tag64.xml><?xml version="1.0" encoding="utf-8"?>
<p:tagLst xmlns:a="http://schemas.openxmlformats.org/drawingml/2006/main" xmlns:r="http://schemas.openxmlformats.org/officeDocument/2006/relationships" xmlns:p="http://schemas.openxmlformats.org/presentationml/2006/main">
  <p:tag name="NUM" val="4"/>
</p:tagLst>
</file>

<file path=ppt/tags/tag65.xml><?xml version="1.0" encoding="utf-8"?>
<p:tagLst xmlns:a="http://schemas.openxmlformats.org/drawingml/2006/main" xmlns:r="http://schemas.openxmlformats.org/officeDocument/2006/relationships" xmlns:p="http://schemas.openxmlformats.org/presentationml/2006/main">
  <p:tag name="NUM" val="5"/>
</p:tagLst>
</file>

<file path=ppt/tags/tag66.xml><?xml version="1.0" encoding="utf-8"?>
<p:tagLst xmlns:a="http://schemas.openxmlformats.org/drawingml/2006/main" xmlns:r="http://schemas.openxmlformats.org/officeDocument/2006/relationships" xmlns:p="http://schemas.openxmlformats.org/presentationml/2006/main">
  <p:tag name="NUM" val="1"/>
</p:tagLst>
</file>

<file path=ppt/tags/tag67.xml><?xml version="1.0" encoding="utf-8"?>
<p:tagLst xmlns:a="http://schemas.openxmlformats.org/drawingml/2006/main" xmlns:r="http://schemas.openxmlformats.org/officeDocument/2006/relationships" xmlns:p="http://schemas.openxmlformats.org/presentationml/2006/main">
  <p:tag name="NUM" val="2"/>
</p:tagLst>
</file>

<file path=ppt/tags/tag68.xml><?xml version="1.0" encoding="utf-8"?>
<p:tagLst xmlns:a="http://schemas.openxmlformats.org/drawingml/2006/main" xmlns:r="http://schemas.openxmlformats.org/officeDocument/2006/relationships" xmlns:p="http://schemas.openxmlformats.org/presentationml/2006/main">
  <p:tag name="NUM" val="3"/>
</p:tagLst>
</file>

<file path=ppt/tags/tag69.xml><?xml version="1.0" encoding="utf-8"?>
<p:tagLst xmlns:a="http://schemas.openxmlformats.org/drawingml/2006/main" xmlns:r="http://schemas.openxmlformats.org/officeDocument/2006/relationships" xmlns:p="http://schemas.openxmlformats.org/presentationml/2006/main">
  <p:tag name="NUM" val="4"/>
</p:tagLst>
</file>

<file path=ppt/tags/tag70.xml><?xml version="1.0" encoding="utf-8"?>
<p:tagLst xmlns:a="http://schemas.openxmlformats.org/drawingml/2006/main" xmlns:r="http://schemas.openxmlformats.org/officeDocument/2006/relationships" xmlns:p="http://schemas.openxmlformats.org/presentationml/2006/main">
  <p:tag name="NUM" val="6"/>
</p:tagLst>
</file>

<file path=ppt/tags/tag71.xml><?xml version="1.0" encoding="utf-8"?>
<p:tagLst xmlns:a="http://schemas.openxmlformats.org/drawingml/2006/main" xmlns:r="http://schemas.openxmlformats.org/officeDocument/2006/relationships" xmlns:p="http://schemas.openxmlformats.org/presentationml/2006/main">
  <p:tag name="NUM" val="7"/>
</p:tagLst>
</file>

<file path=ppt/tags/tag72.xml><?xml version="1.0" encoding="utf-8"?>
<p:tagLst xmlns:a="http://schemas.openxmlformats.org/drawingml/2006/main" xmlns:r="http://schemas.openxmlformats.org/officeDocument/2006/relationships" xmlns:p="http://schemas.openxmlformats.org/presentationml/2006/main">
  <p:tag name="NUM" val="8"/>
</p:tagLst>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IconOverlay xmlns="http://schemas.microsoft.com/sharepoint/v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C0DCA37E11D1248B4B2CB0FEC758BBD" ma:contentTypeVersion="12" ma:contentTypeDescription="Create a new document." ma:contentTypeScope="" ma:versionID="22749005443c8d3245dd0285d49e5655">
  <xsd:schema xmlns:xsd="http://www.w3.org/2001/XMLSchema" xmlns:xs="http://www.w3.org/2001/XMLSchema" xmlns:p="http://schemas.microsoft.com/office/2006/metadata/properties" xmlns:ns2="f32d96e7-13d9-4f18-bdf0-ee3eec613f8c" xmlns:ns3="http://schemas.microsoft.com/sharepoint/v4" xmlns:ns4="1318c5ff-c906-498e-8388-abd9790b6ae0" targetNamespace="http://schemas.microsoft.com/office/2006/metadata/properties" ma:root="true" ma:fieldsID="33fe53125e74b0ad8aaea8294182ef3b" ns2:_="" ns3:_="" ns4:_="">
    <xsd:import namespace="f32d96e7-13d9-4f18-bdf0-ee3eec613f8c"/>
    <xsd:import namespace="http://schemas.microsoft.com/sharepoint/v4"/>
    <xsd:import namespace="1318c5ff-c906-498e-8388-abd9790b6ae0"/>
    <xsd:element name="properties">
      <xsd:complexType>
        <xsd:sequence>
          <xsd:element name="documentManagement">
            <xsd:complexType>
              <xsd:all>
                <xsd:element ref="ns2:SharedWithUsers" minOccurs="0"/>
                <xsd:element ref="ns2:SharedWithDetails" minOccurs="0"/>
                <xsd:element ref="ns3:IconOverlay" minOccurs="0"/>
                <xsd:element ref="ns2:LastSharedByUser" minOccurs="0"/>
                <xsd:element ref="ns2:LastSharedByTime" minOccurs="0"/>
                <xsd:element ref="ns4:MediaServiceMetadata" minOccurs="0"/>
                <xsd:element ref="ns4:MediaServiceFastMetadata" minOccurs="0"/>
                <xsd:element ref="ns4:MediaServiceAutoTags" minOccurs="0"/>
                <xsd:element ref="ns4:MediaServiceDateTaken" minOccurs="0"/>
                <xsd:element ref="ns4:MediaServiceOCR" minOccurs="0"/>
                <xsd:element ref="ns4:MediaServiceEventHashCode" minOccurs="0"/>
                <xsd:element ref="ns4: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2d96e7-13d9-4f18-bdf0-ee3eec613f8c"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0" nillable="true" ma:displayName="IconOverlay" ma:hidden="true" ma:internalName="IconOverlay">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318c5ff-c906-498e-8388-abd9790b6ae0"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AutoTags" ma:index="15" nillable="true" ma:displayName="MediaServiceAutoTags" ma:description="" ma:internalName="MediaServiceAutoTags" ma:readOnly="true">
      <xsd:simpleType>
        <xsd:restriction base="dms:Text"/>
      </xsd:simpleType>
    </xsd:element>
    <xsd:element name="MediaServiceDateTaken" ma:index="16" nillable="true" ma:displayName="MediaServiceDateTaken" ma:description="" ma:hidden="true" ma:internalName="MediaServiceDateTaken"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BF11AB6-EF62-4CA4-9A00-1985CFA3DB39}">
  <ds:schemaRefs>
    <ds:schemaRef ds:uri="http://purl.org/dc/elements/1.1/"/>
    <ds:schemaRef ds:uri="http://schemas.microsoft.com/office/2006/metadata/properties"/>
    <ds:schemaRef ds:uri="http://schemas.microsoft.com/sharepoint/v4"/>
    <ds:schemaRef ds:uri="http://purl.org/dc/terms/"/>
    <ds:schemaRef ds:uri="http://schemas.microsoft.com/office/2006/documentManagement/types"/>
    <ds:schemaRef ds:uri="1318c5ff-c906-498e-8388-abd9790b6ae0"/>
    <ds:schemaRef ds:uri="http://purl.org/dc/dcmitype/"/>
    <ds:schemaRef ds:uri="http://schemas.microsoft.com/office/infopath/2007/PartnerControls"/>
    <ds:schemaRef ds:uri="http://schemas.openxmlformats.org/package/2006/metadata/core-properties"/>
    <ds:schemaRef ds:uri="f32d96e7-13d9-4f18-bdf0-ee3eec613f8c"/>
    <ds:schemaRef ds:uri="http://www.w3.org/XML/1998/namespace"/>
  </ds:schemaRefs>
</ds:datastoreItem>
</file>

<file path=customXml/itemProps2.xml><?xml version="1.0" encoding="utf-8"?>
<ds:datastoreItem xmlns:ds="http://schemas.openxmlformats.org/officeDocument/2006/customXml" ds:itemID="{7B8CDDB9-BCBC-4FBD-9BA7-F84F2A97E10A}"/>
</file>

<file path=customXml/itemProps3.xml><?xml version="1.0" encoding="utf-8"?>
<ds:datastoreItem xmlns:ds="http://schemas.openxmlformats.org/officeDocument/2006/customXml" ds:itemID="{E04AAE4A-863A-4432-97CF-E3485A2BF88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Facet</Template>
  <TotalTime>1743</TotalTime>
  <Words>884</Words>
  <Application>Microsoft Office PowerPoint</Application>
  <PresentationFormat>Affichage à l'écran (4:3)</PresentationFormat>
  <Paragraphs>125</Paragraphs>
  <Slides>13</Slides>
  <Notes>11</Notes>
  <HiddenSlides>0</HiddenSlides>
  <MMClips>0</MMClips>
  <ScaleCrop>false</ScaleCrop>
  <HeadingPairs>
    <vt:vector size="4" baseType="variant">
      <vt:variant>
        <vt:lpstr>Thème</vt:lpstr>
      </vt:variant>
      <vt:variant>
        <vt:i4>1</vt:i4>
      </vt:variant>
      <vt:variant>
        <vt:lpstr>Titres des diapositives</vt:lpstr>
      </vt:variant>
      <vt:variant>
        <vt:i4>13</vt:i4>
      </vt:variant>
    </vt:vector>
  </HeadingPairs>
  <TitlesOfParts>
    <vt:vector size="14" baseType="lpstr">
      <vt:lpstr>Facet</vt:lpstr>
      <vt:lpstr>Les fausses pièces d’identité et les droits en cas d’arrestation</vt:lpstr>
      <vt:lpstr>Vidéo – Les fausses pièces d’identité</vt:lpstr>
      <vt:lpstr>Crimes et infractions reliés à l’utilisation des fausses pièces d’identité</vt:lpstr>
      <vt:lpstr>Crimes et infractions reliés à l’utilisation des fausses pièces d’identité</vt:lpstr>
      <vt:lpstr>Peines pour les adolescents âgés de 12 à 17 ans</vt:lpstr>
      <vt:lpstr>Pour comparer…</vt:lpstr>
      <vt:lpstr>Analyse de cas réels</vt:lpstr>
      <vt:lpstr>Analyse de cas réel</vt:lpstr>
      <vt:lpstr>Question de réflexion</vt:lpstr>
      <vt:lpstr>Qu’est-ce qu’une arrestation?</vt:lpstr>
      <vt:lpstr>Pourquoi pouvez-vous être arrêtés?</vt:lpstr>
      <vt:lpstr>Droits en cas d’arrestation</vt:lpstr>
      <vt:lpstr>Mises en situation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fausses pièces d’identité et les droits en cas d’arrestation</dc:title>
  <dc:creator>Marie-Luc Lemay</dc:creator>
  <cp:lastModifiedBy>Marie-Luc Lemay</cp:lastModifiedBy>
  <cp:revision>51</cp:revision>
  <dcterms:created xsi:type="dcterms:W3CDTF">2018-02-28T20:29:42Z</dcterms:created>
  <dcterms:modified xsi:type="dcterms:W3CDTF">2018-03-19T18:05:00Z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0x010100FC0DCA37E11D1248B4B2CB0FEC758BBD</vt:lpwstr>
  </property>
</Properties>
</file>