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1.xml" ContentType="application/vnd.openxmlformats-officedocument.presentationml.slide+xml"/>
  <Override PartName="/ppt/slides/slide23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94.xml" ContentType="application/vnd.openxmlformats-officedocument.presentationml.tags+xml"/>
  <Override PartName="/ppt/tags/tag97.xml" ContentType="application/vnd.openxmlformats-officedocument.presentationml.tags+xml"/>
  <Override PartName="/ppt/tags/tag96.xml" ContentType="application/vnd.openxmlformats-officedocument.presentationml.tags+xml"/>
  <Override PartName="/ppt/tags/tag106.xml" ContentType="application/vnd.openxmlformats-officedocument.presentationml.tags+xml"/>
  <Override PartName="/ppt/tags/tag23.xml" ContentType="application/vnd.openxmlformats-officedocument.presentationml.tags+xml"/>
  <Override PartName="/ppt/tags/tag105.xml" ContentType="application/vnd.openxmlformats-officedocument.presentationml.tags+xml"/>
  <Override PartName="/ppt/tags/tag104.xml" ContentType="application/vnd.openxmlformats-officedocument.presentationml.tags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00.xml" ContentType="application/vnd.openxmlformats-officedocument.presentationml.tags+xml"/>
  <Override PartName="/ppt/tags/tag95.xml" ContentType="application/vnd.openxmlformats-officedocument.presentationml.tags+xml"/>
  <Override PartName="/ppt/tags/tag99.xml" ContentType="application/vnd.openxmlformats-officedocument.presentationml.tags+xml"/>
  <Override PartName="/ppt/tags/tag103.xml" ContentType="application/vnd.openxmlformats-officedocument.presentationml.tags+xml"/>
  <Override PartName="/ppt/tags/tag101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ppt/tags/tag9.xml" ContentType="application/vnd.openxmlformats-officedocument.presentationml.tags+xml"/>
  <Override PartName="/ppt/tags/tag8.xml" ContentType="application/vnd.openxmlformats-officedocument.presentationml.tags+xml"/>
  <Override PartName="/ppt/tags/tag7.xml" ContentType="application/vnd.openxmlformats-officedocument.presentationml.tags+xml"/>
  <Override PartName="/ppt/tags/tag6.xml" ContentType="application/vnd.openxmlformats-officedocument.presentationml.tags+xml"/>
  <Override PartName="/ppt/tags/tag5.xml" ContentType="application/vnd.openxmlformats-officedocument.presentationml.tag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app.xml" ContentType="application/vnd.openxmlformats-officedocument.extended-properties+xml"/>
  <Override PartName="/ppt/tags/tag20.xml" ContentType="application/vnd.openxmlformats-officedocument.presentationml.tags+xml"/>
  <Override PartName="/ppt/tags/tag19.xml" ContentType="application/vnd.openxmlformats-officedocument.presentationml.tags+xml"/>
  <Override PartName="/ppt/tags/tag18.xml" ContentType="application/vnd.openxmlformats-officedocument.presentationml.tags+xml"/>
  <Override PartName="/ppt/tags/tag17.xml" ContentType="application/vnd.openxmlformats-officedocument.presentationml.tags+xml"/>
  <Override PartName="/ppt/tags/tag16.xml" ContentType="application/vnd.openxmlformats-officedocument.presentationml.tags+xml"/>
  <Override PartName="/ppt/tags/tag93.xml" ContentType="application/vnd.openxmlformats-officedocument.presentationml.tags+xml"/>
  <Override PartName="/ppt/tags/tag14.xml" ContentType="application/vnd.openxmlformats-officedocument.presentationml.tags+xml"/>
  <Override PartName="/ppt/tags/tag13.xml" ContentType="application/vnd.openxmlformats-officedocument.presentationml.tags+xml"/>
  <Override PartName="/ppt/tags/tag107.xml" ContentType="application/vnd.openxmlformats-officedocument.presentationml.tags+xml"/>
  <Override PartName="/ppt/tags/tag22.xml" ContentType="application/vnd.openxmlformats-officedocument.presentationml.tags+xml"/>
  <Override PartName="/ppt/tags/tag91.xml" ContentType="application/vnd.openxmlformats-officedocument.presentationml.tags+xml"/>
  <Override PartName="/ppt/tags/tag47.xml" ContentType="application/vnd.openxmlformats-officedocument.presentationml.tags+xml"/>
  <Override PartName="/ppt/tags/tag46.xml" ContentType="application/vnd.openxmlformats-officedocument.presentationml.tags+xml"/>
  <Override PartName="/ppt/tags/tag45.xml" ContentType="application/vnd.openxmlformats-officedocument.presentationml.tags+xml"/>
  <Override PartName="/ppt/tags/tag44.xml" ContentType="application/vnd.openxmlformats-officedocument.presentationml.tags+xml"/>
  <Override PartName="/ppt/tags/tag43.xml" ContentType="application/vnd.openxmlformats-officedocument.presentationml.tags+xml"/>
  <Override PartName="/ppt/tags/tag42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6.xml" ContentType="application/vnd.openxmlformats-officedocument.presentationml.tags+xml"/>
  <Override PartName="/ppt/tags/tag55.xml" ContentType="application/vnd.openxmlformats-officedocument.presentationml.tags+xml"/>
  <Override PartName="/ppt/tags/tag54.xml" ContentType="application/vnd.openxmlformats-officedocument.presentationml.tags+xml"/>
  <Override PartName="/ppt/tags/tag53.xml" ContentType="application/vnd.openxmlformats-officedocument.presentationml.tags+xml"/>
  <Override PartName="/ppt/tags/tag52.xml" ContentType="application/vnd.openxmlformats-officedocument.presentationml.tags+xml"/>
  <Override PartName="/ppt/tags/tag51.xml" ContentType="application/vnd.openxmlformats-officedocument.presentationml.tags+xml"/>
  <Override PartName="/ppt/tags/tag41.xml" ContentType="application/vnd.openxmlformats-officedocument.presentationml.tags+xml"/>
  <Override PartName="/ppt/tags/tag40.xml" ContentType="application/vnd.openxmlformats-officedocument.presentationml.tags+xml"/>
  <Override PartName="/ppt/tags/tag39.xml" ContentType="application/vnd.openxmlformats-officedocument.presentationml.tags+xml"/>
  <Override PartName="/ppt/tags/tag29.xml" ContentType="application/vnd.openxmlformats-officedocument.presentationml.tags+xml"/>
  <Override PartName="/ppt/tags/tag28.xml" ContentType="application/vnd.openxmlformats-officedocument.presentationml.tags+xml"/>
  <Override PartName="/ppt/tags/tag27.xml" ContentType="application/vnd.openxmlformats-officedocument.presentationml.tags+xml"/>
  <Override PartName="/ppt/tags/tag26.xml" ContentType="application/vnd.openxmlformats-officedocument.presentationml.tags+xml"/>
  <Override PartName="/ppt/tags/tag25.xml" ContentType="application/vnd.openxmlformats-officedocument.presentationml.tags+xml"/>
  <Override PartName="/ppt/tags/tag24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8.xml" ContentType="application/vnd.openxmlformats-officedocument.presentationml.tags+xml"/>
  <Override PartName="/ppt/tags/tag37.xml" ContentType="application/vnd.openxmlformats-officedocument.presentationml.tags+xml"/>
  <Override PartName="/ppt/tags/tag36.xml" ContentType="application/vnd.openxmlformats-officedocument.presentationml.tags+xml"/>
  <Override PartName="/ppt/tags/tag35.xml" ContentType="application/vnd.openxmlformats-officedocument.presentationml.tags+xml"/>
  <Override PartName="/ppt/tags/tag34.xml" ContentType="application/vnd.openxmlformats-officedocument.presentationml.tags+xml"/>
  <Override PartName="/ppt/tags/tag33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81.xml" ContentType="application/vnd.openxmlformats-officedocument.presentationml.tags+xml"/>
  <Override PartName="/ppt/tags/tag80.xml" ContentType="application/vnd.openxmlformats-officedocument.presentationml.tags+xml"/>
  <Override PartName="/ppt/tags/tag79.xml" ContentType="application/vnd.openxmlformats-officedocument.presentationml.tags+xml"/>
  <Override PartName="/ppt/tags/tag78.xml" ContentType="application/vnd.openxmlformats-officedocument.presentationml.tags+xml"/>
  <Override PartName="/ppt/tags/tag77.xml" ContentType="application/vnd.openxmlformats-officedocument.presentationml.tags+xml"/>
  <Override PartName="/ppt/tags/tag76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90.xml" ContentType="application/vnd.openxmlformats-officedocument.presentationml.tags+xml"/>
  <Override PartName="/ppt/tags/tag89.xml" ContentType="application/vnd.openxmlformats-officedocument.presentationml.tags+xml"/>
  <Override PartName="/ppt/tags/tag88.xml" ContentType="application/vnd.openxmlformats-officedocument.presentationml.tags+xml"/>
  <Override PartName="/ppt/tags/tag87.xml" ContentType="application/vnd.openxmlformats-officedocument.presentationml.tags+xml"/>
  <Override PartName="/ppt/tags/tag86.xml" ContentType="application/vnd.openxmlformats-officedocument.presentationml.tags+xml"/>
  <Override PartName="/ppt/tags/tag85.xml" ContentType="application/vnd.openxmlformats-officedocument.presentationml.tags+xml"/>
  <Override PartName="/ppt/tags/tag75.xml" ContentType="application/vnd.openxmlformats-officedocument.presentationml.tags+xml"/>
  <Override PartName="/ppt/tags/tag74.xml" ContentType="application/vnd.openxmlformats-officedocument.presentationml.tags+xml"/>
  <Override PartName="/ppt/tags/tag21.xml" ContentType="application/vnd.openxmlformats-officedocument.presentationml.tags+xml"/>
  <Override PartName="/ppt/tags/tag65.xml" ContentType="application/vnd.openxmlformats-officedocument.presentationml.tags+xml"/>
  <Override PartName="/ppt/tags/tag64.xml" ContentType="application/vnd.openxmlformats-officedocument.presentationml.tags+xml"/>
  <Override PartName="/ppt/tags/tag63.xml" ContentType="application/vnd.openxmlformats-officedocument.presentationml.tags+xml"/>
  <Override PartName="/ppt/tags/tag62.xml" ContentType="application/vnd.openxmlformats-officedocument.presentationml.tags+xml"/>
  <Override PartName="/ppt/tags/tag61.xml" ContentType="application/vnd.openxmlformats-officedocument.presentationml.tags+xml"/>
  <Override PartName="/ppt/tags/tag60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73.xml" ContentType="application/vnd.openxmlformats-officedocument.presentationml.tags+xml"/>
  <Override PartName="/ppt/tags/tag72.xml" ContentType="application/vnd.openxmlformats-officedocument.presentationml.tags+xml"/>
  <Override PartName="/ppt/tags/tag71.xml" ContentType="application/vnd.openxmlformats-officedocument.presentationml.tags+xml"/>
  <Override PartName="/ppt/tags/tag70.xml" ContentType="application/vnd.openxmlformats-officedocument.presentationml.tags+xml"/>
  <Override PartName="/ppt/tags/tag69.xml" ContentType="application/vnd.openxmlformats-officedocument.presentationml.tags+xml"/>
  <Override PartName="/ppt/tags/tag92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FF66FF"/>
    <a:srgbClr val="6600FF"/>
    <a:srgbClr val="0099FF"/>
    <a:srgbClr val="CC99FF"/>
    <a:srgbClr val="66FFCC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122F2-C951-4E7B-B2C6-558793E19126}" type="datetimeFigureOut">
              <a:rPr lang="fr-CA" smtClean="0"/>
              <a:t>2015-11-30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29E7E-A41D-4CC1-80CB-F99C1F36A9F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89483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CA" altLang="fr-FR" smtClean="0"/>
          </a:p>
        </p:txBody>
      </p:sp>
    </p:spTree>
    <p:extLst>
      <p:ext uri="{BB962C8B-B14F-4D97-AF65-F5344CB8AC3E}">
        <p14:creationId xmlns:p14="http://schemas.microsoft.com/office/powerpoint/2010/main" val="1369713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CA" altLang="fr-FR" smtClean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C5273BAF-D818-4B0F-A856-1E94FCC28DFA}" type="slidenum">
              <a:rPr lang="fr-CA" altLang="fr-FR">
                <a:latin typeface="Calibri" panose="020F0502020204030204" pitchFamily="34" charset="0"/>
              </a:rPr>
              <a:pPr/>
              <a:t>18</a:t>
            </a:fld>
            <a:endParaRPr lang="fr-CA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78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F1CB242D-0D83-4A02-8C51-43959CA5A98E}" type="datetimeFigureOut">
              <a:rPr lang="fr-CA" smtClean="0"/>
              <a:t>2015-11-30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7287-370C-4AFD-9F9E-6F4143D696FC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242D-0D83-4A02-8C51-43959CA5A98E}" type="datetimeFigureOut">
              <a:rPr lang="fr-CA" smtClean="0"/>
              <a:t>2015-11-30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7287-370C-4AFD-9F9E-6F4143D696FC}" type="slidenum">
              <a:rPr lang="fr-CA" smtClean="0"/>
              <a:t>‹N°›</a:t>
            </a:fld>
            <a:endParaRPr lang="fr-CA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242D-0D83-4A02-8C51-43959CA5A98E}" type="datetimeFigureOut">
              <a:rPr lang="fr-CA" smtClean="0"/>
              <a:t>2015-11-30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7287-370C-4AFD-9F9E-6F4143D696FC}" type="slidenum">
              <a:rPr lang="fr-CA" smtClean="0"/>
              <a:t>‹N°›</a:t>
            </a:fld>
            <a:endParaRPr lang="fr-CA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242D-0D83-4A02-8C51-43959CA5A98E}" type="datetimeFigureOut">
              <a:rPr lang="fr-CA" smtClean="0"/>
              <a:t>2015-11-30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7287-370C-4AFD-9F9E-6F4143D696FC}" type="slidenum">
              <a:rPr lang="fr-CA" smtClean="0"/>
              <a:t>‹N°›</a:t>
            </a:fld>
            <a:endParaRPr lang="fr-CA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242D-0D83-4A02-8C51-43959CA5A98E}" type="datetimeFigureOut">
              <a:rPr lang="fr-CA" smtClean="0"/>
              <a:t>2015-11-30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7287-370C-4AFD-9F9E-6F4143D696FC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242D-0D83-4A02-8C51-43959CA5A98E}" type="datetimeFigureOut">
              <a:rPr lang="fr-CA" smtClean="0"/>
              <a:t>2015-11-30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7287-370C-4AFD-9F9E-6F4143D696FC}" type="slidenum">
              <a:rPr lang="fr-CA" smtClean="0"/>
              <a:t>‹N°›</a:t>
            </a:fld>
            <a:endParaRPr lang="fr-CA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242D-0D83-4A02-8C51-43959CA5A98E}" type="datetimeFigureOut">
              <a:rPr lang="fr-CA" smtClean="0"/>
              <a:t>2015-11-30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7287-370C-4AFD-9F9E-6F4143D696FC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242D-0D83-4A02-8C51-43959CA5A98E}" type="datetimeFigureOut">
              <a:rPr lang="fr-CA" smtClean="0"/>
              <a:t>2015-11-30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7287-370C-4AFD-9F9E-6F4143D696FC}" type="slidenum">
              <a:rPr lang="fr-CA" smtClean="0"/>
              <a:t>‹N°›</a:t>
            </a:fld>
            <a:endParaRPr lang="fr-C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242D-0D83-4A02-8C51-43959CA5A98E}" type="datetimeFigureOut">
              <a:rPr lang="fr-CA" smtClean="0"/>
              <a:t>2015-11-30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7287-370C-4AFD-9F9E-6F4143D696FC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242D-0D83-4A02-8C51-43959CA5A98E}" type="datetimeFigureOut">
              <a:rPr lang="fr-CA" smtClean="0"/>
              <a:t>2015-11-30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7287-370C-4AFD-9F9E-6F4143D696FC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242D-0D83-4A02-8C51-43959CA5A98E}" type="datetimeFigureOut">
              <a:rPr lang="fr-CA" smtClean="0"/>
              <a:t>2015-11-30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57287-370C-4AFD-9F9E-6F4143D696FC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F1CB242D-0D83-4A02-8C51-43959CA5A98E}" type="datetimeFigureOut">
              <a:rPr lang="fr-CA" smtClean="0"/>
              <a:t>2015-11-30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8357287-370C-4AFD-9F9E-6F4143D696FC}" type="slidenum">
              <a:rPr lang="fr-CA" smtClean="0"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tags" Target="../tags/tag7.xml"/><Relationship Id="rId7" Type="http://schemas.openxmlformats.org/officeDocument/2006/relationships/image" Target="../media/image4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image" Target="../media/image4.pn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hyperlink" Target="http://youtu.be/8T3Mu-fFygM" TargetMode="Externa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7" Type="http://schemas.openxmlformats.org/officeDocument/2006/relationships/image" Target="../media/image4.png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image" Target="../media/image6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71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3.xml"/><Relationship Id="rId4" Type="http://schemas.openxmlformats.org/officeDocument/2006/relationships/tags" Target="../tags/tag7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88.xml"/><Relationship Id="rId7" Type="http://schemas.openxmlformats.org/officeDocument/2006/relationships/image" Target="../media/image10.png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90.xml"/><Relationship Id="rId4" Type="http://schemas.openxmlformats.org/officeDocument/2006/relationships/tags" Target="../tags/tag8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2.xml"/><Relationship Id="rId1" Type="http://schemas.openxmlformats.org/officeDocument/2006/relationships/tags" Target="../tags/tag9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6.jpeg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12" Type="http://schemas.openxmlformats.org/officeDocument/2006/relationships/image" Target="../media/image15.jpeg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11" Type="http://schemas.openxmlformats.org/officeDocument/2006/relationships/image" Target="../media/image14.jpeg"/><Relationship Id="rId5" Type="http://schemas.openxmlformats.org/officeDocument/2006/relationships/tags" Target="../tags/tag100.xml"/><Relationship Id="rId10" Type="http://schemas.openxmlformats.org/officeDocument/2006/relationships/image" Target="../media/image4.png"/><Relationship Id="rId4" Type="http://schemas.openxmlformats.org/officeDocument/2006/relationships/tags" Target="../tags/tag99.xml"/><Relationship Id="rId9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tags" Target="../tags/tag105.xml"/><Relationship Id="rId7" Type="http://schemas.openxmlformats.org/officeDocument/2006/relationships/image" Target="../media/image17.jpeg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1104900" y="765175"/>
            <a:ext cx="6911975" cy="295116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sz="3500" b="1" dirty="0" smtClean="0">
                <a:solidFill>
                  <a:srgbClr val="CC00FF"/>
                </a:solidFill>
                <a:latin typeface="Calibri" panose="020F0502020204030204" pitchFamily="34" charset="0"/>
              </a:rPr>
              <a:t>VIOLENCE FAITE AUX FEMMES: PROFIL </a:t>
            </a:r>
            <a:r>
              <a:rPr lang="fr-CA" sz="3500" b="1" dirty="0">
                <a:solidFill>
                  <a:srgbClr val="CC00FF"/>
                </a:solidFill>
                <a:latin typeface="Calibri" panose="020F0502020204030204" pitchFamily="34" charset="0"/>
              </a:rPr>
              <a:t>DE LA VICTIME ET DE </a:t>
            </a:r>
            <a:r>
              <a:rPr lang="fr-CA" sz="3500" b="1" dirty="0" smtClean="0">
                <a:solidFill>
                  <a:srgbClr val="CC00FF"/>
                </a:solidFill>
                <a:latin typeface="Calibri" panose="020F0502020204030204" pitchFamily="34" charset="0"/>
              </a:rPr>
              <a:t>L’AGRESSEUR</a:t>
            </a:r>
            <a:r>
              <a:rPr lang="fr-CA" sz="3500" b="1" dirty="0">
                <a:solidFill>
                  <a:srgbClr val="CC00FF"/>
                </a:solidFill>
                <a:latin typeface="Calibri" panose="020F0502020204030204" pitchFamily="34" charset="0"/>
              </a:rPr>
              <a:t/>
            </a:r>
            <a:br>
              <a:rPr lang="fr-CA" sz="3500" b="1" dirty="0">
                <a:solidFill>
                  <a:srgbClr val="CC00FF"/>
                </a:solidFill>
                <a:latin typeface="Calibri" panose="020F0502020204030204" pitchFamily="34" charset="0"/>
              </a:rPr>
            </a:br>
            <a:endParaRPr lang="fr-CA" sz="3500" b="1" dirty="0" smtClean="0">
              <a:solidFill>
                <a:srgbClr val="CC00FF"/>
              </a:solidFill>
              <a:latin typeface="Calibri" panose="020F0502020204030204" pitchFamily="34" charset="0"/>
            </a:endParaRPr>
          </a:p>
        </p:txBody>
      </p:sp>
      <p:sp>
        <p:nvSpPr>
          <p:cNvPr id="9219" name="Espace réservé du pied de page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 bwMode="auto">
          <a:xfrm>
            <a:off x="827088" y="4724400"/>
            <a:ext cx="7416800" cy="649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v"/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fr-FR" sz="1300" b="1" dirty="0" err="1" smtClean="0">
                <a:latin typeface="Calibri" panose="020F0502020204030204" pitchFamily="34" charset="0"/>
              </a:rPr>
              <a:t>Une</a:t>
            </a:r>
            <a:r>
              <a:rPr lang="en-US" altLang="fr-FR" sz="1300" b="1" dirty="0" smtClean="0">
                <a:latin typeface="Calibri" panose="020F0502020204030204" pitchFamily="34" charset="0"/>
              </a:rPr>
              <a:t> </a:t>
            </a:r>
            <a:r>
              <a:rPr lang="en-US" altLang="fr-FR" sz="1300" b="1" dirty="0" err="1" smtClean="0">
                <a:latin typeface="Calibri" panose="020F0502020204030204" pitchFamily="34" charset="0"/>
              </a:rPr>
              <a:t>partie</a:t>
            </a:r>
            <a:r>
              <a:rPr lang="en-US" altLang="fr-FR" sz="1300" b="1" dirty="0" smtClean="0">
                <a:latin typeface="Calibri" panose="020F0502020204030204" pitchFamily="34" charset="0"/>
              </a:rPr>
              <a:t> de </a:t>
            </a:r>
            <a:r>
              <a:rPr lang="en-US" altLang="fr-FR" sz="1300" b="1" dirty="0" err="1" smtClean="0">
                <a:latin typeface="Calibri" panose="020F0502020204030204" pitchFamily="34" charset="0"/>
              </a:rPr>
              <a:t>cette</a:t>
            </a:r>
            <a:r>
              <a:rPr lang="en-US" altLang="fr-FR" sz="1300" b="1" dirty="0" smtClean="0">
                <a:latin typeface="Calibri" panose="020F0502020204030204" pitchFamily="34" charset="0"/>
              </a:rPr>
              <a:t> </a:t>
            </a:r>
            <a:r>
              <a:rPr lang="en-US" altLang="fr-FR" sz="1300" b="1" dirty="0" err="1" smtClean="0">
                <a:latin typeface="Calibri" panose="020F0502020204030204" pitchFamily="34" charset="0"/>
              </a:rPr>
              <a:t>présentation</a:t>
            </a:r>
            <a:r>
              <a:rPr lang="en-US" altLang="fr-FR" sz="1300" b="1" dirty="0" smtClean="0">
                <a:latin typeface="Calibri" panose="020F0502020204030204" pitchFamily="34" charset="0"/>
              </a:rPr>
              <a:t> </a:t>
            </a:r>
            <a:r>
              <a:rPr lang="en-US" altLang="fr-FR" sz="1300" b="1" dirty="0" err="1" smtClean="0">
                <a:latin typeface="Calibri" panose="020F0502020204030204" pitchFamily="34" charset="0"/>
              </a:rPr>
              <a:t>est</a:t>
            </a:r>
            <a:r>
              <a:rPr lang="en-US" altLang="fr-FR" sz="1300" b="1" dirty="0" smtClean="0">
                <a:latin typeface="Calibri" panose="020F0502020204030204" pitchFamily="34" charset="0"/>
              </a:rPr>
              <a:t> </a:t>
            </a:r>
            <a:r>
              <a:rPr lang="en-US" altLang="fr-FR" sz="1300" b="1" dirty="0" err="1" smtClean="0">
                <a:latin typeface="Calibri" panose="020F0502020204030204" pitchFamily="34" charset="0"/>
              </a:rPr>
              <a:t>tirée</a:t>
            </a:r>
            <a:r>
              <a:rPr lang="en-US" altLang="fr-FR" sz="1300" b="1" dirty="0" smtClean="0">
                <a:latin typeface="Calibri" panose="020F0502020204030204" pitchFamily="34" charset="0"/>
              </a:rPr>
              <a:t> </a:t>
            </a:r>
            <a:r>
              <a:rPr lang="en-US" altLang="fr-FR" sz="1300" b="1" dirty="0" err="1" smtClean="0">
                <a:latin typeface="Calibri" panose="020F0502020204030204" pitchFamily="34" charset="0"/>
              </a:rPr>
              <a:t>d’une</a:t>
            </a:r>
            <a:r>
              <a:rPr lang="en-US" altLang="fr-FR" sz="1300" b="1" dirty="0" smtClean="0">
                <a:latin typeface="Calibri" panose="020F0502020204030204" pitchFamily="34" charset="0"/>
              </a:rPr>
              <a:t> </a:t>
            </a:r>
            <a:r>
              <a:rPr lang="en-US" altLang="fr-FR" sz="1300" b="1" dirty="0" err="1" smtClean="0">
                <a:latin typeface="Calibri" panose="020F0502020204030204" pitchFamily="34" charset="0"/>
              </a:rPr>
              <a:t>présentation</a:t>
            </a:r>
            <a:r>
              <a:rPr lang="en-US" altLang="fr-FR" sz="1300" b="1" dirty="0" smtClean="0">
                <a:latin typeface="Calibri" panose="020F0502020204030204" pitchFamily="34" charset="0"/>
              </a:rPr>
              <a:t> </a:t>
            </a:r>
            <a:r>
              <a:rPr lang="en-US" altLang="fr-FR" sz="1300" b="1" dirty="0" err="1" smtClean="0">
                <a:latin typeface="Calibri" panose="020F0502020204030204" pitchFamily="34" charset="0"/>
              </a:rPr>
              <a:t>d’Action</a:t>
            </a:r>
            <a:r>
              <a:rPr lang="en-US" altLang="fr-FR" sz="1300" b="1" dirty="0" smtClean="0">
                <a:latin typeface="Calibri" panose="020F0502020204030204" pitchFamily="34" charset="0"/>
              </a:rPr>
              <a:t> </a:t>
            </a:r>
            <a:r>
              <a:rPr lang="en-US" altLang="fr-FR" sz="1300" b="1" dirty="0" err="1" smtClean="0">
                <a:latin typeface="Calibri" panose="020F0502020204030204" pitchFamily="34" charset="0"/>
              </a:rPr>
              <a:t>ontarienne</a:t>
            </a:r>
            <a:r>
              <a:rPr lang="en-US" altLang="fr-FR" sz="1300" b="1" dirty="0" smtClean="0">
                <a:latin typeface="Calibri" panose="020F0502020204030204" pitchFamily="34" charset="0"/>
              </a:rPr>
              <a:t> </a:t>
            </a:r>
            <a:r>
              <a:rPr lang="en-US" altLang="fr-FR" sz="1300" b="1" dirty="0" err="1" smtClean="0">
                <a:latin typeface="Calibri" panose="020F0502020204030204" pitchFamily="34" charset="0"/>
              </a:rPr>
              <a:t>contre</a:t>
            </a:r>
            <a:r>
              <a:rPr lang="en-US" altLang="fr-FR" sz="1300" b="1" dirty="0" smtClean="0">
                <a:latin typeface="Calibri" panose="020F0502020204030204" pitchFamily="34" charset="0"/>
              </a:rPr>
              <a:t> la violence </a:t>
            </a:r>
            <a:r>
              <a:rPr lang="en-US" altLang="fr-FR" sz="1300" b="1" dirty="0" err="1" smtClean="0">
                <a:latin typeface="Calibri" panose="020F0502020204030204" pitchFamily="34" charset="0"/>
              </a:rPr>
              <a:t>faite</a:t>
            </a:r>
            <a:r>
              <a:rPr lang="en-US" altLang="fr-FR" sz="1300" b="1" dirty="0" smtClean="0">
                <a:latin typeface="Calibri" panose="020F0502020204030204" pitchFamily="34" charset="0"/>
              </a:rPr>
              <a:t> aux femmes </a:t>
            </a:r>
            <a:r>
              <a:rPr lang="en-US" altLang="fr-FR" sz="1300" b="1" dirty="0" err="1" smtClean="0">
                <a:latin typeface="Calibri" panose="020F0502020204030204" pitchFamily="34" charset="0"/>
              </a:rPr>
              <a:t>intitulée</a:t>
            </a:r>
            <a:r>
              <a:rPr lang="en-US" altLang="fr-FR" sz="1300" b="1" dirty="0" smtClean="0">
                <a:latin typeface="Calibri" panose="020F0502020204030204" pitchFamily="34" charset="0"/>
              </a:rPr>
              <a:t>  </a:t>
            </a:r>
            <a:r>
              <a:rPr lang="fr-CA" altLang="fr-FR" sz="1300" b="1" i="1" dirty="0" smtClean="0">
                <a:latin typeface="Calibri" panose="020F0502020204030204" pitchFamily="34" charset="0"/>
              </a:rPr>
              <a:t>Analyse des mythes dans le cas de Steubenville _ PPT de </a:t>
            </a:r>
            <a:r>
              <a:rPr lang="fr-CA" altLang="fr-FR" sz="1300" b="1" i="1" dirty="0" err="1" smtClean="0">
                <a:latin typeface="Calibri" panose="020F0502020204030204" pitchFamily="34" charset="0"/>
              </a:rPr>
              <a:t>AocVF</a:t>
            </a:r>
            <a:r>
              <a:rPr lang="en-US" altLang="fr-FR" sz="1300" b="1" i="1" dirty="0" smtClean="0">
                <a:latin typeface="Calibri" panose="020F0502020204030204" pitchFamily="34" charset="0"/>
              </a:rPr>
              <a:t> Copyright 2013</a:t>
            </a:r>
          </a:p>
        </p:txBody>
      </p:sp>
      <p:pic>
        <p:nvPicPr>
          <p:cNvPr id="9220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3789363"/>
            <a:ext cx="28575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ZoneTexte 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50825" y="6453188"/>
            <a:ext cx="14414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91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87450" y="1268413"/>
            <a:ext cx="7232650" cy="685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CA" b="1" dirty="0" smtClean="0">
                <a:latin typeface="Calibri" panose="020F0502020204030204" pitchFamily="34" charset="0"/>
              </a:rPr>
              <a:t>Définition: </a:t>
            </a:r>
            <a:br>
              <a:rPr lang="fr-CA" b="1" dirty="0" smtClean="0">
                <a:latin typeface="Calibri" panose="020F0502020204030204" pitchFamily="34" charset="0"/>
              </a:rPr>
            </a:br>
            <a:r>
              <a:rPr lang="fr-CA" b="1" dirty="0" smtClean="0">
                <a:latin typeface="Calibri" panose="020F0502020204030204" pitchFamily="34" charset="0"/>
              </a:rPr>
              <a:t>violence faite aux femmes</a:t>
            </a:r>
            <a:endParaRPr lang="fr-CA" b="1" dirty="0">
              <a:latin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116013" y="2276475"/>
            <a:ext cx="7056437" cy="3048000"/>
          </a:xfrm>
        </p:spPr>
        <p:txBody>
          <a:bodyPr rtlCol="0">
            <a:normAutofit lnSpcReduction="10000"/>
          </a:bodyPr>
          <a:lstStyle/>
          <a:p>
            <a:pPr indent="0" algn="just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fr-CA" sz="2200" dirty="0">
                <a:latin typeface="Calibri" panose="020F0502020204030204" pitchFamily="34" charset="0"/>
              </a:rPr>
              <a:t>« Tout acte de violence fondé sur </a:t>
            </a:r>
            <a:r>
              <a:rPr lang="fr-CA" sz="2200" b="1" dirty="0">
                <a:latin typeface="Calibri" panose="020F0502020204030204" pitchFamily="34" charset="0"/>
              </a:rPr>
              <a:t>l’appartenance au sexe féminin</a:t>
            </a:r>
            <a:r>
              <a:rPr lang="fr-CA" sz="2200" dirty="0">
                <a:latin typeface="Calibri" panose="020F0502020204030204" pitchFamily="34" charset="0"/>
              </a:rPr>
              <a:t>, causant ou susceptible de causer aux femmes des </a:t>
            </a:r>
            <a:r>
              <a:rPr lang="fr-CA" sz="2200" b="1" dirty="0">
                <a:latin typeface="Calibri" panose="020F0502020204030204" pitchFamily="34" charset="0"/>
              </a:rPr>
              <a:t>dommages ou des souffrances </a:t>
            </a:r>
            <a:r>
              <a:rPr lang="fr-CA" sz="2200" b="1" dirty="0">
                <a:solidFill>
                  <a:schemeClr val="bg1"/>
                </a:solidFill>
                <a:latin typeface="Calibri" panose="020F0502020204030204" pitchFamily="34" charset="0"/>
              </a:rPr>
              <a:t>physiques</a:t>
            </a:r>
            <a:r>
              <a:rPr lang="fr-CA" sz="2200" dirty="0">
                <a:latin typeface="Calibri" panose="020F0502020204030204" pitchFamily="34" charset="0"/>
              </a:rPr>
              <a:t>, </a:t>
            </a:r>
            <a:r>
              <a:rPr lang="fr-CA" sz="2200" b="1" dirty="0">
                <a:solidFill>
                  <a:schemeClr val="bg1"/>
                </a:solidFill>
                <a:latin typeface="Calibri" panose="020F0502020204030204" pitchFamily="34" charset="0"/>
              </a:rPr>
              <a:t>sexuelles</a:t>
            </a:r>
            <a:r>
              <a:rPr lang="fr-CA" sz="22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fr-CA" sz="2200" dirty="0">
                <a:latin typeface="Calibri" panose="020F0502020204030204" pitchFamily="34" charset="0"/>
              </a:rPr>
              <a:t>ou </a:t>
            </a:r>
            <a:r>
              <a:rPr lang="fr-CA" sz="2200" b="1" dirty="0">
                <a:solidFill>
                  <a:schemeClr val="bg1"/>
                </a:solidFill>
                <a:latin typeface="Calibri" panose="020F0502020204030204" pitchFamily="34" charset="0"/>
              </a:rPr>
              <a:t>psychologiques</a:t>
            </a:r>
            <a:r>
              <a:rPr lang="fr-CA" sz="22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fr-CA" sz="2200" dirty="0">
                <a:latin typeface="Calibri" panose="020F0502020204030204" pitchFamily="34" charset="0"/>
              </a:rPr>
              <a:t>et comprenant la menace de tels actes, la contrainte ou la privation arbitraire de liberté, que ce soit dans la vie publique ou la vie privée ».</a:t>
            </a:r>
          </a:p>
          <a:p>
            <a:pPr indent="-274320" fontAlgn="auto">
              <a:spcAft>
                <a:spcPts val="0"/>
              </a:spcAft>
              <a:defRPr/>
            </a:pPr>
            <a:endParaRPr lang="fr-CA" dirty="0"/>
          </a:p>
        </p:txBody>
      </p:sp>
      <p:pic>
        <p:nvPicPr>
          <p:cNvPr id="10244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351588"/>
            <a:ext cx="1727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ZoneTexte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24075" y="6475413"/>
            <a:ext cx="14398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2" descr="http://iyms.info/iyms/wp-content/uploads/2012/02/Violence-image_1.gif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015" y="4894188"/>
            <a:ext cx="2704352" cy="18577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11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VRAI OU FAUX</a:t>
            </a:r>
            <a:endParaRPr lang="fr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900113" y="2438400"/>
            <a:ext cx="7343775" cy="3048000"/>
          </a:xfrm>
        </p:spPr>
        <p:txBody>
          <a:bodyPr/>
          <a:lstStyle/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fr-CA" altLang="fr-FR" sz="2400" b="1" smtClean="0">
                <a:solidFill>
                  <a:srgbClr val="FF66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L'apparence physique</a:t>
            </a: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peut provoquer ou encourager le harcèlement et l'agression sexuelle. </a:t>
            </a:r>
            <a:endParaRPr lang="en-CA" altLang="fr-FR" sz="240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CA" altLang="fr-FR" sz="24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endParaRPr lang="en-CA" altLang="fr-FR" sz="240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hommes qui violentent les femmes sont violents dans </a:t>
            </a:r>
            <a:r>
              <a:rPr lang="fr-CA" altLang="fr-FR" sz="2400" b="1" smtClean="0">
                <a:solidFill>
                  <a:srgbClr val="FF66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toutes</a:t>
            </a: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leurs relations.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CA" altLang="fr-FR" sz="24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  <a:endParaRPr lang="fr-CA" altLang="fr-FR" sz="2400" b="1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268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351588"/>
            <a:ext cx="1727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ZoneTexte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24075" y="6475413"/>
            <a:ext cx="14398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06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VRAI OU FAUX</a:t>
            </a:r>
            <a:endParaRPr lang="fr-CA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371600" y="2438400"/>
            <a:ext cx="6400800" cy="3048000"/>
          </a:xfrm>
        </p:spPr>
        <p:txBody>
          <a:bodyPr/>
          <a:lstStyle/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majorité des agresseurs </a:t>
            </a:r>
            <a:r>
              <a:rPr lang="fr-CA" altLang="fr-FR" sz="2400" b="1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connaissent</a:t>
            </a: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leurs victimes. 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CA" altLang="fr-FR" sz="24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VRAI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endParaRPr lang="en-CA" altLang="fr-FR" sz="240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hommes sont violents parce qu'ils ne peuvent pas </a:t>
            </a:r>
            <a:r>
              <a:rPr lang="fr-CA" altLang="fr-FR" sz="2400" b="1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retenir</a:t>
            </a: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 	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CA" altLang="fr-FR" sz="24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endParaRPr lang="en-CA" altLang="fr-FR" b="1" smtClean="0"/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endParaRPr lang="fr-CA" altLang="fr-FR" smtClean="0"/>
          </a:p>
        </p:txBody>
      </p:sp>
      <p:pic>
        <p:nvPicPr>
          <p:cNvPr id="12292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351588"/>
            <a:ext cx="1727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ZoneTexte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24075" y="6475413"/>
            <a:ext cx="14398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11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VRAI OU FAUX</a:t>
            </a:r>
            <a:endParaRPr lang="fr-CA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900113" y="2438400"/>
            <a:ext cx="7343775" cy="3048000"/>
          </a:xfrm>
        </p:spPr>
        <p:txBody>
          <a:bodyPr>
            <a:normAutofit lnSpcReduction="10000"/>
          </a:bodyPr>
          <a:lstStyle/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consommation d'alcool et de drogue est la </a:t>
            </a:r>
            <a:r>
              <a:rPr lang="fr-CA" altLang="fr-FR" sz="2400" b="1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principale cause </a:t>
            </a: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violence faite aux femmes dans les relations amoureuses. 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CA" altLang="fr-FR" sz="24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endParaRPr lang="en-CA" altLang="fr-FR" sz="240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est possible qu'une fille ou une femme se fasse agresser sexuellement par son «</a:t>
            </a:r>
            <a:r>
              <a:rPr lang="fr-CA" altLang="fr-FR" sz="2400" b="1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chum » ou son mari.</a:t>
            </a: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CA" altLang="fr-FR" sz="24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VRAI</a:t>
            </a:r>
            <a:endParaRPr lang="fr-CA" altLang="fr-FR" sz="2400" b="1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316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357938"/>
            <a:ext cx="1727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ZoneTexte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24075" y="6475413"/>
            <a:ext cx="14398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18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VRAI OU FAUX</a:t>
            </a:r>
            <a:endParaRPr lang="fr-CA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371600" y="2438400"/>
            <a:ext cx="6400800" cy="3048000"/>
          </a:xfrm>
        </p:spPr>
        <p:txBody>
          <a:bodyPr>
            <a:normAutofit lnSpcReduction="10000"/>
          </a:bodyPr>
          <a:lstStyle/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plupart des agresseurs ont des </a:t>
            </a:r>
            <a:r>
              <a:rPr lang="fr-CA" altLang="fr-FR" sz="2400" b="1" smtClean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problèmes de santé mentale. 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CA" altLang="fr-FR" sz="24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endParaRPr lang="en-CA" altLang="fr-FR" sz="240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plupart des agressions sexuelles sont commises dans des </a:t>
            </a:r>
            <a:r>
              <a:rPr lang="fr-CA" altLang="fr-FR" sz="2400" b="1" smtClean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lieux publics </a:t>
            </a: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(rues, parcs, stationnements). 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CA" altLang="fr-FR" sz="24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  <a:endParaRPr lang="fr-CA" altLang="fr-FR" sz="2400" b="1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340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51588"/>
            <a:ext cx="17287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ZoneTexte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24075" y="6475413"/>
            <a:ext cx="14398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22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VRAI OU FAUX</a:t>
            </a:r>
            <a:endParaRPr lang="fr-CA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371600" y="2438400"/>
            <a:ext cx="6400800" cy="3048000"/>
          </a:xfrm>
        </p:spPr>
        <p:txBody>
          <a:bodyPr>
            <a:normAutofit lnSpcReduction="10000"/>
          </a:bodyPr>
          <a:lstStyle/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 une fille dit </a:t>
            </a:r>
            <a:r>
              <a:rPr lang="fr-CA" altLang="fr-FR" sz="2400" b="1" smtClean="0">
                <a:solidFill>
                  <a:srgbClr val="0099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 non », </a:t>
            </a: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ça veut des fois dire « peut-être ».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CA" altLang="fr-FR" sz="24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endParaRPr lang="en-CA" altLang="fr-FR" sz="240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Près de </a:t>
            </a:r>
            <a:r>
              <a:rPr lang="fr-CA" altLang="fr-FR" sz="2400" b="1" smtClean="0">
                <a:solidFill>
                  <a:srgbClr val="0099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50 % </a:t>
            </a: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accusations d’agression sexuelle sont de fausses accusations faites dans le but de nuire à un homme. 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CA" altLang="fr-FR" sz="24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  <a:endParaRPr lang="fr-CA" altLang="fr-FR" sz="2400" b="1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364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351588"/>
            <a:ext cx="1728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ZoneTexte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24075" y="6475413"/>
            <a:ext cx="14398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05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VRAI OU FAUX</a:t>
            </a:r>
            <a:endParaRPr lang="fr-CA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371600" y="2438400"/>
            <a:ext cx="6400800" cy="3048000"/>
          </a:xfrm>
        </p:spPr>
        <p:txBody>
          <a:bodyPr/>
          <a:lstStyle/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peut facilement reconnaître une </a:t>
            </a:r>
            <a:r>
              <a:rPr lang="fr-CA" altLang="fr-FR" sz="2400" b="1" smtClean="0">
                <a:solidFill>
                  <a:srgbClr val="FF33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personne violente</a:t>
            </a: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selon son attitude ou son apparence physique. 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CA" altLang="fr-FR" sz="24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endParaRPr lang="en-CA" altLang="fr-FR" sz="240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Seulement les filles </a:t>
            </a:r>
            <a:r>
              <a:rPr lang="fr-CA" altLang="fr-FR" sz="2400" b="1" smtClean="0">
                <a:solidFill>
                  <a:srgbClr val="FF66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 faciles » </a:t>
            </a: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font agresser. 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CA" altLang="fr-FR" sz="24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  <a:endParaRPr lang="fr-CA" altLang="fr-FR" sz="2400" b="1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388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351588"/>
            <a:ext cx="1728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ZoneTexte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24075" y="6475413"/>
            <a:ext cx="14398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68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VRAI OU FAUX</a:t>
            </a:r>
            <a:endParaRPr lang="fr-CA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371600" y="2438400"/>
            <a:ext cx="6400800" cy="3048000"/>
          </a:xfrm>
        </p:spPr>
        <p:txBody>
          <a:bodyPr>
            <a:normAutofit lnSpcReduction="10000"/>
          </a:bodyPr>
          <a:lstStyle/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femmes </a:t>
            </a:r>
            <a:r>
              <a:rPr lang="fr-CA" altLang="fr-FR" sz="2400" b="1" smtClean="0">
                <a:solidFill>
                  <a:srgbClr val="66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 cherchent l’agresseur ». </a:t>
            </a: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Elles provoquent leur agresseur. 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CA" altLang="fr-FR" sz="24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endParaRPr lang="en-CA" altLang="fr-FR" sz="240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meurtre conjugal est un </a:t>
            </a:r>
            <a:r>
              <a:rPr lang="fr-CA" altLang="fr-FR" sz="2400" b="1" smtClean="0">
                <a:solidFill>
                  <a:srgbClr val="66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drame passionnel, un acte de désespoir, un geste d’amour. </a:t>
            </a: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un acte isolé et désespéré.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CA" altLang="fr-FR" sz="24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  <a:endParaRPr lang="fr-CA" altLang="fr-FR" sz="2400" b="1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412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51588"/>
            <a:ext cx="17287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ZoneTexte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24075" y="6475413"/>
            <a:ext cx="14398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24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VRAI OU FAUX</a:t>
            </a:r>
            <a:endParaRPr lang="fr-CA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371600" y="2438400"/>
            <a:ext cx="6400800" cy="3048000"/>
          </a:xfrm>
        </p:spPr>
        <p:txBody>
          <a:bodyPr/>
          <a:lstStyle/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femmes qui restent avec un conjoint violent sont </a:t>
            </a:r>
            <a:r>
              <a:rPr lang="fr-CA" altLang="fr-FR" sz="2400" b="1" smtClean="0">
                <a:solidFill>
                  <a:srgbClr val="CC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masochistes.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CA" altLang="fr-FR" sz="24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endParaRPr lang="en-CA" altLang="fr-FR" sz="240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fr-CA" altLang="fr-FR" sz="2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femmes sont aussi violentes que les hommes lorsqu’on parle de </a:t>
            </a:r>
            <a:r>
              <a:rPr lang="fr-CA" altLang="fr-FR" sz="2400" b="1" smtClean="0">
                <a:solidFill>
                  <a:srgbClr val="CC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violence conjugale.</a:t>
            </a:r>
          </a:p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CA" altLang="fr-FR" sz="2400" b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  <a:endParaRPr lang="fr-CA" altLang="fr-FR" sz="2400" b="1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lnSpc>
                <a:spcPct val="100000"/>
              </a:lnSpc>
              <a:buFont typeface="Wingdings" panose="05000000000000000000" pitchFamily="2" charset="2"/>
              <a:buNone/>
            </a:pPr>
            <a:endParaRPr lang="en-CA" altLang="fr-FR" sz="2400" b="1" smtClean="0"/>
          </a:p>
          <a:p>
            <a:pPr indent="0">
              <a:lnSpc>
                <a:spcPct val="100000"/>
              </a:lnSpc>
              <a:buFont typeface="Wingdings" panose="05000000000000000000" pitchFamily="2" charset="2"/>
              <a:buNone/>
            </a:pPr>
            <a:endParaRPr lang="fr-CA" altLang="fr-FR" sz="2400" smtClean="0"/>
          </a:p>
          <a:p>
            <a:pPr indent="0">
              <a:lnSpc>
                <a:spcPct val="100000"/>
              </a:lnSpc>
              <a:buFont typeface="Wingdings" panose="05000000000000000000" pitchFamily="2" charset="2"/>
              <a:buNone/>
            </a:pPr>
            <a:endParaRPr lang="fr-CA" altLang="fr-FR" sz="2400" smtClean="0"/>
          </a:p>
        </p:txBody>
      </p:sp>
      <p:pic>
        <p:nvPicPr>
          <p:cNvPr id="18436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329363"/>
            <a:ext cx="1728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ZoneTexte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24075" y="6475413"/>
            <a:ext cx="14398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02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CA" sz="2000" b="1" cap="none" dirty="0" err="1" smtClean="0">
                <a:solidFill>
                  <a:srgbClr val="CC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Dénonçons</a:t>
            </a:r>
            <a:r>
              <a:rPr lang="en-CA" sz="2000" b="1" cap="none" dirty="0" smtClean="0">
                <a:solidFill>
                  <a:srgbClr val="CC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les </a:t>
            </a:r>
            <a:r>
              <a:rPr lang="en-CA" sz="2000" b="1" cap="none" dirty="0" err="1" smtClean="0">
                <a:solidFill>
                  <a:srgbClr val="CC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agressions</a:t>
            </a:r>
            <a:r>
              <a:rPr lang="en-CA" sz="2000" b="1" cap="none" dirty="0" smtClean="0">
                <a:solidFill>
                  <a:srgbClr val="CC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000" b="1" cap="none" dirty="0" err="1" smtClean="0">
                <a:solidFill>
                  <a:srgbClr val="CC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sexuelles</a:t>
            </a:r>
            <a:endParaRPr lang="fr-CA" sz="2000" b="1" cap="none" dirty="0">
              <a:solidFill>
                <a:srgbClr val="CC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459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124075" y="2420938"/>
            <a:ext cx="4927600" cy="1350962"/>
          </a:xfrm>
        </p:spPr>
        <p:txBody>
          <a:bodyPr/>
          <a:lstStyle/>
          <a:p>
            <a:pPr indent="0" algn="ctr">
              <a:buFont typeface="Wingdings" panose="05000000000000000000" pitchFamily="2" charset="2"/>
              <a:buNone/>
            </a:pPr>
            <a:r>
              <a:rPr lang="fr-CA" altLang="fr-FR" sz="2000" b="1" smtClean="0">
                <a:solidFill>
                  <a:srgbClr val="0099FF"/>
                </a:solidFill>
                <a:latin typeface="Calibri" panose="020F0502020204030204" pitchFamily="34" charset="0"/>
                <a:hlinkClick r:id="rId6"/>
              </a:rPr>
              <a:t>http://youtu.be/8T3Mu-fFygM</a:t>
            </a:r>
            <a:endParaRPr lang="fr-CA" altLang="fr-FR" sz="2000" b="1" smtClean="0">
              <a:solidFill>
                <a:srgbClr val="0099FF"/>
              </a:solidFill>
              <a:latin typeface="Calibri" panose="020F0502020204030204" pitchFamily="34" charset="0"/>
            </a:endParaRPr>
          </a:p>
        </p:txBody>
      </p:sp>
      <p:pic>
        <p:nvPicPr>
          <p:cNvPr id="19460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329363"/>
            <a:ext cx="1728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ZoneTexte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24075" y="6475413"/>
            <a:ext cx="14398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91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CA" sz="2800" b="1" cap="none" dirty="0" err="1" smtClean="0">
                <a:solidFill>
                  <a:srgbClr val="CC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Profil</a:t>
            </a:r>
            <a:r>
              <a:rPr lang="en-CA" sz="2800" b="1" cap="none" dirty="0" smtClean="0">
                <a:solidFill>
                  <a:srgbClr val="CC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CA" sz="2800" b="1" cap="none" dirty="0" err="1" smtClean="0">
                <a:solidFill>
                  <a:srgbClr val="CC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l’agresseur</a:t>
            </a:r>
            <a:endParaRPr lang="fr-CA" sz="2800" b="1" cap="none" dirty="0">
              <a:solidFill>
                <a:srgbClr val="CC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259632" y="2348880"/>
            <a:ext cx="6552728" cy="3384376"/>
          </a:xfrm>
        </p:spPr>
        <p:txBody>
          <a:bodyPr numCol="2" rtlCol="0">
            <a:noAutofit/>
          </a:bodyPr>
          <a:lstStyle/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sz="1700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Violence </a:t>
            </a:r>
            <a:r>
              <a:rPr lang="fr-CA" sz="1700" b="1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dans la famille d’origine </a:t>
            </a:r>
            <a:endParaRPr lang="fr-CA" sz="1700" b="1" dirty="0" smtClean="0">
              <a:solidFill>
                <a:srgbClr val="66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sz="1700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Violence </a:t>
            </a:r>
            <a:r>
              <a:rPr lang="fr-CA" sz="1700" b="1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subie pendant l’enfance </a:t>
            </a:r>
            <a:endParaRPr lang="fr-CA" sz="1700" b="1" dirty="0" smtClean="0">
              <a:solidFill>
                <a:srgbClr val="66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sz="1700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Abus </a:t>
            </a:r>
            <a:r>
              <a:rPr lang="fr-CA" sz="1700" b="1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l’alcool ou de drogues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sz="1700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Chômage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sz="1700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Dossier </a:t>
            </a:r>
            <a:r>
              <a:rPr lang="fr-CA" sz="1700" b="1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criminel </a:t>
            </a:r>
            <a:r>
              <a:rPr lang="fr-CA" sz="1700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antécédents de crimes violents</a:t>
            </a:r>
            <a:endParaRPr lang="fr-CA" sz="1700" b="1" dirty="0">
              <a:solidFill>
                <a:srgbClr val="66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1338" indent="-363538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sz="1700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Difficulté </a:t>
            </a:r>
            <a:r>
              <a:rPr lang="fr-CA" sz="1700" b="1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s’affirmer dans ses rapports avec la victime </a:t>
            </a:r>
            <a:endParaRPr lang="fr-CA" sz="1700" b="1" dirty="0" smtClean="0">
              <a:solidFill>
                <a:srgbClr val="66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1338" indent="-363538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sz="1700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lang="fr-CA" sz="1700" b="1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degré de colère et </a:t>
            </a:r>
            <a:r>
              <a:rPr lang="fr-CA" sz="1700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d’hostilité</a:t>
            </a:r>
          </a:p>
          <a:p>
            <a:pPr marL="541338" indent="-363538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sz="1700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Troubles </a:t>
            </a:r>
            <a:r>
              <a:rPr lang="fr-CA" sz="1700" b="1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la </a:t>
            </a:r>
            <a:r>
              <a:rPr lang="fr-CA" sz="1700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personnalité </a:t>
            </a:r>
            <a:endParaRPr lang="fr-CA" sz="1700" b="1" dirty="0"/>
          </a:p>
        </p:txBody>
      </p:sp>
      <p:pic>
        <p:nvPicPr>
          <p:cNvPr id="20484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329363"/>
            <a:ext cx="1728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ZoneTexte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24075" y="6475413"/>
            <a:ext cx="14398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3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CA" sz="2800" b="1" cap="none" dirty="0" err="1">
                <a:solidFill>
                  <a:srgbClr val="00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Profil</a:t>
            </a:r>
            <a:r>
              <a:rPr lang="en-CA" sz="2800" b="1" cap="none" dirty="0">
                <a:solidFill>
                  <a:srgbClr val="00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CA" sz="2800" b="1" cap="none" dirty="0" smtClean="0">
                <a:solidFill>
                  <a:srgbClr val="00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n-CA" sz="2800" b="1" cap="none" dirty="0" err="1" smtClean="0">
                <a:solidFill>
                  <a:srgbClr val="00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victime</a:t>
            </a:r>
            <a:endParaRPr lang="fr-CA" sz="2800" b="1" dirty="0">
              <a:solidFill>
                <a:srgbClr val="0099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numCol="2" rtlCol="0">
            <a:normAutofit lnSpcReduction="10000"/>
          </a:bodyPr>
          <a:lstStyle/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b="1" dirty="0">
                <a:solidFill>
                  <a:srgbClr val="00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15 à 24 ans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b="1" dirty="0">
                <a:solidFill>
                  <a:srgbClr val="00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dont le partenaire abuse </a:t>
            </a:r>
            <a:r>
              <a:rPr lang="fr-CA" b="1" dirty="0" smtClean="0">
                <a:solidFill>
                  <a:srgbClr val="00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l’alcool</a:t>
            </a:r>
            <a:endParaRPr lang="fr-CA" b="1" dirty="0">
              <a:solidFill>
                <a:srgbClr val="0099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b="1" dirty="0">
                <a:solidFill>
                  <a:srgbClr val="00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séparées 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b="1" dirty="0">
                <a:solidFill>
                  <a:srgbClr val="00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minorités visibles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b="1" dirty="0">
                <a:solidFill>
                  <a:srgbClr val="00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immigrantes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b="1" dirty="0">
                <a:solidFill>
                  <a:srgbClr val="00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 vivent avec leur conjoint sans être mariées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b="1" dirty="0">
                <a:solidFill>
                  <a:srgbClr val="00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autochtones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b="1" dirty="0">
                <a:solidFill>
                  <a:srgbClr val="00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ayant un handicap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b="1" dirty="0">
                <a:solidFill>
                  <a:srgbClr val="00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francophones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b="1" dirty="0">
                <a:solidFill>
                  <a:srgbClr val="00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lesbiennes</a:t>
            </a:r>
          </a:p>
          <a:p>
            <a:pPr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CA" b="1" dirty="0"/>
          </a:p>
        </p:txBody>
      </p:sp>
      <p:pic>
        <p:nvPicPr>
          <p:cNvPr id="21508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329363"/>
            <a:ext cx="1728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ZoneTexte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24075" y="6475413"/>
            <a:ext cx="14398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8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CA" sz="2800" b="1" cap="none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Comment faire pour se </a:t>
            </a:r>
            <a:r>
              <a:rPr lang="en-CA" sz="2800" b="1" cap="none" dirty="0" err="1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protéger</a:t>
            </a:r>
            <a:r>
              <a:rPr lang="en-CA" sz="2800" b="1" cap="none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la violence</a:t>
            </a:r>
            <a:endParaRPr lang="fr-CA" sz="2800" b="1" dirty="0">
              <a:solidFill>
                <a:srgbClr val="6600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475656" y="2492896"/>
            <a:ext cx="6400800" cy="3366864"/>
          </a:xfrm>
        </p:spPr>
        <p:txBody>
          <a:bodyPr numCol="2" rtlCol="0">
            <a:normAutofit/>
          </a:bodyPr>
          <a:lstStyle/>
          <a:p>
            <a:pPr indent="-27432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Laisser </a:t>
            </a:r>
            <a:r>
              <a:rPr lang="fr-CA" b="1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personne </a:t>
            </a:r>
            <a:r>
              <a:rPr lang="fr-CA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abusive</a:t>
            </a:r>
          </a:p>
          <a:p>
            <a:pPr indent="-27432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Appeler </a:t>
            </a:r>
            <a:r>
              <a:rPr lang="fr-CA" b="1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police</a:t>
            </a:r>
          </a:p>
          <a:p>
            <a:pPr indent="-27432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Accusation </a:t>
            </a:r>
            <a:r>
              <a:rPr lang="fr-CA" b="1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contre </a:t>
            </a:r>
            <a:r>
              <a:rPr lang="fr-CA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l’agresseur</a:t>
            </a:r>
          </a:p>
          <a:p>
            <a:pPr indent="-27432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Tenir </a:t>
            </a:r>
            <a:r>
              <a:rPr lang="fr-CA" b="1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l’agresseur responsable </a:t>
            </a:r>
            <a:r>
              <a:rPr lang="fr-CA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indent="-27432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fr-CA" b="1" dirty="0">
              <a:solidFill>
                <a:srgbClr val="66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CA" b="1" dirty="0">
              <a:solidFill>
                <a:srgbClr val="66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CA" b="1" dirty="0" smtClean="0">
              <a:solidFill>
                <a:srgbClr val="66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-27432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CA" b="1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 à un </a:t>
            </a:r>
            <a:r>
              <a:rPr lang="fr-CA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ami</a:t>
            </a:r>
          </a:p>
          <a:p>
            <a:pPr indent="-27432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Demander </a:t>
            </a:r>
            <a:r>
              <a:rPr lang="fr-CA" b="1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l’aide</a:t>
            </a:r>
          </a:p>
          <a:p>
            <a:pPr indent="-27432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b="1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Aller dans un refuge </a:t>
            </a:r>
          </a:p>
          <a:p>
            <a:pPr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CA" b="1" dirty="0"/>
          </a:p>
        </p:txBody>
      </p:sp>
      <p:pic>
        <p:nvPicPr>
          <p:cNvPr id="22532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329363"/>
            <a:ext cx="1728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ZoneTexte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24075" y="6475413"/>
            <a:ext cx="14398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44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CA" sz="2800" b="1" cap="none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choses à </a:t>
            </a:r>
            <a:r>
              <a:rPr lang="en-CA" sz="2800" b="1" cap="none" dirty="0" err="1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éviter</a:t>
            </a:r>
            <a:r>
              <a:rPr lang="en-CA" sz="2800" b="1" cap="none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pour se </a:t>
            </a:r>
            <a:r>
              <a:rPr lang="en-CA" sz="2800" b="1" cap="none" dirty="0" err="1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protéger</a:t>
            </a:r>
            <a:r>
              <a:rPr lang="en-CA" sz="2800" b="1" cap="none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la violence</a:t>
            </a:r>
            <a:endParaRPr lang="fr-CA" sz="2800" b="1" dirty="0">
              <a:solidFill>
                <a:srgbClr val="6600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691680" y="2420888"/>
            <a:ext cx="6400800" cy="3048001"/>
          </a:xfrm>
        </p:spPr>
        <p:txBody>
          <a:bodyPr numCol="2" rtlCol="0">
            <a:normAutofit lnSpcReduction="10000"/>
          </a:bodyPr>
          <a:lstStyle/>
          <a:p>
            <a:pPr indent="-27432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sz="2400" b="1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Boire ou se droguer </a:t>
            </a:r>
          </a:p>
          <a:p>
            <a:pPr indent="-27432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sz="2400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renfermer</a:t>
            </a:r>
            <a:endParaRPr lang="fr-CA" sz="2400" b="1" dirty="0">
              <a:solidFill>
                <a:srgbClr val="66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-27432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sz="2400" b="1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Cacher </a:t>
            </a:r>
            <a:r>
              <a:rPr lang="fr-CA" sz="2400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l’abus</a:t>
            </a:r>
          </a:p>
          <a:p>
            <a:pPr indent="-27432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sz="2400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Faire </a:t>
            </a:r>
            <a:r>
              <a:rPr lang="fr-CA" sz="2400" b="1" dirty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excuses </a:t>
            </a:r>
            <a:endParaRPr lang="fr-CA" sz="2400" b="1" dirty="0" smtClean="0">
              <a:solidFill>
                <a:srgbClr val="66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-27432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sz="2400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blâmer</a:t>
            </a:r>
          </a:p>
          <a:p>
            <a:pPr indent="-27432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fr-CA" sz="2400" b="1" dirty="0" smtClean="0">
              <a:solidFill>
                <a:srgbClr val="66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-27432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sz="2400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S'en prendre aux autres </a:t>
            </a:r>
          </a:p>
          <a:p>
            <a:pPr indent="-27432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CA" sz="2400" b="1" dirty="0" smtClean="0">
                <a:solidFill>
                  <a:srgbClr val="66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Tentative de suicide</a:t>
            </a:r>
            <a:endParaRPr lang="fr-CA" sz="2400" b="1" dirty="0">
              <a:solidFill>
                <a:srgbClr val="66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CA" dirty="0"/>
          </a:p>
        </p:txBody>
      </p:sp>
      <p:pic>
        <p:nvPicPr>
          <p:cNvPr id="23556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329363"/>
            <a:ext cx="1728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ZoneTexte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24075" y="6475413"/>
            <a:ext cx="14398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70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u contenu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403350" y="2205038"/>
            <a:ext cx="6400800" cy="3048000"/>
          </a:xfrm>
        </p:spPr>
        <p:txBody>
          <a:bodyPr/>
          <a:lstStyle/>
          <a:p>
            <a:pPr indent="0" algn="ctr">
              <a:buFont typeface="Wingdings" panose="05000000000000000000" pitchFamily="2" charset="2"/>
              <a:buNone/>
            </a:pPr>
            <a:r>
              <a:rPr lang="fr-CA" altLang="fr-FR" sz="3200" b="1" smtClean="0">
                <a:latin typeface="Calibri" panose="020F0502020204030204" pitchFamily="34" charset="0"/>
              </a:rPr>
              <a:t>Le blâme des victimes de violence faite aux femmes </a:t>
            </a:r>
          </a:p>
          <a:p>
            <a:pPr indent="0" algn="ctr">
              <a:buFont typeface="Wingdings" panose="05000000000000000000" pitchFamily="2" charset="2"/>
              <a:buNone/>
            </a:pPr>
            <a:r>
              <a:rPr lang="fr-CA" altLang="fr-FR" sz="3200" b="1" smtClean="0">
                <a:solidFill>
                  <a:schemeClr val="bg1"/>
                </a:solidFill>
                <a:latin typeface="Calibri" panose="020F0502020204030204" pitchFamily="34" charset="0"/>
              </a:rPr>
              <a:t>CAS RÉELS</a:t>
            </a:r>
            <a:endParaRPr lang="fr-CA" altLang="fr-FR" sz="320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24579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329363"/>
            <a:ext cx="1728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ZoneTexte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124075" y="6475413"/>
            <a:ext cx="14398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8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u contenu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460500" y="2205038"/>
            <a:ext cx="6400800" cy="3048000"/>
          </a:xfrm>
        </p:spPr>
        <p:txBody>
          <a:bodyPr/>
          <a:lstStyle/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fr-FR" altLang="fr-FR" sz="2700" b="1" smtClean="0">
                <a:solidFill>
                  <a:srgbClr val="6600FF"/>
                </a:solidFill>
                <a:latin typeface="Calibri" panose="020F0502020204030204" pitchFamily="34" charset="0"/>
              </a:rPr>
              <a:t>Cas du viol d’une jeune fille à Steubenville à l’Ohio par deux joueurs de football </a:t>
            </a:r>
            <a:endParaRPr lang="fr-CA" altLang="fr-FR" sz="2700" smtClean="0">
              <a:solidFill>
                <a:srgbClr val="6600FF"/>
              </a:solidFill>
              <a:latin typeface="Calibri" panose="020F0502020204030204" pitchFamily="34" charset="0"/>
            </a:endParaRPr>
          </a:p>
        </p:txBody>
      </p:sp>
      <p:pic>
        <p:nvPicPr>
          <p:cNvPr id="25603" name="Picture 2" descr="Ma'lik Richmond et Trent Mays, les deux jeunes... (Photos Keith Srakocic, Reuters)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3860800"/>
            <a:ext cx="248285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329363"/>
            <a:ext cx="1728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ZoneTexte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24075" y="6475413"/>
            <a:ext cx="14398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31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99F87D82-9389-460F-B3B8-8370AC8AB6A2}" type="slidenum">
              <a:rPr lang="fr-CA" altLang="fr-FR">
                <a:solidFill>
                  <a:srgbClr val="C6BC9C"/>
                </a:solidFill>
              </a:rPr>
              <a:pPr/>
              <a:t>18</a:t>
            </a:fld>
            <a:endParaRPr lang="fr-CA" altLang="fr-FR">
              <a:solidFill>
                <a:srgbClr val="C6BC9C"/>
              </a:solidFill>
            </a:endParaRPr>
          </a:p>
        </p:txBody>
      </p:sp>
      <p:pic>
        <p:nvPicPr>
          <p:cNvPr id="26627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79" t="47385" r="30608" b="36551"/>
          <a:stretch>
            <a:fillRect/>
          </a:stretch>
        </p:blipFill>
        <p:spPr bwMode="auto">
          <a:xfrm>
            <a:off x="323850" y="1268413"/>
            <a:ext cx="791051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ZoneTexte 1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47813" y="4292600"/>
            <a:ext cx="3744912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endParaRPr lang="fr-CA" altLang="fr-FR"/>
          </a:p>
        </p:txBody>
      </p:sp>
      <p:sp>
        <p:nvSpPr>
          <p:cNvPr id="26629" name="ZoneTexte 1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41338" y="3524250"/>
            <a:ext cx="7934325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/>
            <a:r>
              <a:rPr lang="fr-CA" altLang="fr-FR" sz="2500" b="1"/>
              <a:t>« </a:t>
            </a:r>
            <a:r>
              <a:rPr lang="fr-CA" altLang="fr-FR" sz="2500" b="1">
                <a:latin typeface="Calibri" panose="020F0502020204030204" pitchFamily="34" charset="0"/>
              </a:rPr>
              <a:t>Verdict dégueulasse à Steubenville. Souvenez-vous les jeunes, si vous êtes saoules et agissez comme des salopes à une soirée, et qu’après vous êtes embarrassées, dites juste que vous avez été violées ».</a:t>
            </a:r>
          </a:p>
          <a:p>
            <a:endParaRPr lang="fr-CA" altLang="fr-FR"/>
          </a:p>
        </p:txBody>
      </p:sp>
      <p:sp>
        <p:nvSpPr>
          <p:cNvPr id="26630" name="Rectangle 1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187450" y="6161088"/>
            <a:ext cx="6767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/>
            <a:r>
              <a:rPr lang="en-US" altLang="fr-FR" sz="1200" b="1">
                <a:latin typeface="Calibri" panose="020F0502020204030204" pitchFamily="34" charset="0"/>
              </a:rPr>
              <a:t>Présentation tirée d’Action ontarienne contre la violence faite aux femmes intitulée  </a:t>
            </a:r>
            <a:r>
              <a:rPr lang="fr-CA" altLang="fr-FR" sz="1200" b="1" i="1">
                <a:latin typeface="Calibri" panose="020F0502020204030204" pitchFamily="34" charset="0"/>
              </a:rPr>
              <a:t>Analyse des mythes dans le cas de Steubenville _ PPT de AocVF</a:t>
            </a:r>
            <a:r>
              <a:rPr lang="en-US" altLang="fr-FR" sz="1200" b="1" i="1">
                <a:latin typeface="Calibri" panose="020F0502020204030204" pitchFamily="34" charset="0"/>
              </a:rPr>
              <a:t> Copyright 2013</a:t>
            </a:r>
          </a:p>
        </p:txBody>
      </p:sp>
    </p:spTree>
    <p:extLst>
      <p:ext uri="{BB962C8B-B14F-4D97-AF65-F5344CB8AC3E}">
        <p14:creationId xmlns:p14="http://schemas.microsoft.com/office/powerpoint/2010/main" val="418414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7" t="50285" r="29576" b="32172"/>
          <a:stretch>
            <a:fillRect/>
          </a:stretch>
        </p:blipFill>
        <p:spPr bwMode="auto">
          <a:xfrm>
            <a:off x="395288" y="1341438"/>
            <a:ext cx="824865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23875" y="3357563"/>
            <a:ext cx="7559675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/>
            <a:r>
              <a:rPr lang="fr-CA" altLang="fr-FR" sz="2500" b="1">
                <a:latin typeface="Calibri" panose="020F0502020204030204" pitchFamily="34" charset="0"/>
              </a:rPr>
              <a:t>« Je ne dis pas que ce qu’ils ont fait n’est pas mal, mais ce n’est pas un viol. C’est de la faute des filles ».</a:t>
            </a:r>
          </a:p>
        </p:txBody>
      </p:sp>
      <p:sp>
        <p:nvSpPr>
          <p:cNvPr id="27652" name="Rectangle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87450" y="6161088"/>
            <a:ext cx="6767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/>
            <a:r>
              <a:rPr lang="en-US" altLang="fr-FR" sz="1200" b="1">
                <a:latin typeface="Calibri" panose="020F0502020204030204" pitchFamily="34" charset="0"/>
              </a:rPr>
              <a:t>Présentation tirée d’Action ontarienne contre la violence faite aux femmes intitulée  </a:t>
            </a:r>
            <a:r>
              <a:rPr lang="fr-CA" altLang="fr-FR" sz="1200" b="1" i="1">
                <a:latin typeface="Calibri" panose="020F0502020204030204" pitchFamily="34" charset="0"/>
              </a:rPr>
              <a:t>Analyse des mythes dans le cas de Steubenville _ PPT de AocVF</a:t>
            </a:r>
            <a:r>
              <a:rPr lang="en-US" altLang="fr-FR" sz="1200" b="1" i="1">
                <a:latin typeface="Calibri" panose="020F0502020204030204" pitchFamily="34" charset="0"/>
              </a:rPr>
              <a:t> Copyright 2013</a:t>
            </a:r>
          </a:p>
        </p:txBody>
      </p:sp>
    </p:spTree>
    <p:extLst>
      <p:ext uri="{BB962C8B-B14F-4D97-AF65-F5344CB8AC3E}">
        <p14:creationId xmlns:p14="http://schemas.microsoft.com/office/powerpoint/2010/main" val="130783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7200" y="476250"/>
            <a:ext cx="8229600" cy="5649913"/>
          </a:xfrm>
        </p:spPr>
        <p:txBody>
          <a:bodyPr rtlCol="0">
            <a:normAutofit/>
          </a:bodyPr>
          <a:lstStyle/>
          <a:p>
            <a:pPr indent="-274320" fontAlgn="auto">
              <a:spcAft>
                <a:spcPts val="0"/>
              </a:spcAft>
              <a:defRPr/>
            </a:pPr>
            <a:endParaRPr lang="fr-CA" dirty="0">
              <a:latin typeface="Calibri" panose="020F0502020204030204" pitchFamily="34" charset="0"/>
            </a:endParaRPr>
          </a:p>
          <a:p>
            <a:pPr indent="-274320" fontAlgn="auto">
              <a:spcAft>
                <a:spcPts val="0"/>
              </a:spcAft>
              <a:defRPr/>
            </a:pPr>
            <a:endParaRPr lang="fr-CA" dirty="0">
              <a:latin typeface="Calibri" panose="020F0502020204030204" pitchFamily="34" charset="0"/>
            </a:endParaRPr>
          </a:p>
          <a:p>
            <a:pPr indent="-274320" fontAlgn="auto">
              <a:spcAft>
                <a:spcPts val="0"/>
              </a:spcAft>
              <a:defRPr/>
            </a:pPr>
            <a:endParaRPr lang="fr-CA" dirty="0" smtClean="0">
              <a:latin typeface="Calibri" panose="020F0502020204030204" pitchFamily="34" charset="0"/>
            </a:endParaRPr>
          </a:p>
          <a:p>
            <a:pPr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CA" dirty="0" smtClean="0">
              <a:latin typeface="Calibri" panose="020F0502020204030204" pitchFamily="34" charset="0"/>
            </a:endParaRPr>
          </a:p>
          <a:p>
            <a:pPr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CA" sz="2500" b="1" dirty="0">
              <a:latin typeface="Calibri" panose="020F0502020204030204" pitchFamily="34" charset="0"/>
            </a:endParaRPr>
          </a:p>
          <a:p>
            <a:pPr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CA" sz="2500" b="1" dirty="0" smtClean="0">
              <a:latin typeface="Calibri" panose="020F0502020204030204" pitchFamily="34" charset="0"/>
            </a:endParaRPr>
          </a:p>
          <a:p>
            <a:pPr indent="0" algn="ctr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fr-CA" sz="2500" b="1" dirty="0" smtClean="0">
                <a:latin typeface="Calibri" panose="020F0502020204030204" pitchFamily="34" charset="0"/>
              </a:rPr>
              <a:t>«</a:t>
            </a:r>
            <a:r>
              <a:rPr lang="fr-CA" sz="2500" b="1" dirty="0">
                <a:latin typeface="Calibri" panose="020F0502020204030204" pitchFamily="34" charset="0"/>
              </a:rPr>
              <a:t> Les femmes devraient faire attention peu importe à quel point elles sont saoules. Le verdict était trop </a:t>
            </a:r>
            <a:r>
              <a:rPr lang="fr-CA" sz="2500" b="1" dirty="0" smtClean="0">
                <a:latin typeface="Calibri" panose="020F0502020204030204" pitchFamily="34" charset="0"/>
              </a:rPr>
              <a:t>sévère ».</a:t>
            </a:r>
            <a:endParaRPr lang="fr-CA" sz="2500" b="1" dirty="0">
              <a:latin typeface="Calibri" panose="020F0502020204030204" pitchFamily="34" charset="0"/>
            </a:endParaRPr>
          </a:p>
        </p:txBody>
      </p:sp>
      <p:pic>
        <p:nvPicPr>
          <p:cNvPr id="28675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7" t="80283" r="29576"/>
          <a:stretch>
            <a:fillRect/>
          </a:stretch>
        </p:blipFill>
        <p:spPr bwMode="auto">
          <a:xfrm>
            <a:off x="730250" y="981075"/>
            <a:ext cx="7345363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tangle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87450" y="6161088"/>
            <a:ext cx="6767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/>
            <a:r>
              <a:rPr lang="en-US" altLang="fr-FR" sz="1200" b="1">
                <a:latin typeface="Calibri" panose="020F0502020204030204" pitchFamily="34" charset="0"/>
              </a:rPr>
              <a:t>Présentation tirée d’Action ontarienne contre la violence faite aux femmes intitulée  </a:t>
            </a:r>
            <a:r>
              <a:rPr lang="fr-CA" altLang="fr-FR" sz="1200" b="1" i="1">
                <a:latin typeface="Calibri" panose="020F0502020204030204" pitchFamily="34" charset="0"/>
              </a:rPr>
              <a:t>Analyse des mythes dans le cas de Steubenville _ PPT de AocVF</a:t>
            </a:r>
            <a:r>
              <a:rPr lang="en-US" altLang="fr-FR" sz="1200" b="1" i="1">
                <a:latin typeface="Calibri" panose="020F0502020204030204" pitchFamily="34" charset="0"/>
              </a:rPr>
              <a:t> Copyright 2013</a:t>
            </a:r>
          </a:p>
        </p:txBody>
      </p:sp>
    </p:spTree>
    <p:extLst>
      <p:ext uri="{BB962C8B-B14F-4D97-AF65-F5344CB8AC3E}">
        <p14:creationId xmlns:p14="http://schemas.microsoft.com/office/powerpoint/2010/main" val="374706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7" t="25388" r="31792" b="55495"/>
          <a:stretch>
            <a:fillRect/>
          </a:stretch>
        </p:blipFill>
        <p:spPr bwMode="auto">
          <a:xfrm>
            <a:off x="323850" y="1052513"/>
            <a:ext cx="7920038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23850" y="2911475"/>
            <a:ext cx="7993063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/>
            <a:r>
              <a:rPr lang="fr-CA" altLang="fr-FR" sz="2500" b="1">
                <a:latin typeface="Calibri" panose="020F0502020204030204" pitchFamily="34" charset="0"/>
              </a:rPr>
              <a:t>« Logique d’une salope : j’étais saoule et j’ai permis à des gars de me baiser. Maintenant je me sens coupable, donc je porte plainte ».</a:t>
            </a:r>
          </a:p>
        </p:txBody>
      </p:sp>
      <p:sp>
        <p:nvSpPr>
          <p:cNvPr id="29700" name="Rectangle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87450" y="6161088"/>
            <a:ext cx="6767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/>
            <a:r>
              <a:rPr lang="en-US" altLang="fr-FR" sz="1200" b="1">
                <a:latin typeface="Calibri" panose="020F0502020204030204" pitchFamily="34" charset="0"/>
              </a:rPr>
              <a:t>Présentation tirée d’Action ontarienne contre la violence faite aux femmes intitulée  </a:t>
            </a:r>
            <a:r>
              <a:rPr lang="fr-CA" altLang="fr-FR" sz="1200" b="1" i="1">
                <a:latin typeface="Calibri" panose="020F0502020204030204" pitchFamily="34" charset="0"/>
              </a:rPr>
              <a:t>Analyse des mythes dans le cas de Steubenville _ PPT de AocVF</a:t>
            </a:r>
            <a:r>
              <a:rPr lang="en-US" altLang="fr-FR" sz="1200" b="1" i="1">
                <a:latin typeface="Calibri" panose="020F0502020204030204" pitchFamily="34" charset="0"/>
              </a:rPr>
              <a:t> Copyright 2013</a:t>
            </a:r>
          </a:p>
        </p:txBody>
      </p:sp>
    </p:spTree>
    <p:extLst>
      <p:ext uri="{BB962C8B-B14F-4D97-AF65-F5344CB8AC3E}">
        <p14:creationId xmlns:p14="http://schemas.microsoft.com/office/powerpoint/2010/main" val="49814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7200" y="476250"/>
            <a:ext cx="8229600" cy="5649913"/>
          </a:xfrm>
        </p:spPr>
        <p:txBody>
          <a:bodyPr rtlCol="0">
            <a:normAutofit/>
          </a:bodyPr>
          <a:lstStyle/>
          <a:p>
            <a:pPr indent="-274320" fontAlgn="auto">
              <a:spcAft>
                <a:spcPts val="0"/>
              </a:spcAft>
              <a:defRPr/>
            </a:pPr>
            <a:endParaRPr lang="fr-CA" sz="2800" b="1" dirty="0">
              <a:latin typeface="Calibri" panose="020F0502020204030204" pitchFamily="34" charset="0"/>
            </a:endParaRPr>
          </a:p>
          <a:p>
            <a:pPr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CA" sz="2800" b="1" dirty="0" smtClean="0">
              <a:latin typeface="Calibri" panose="020F0502020204030204" pitchFamily="34" charset="0"/>
            </a:endParaRPr>
          </a:p>
          <a:p>
            <a:pPr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CA" sz="2800" b="1" dirty="0">
              <a:latin typeface="Calibri" panose="020F0502020204030204" pitchFamily="34" charset="0"/>
            </a:endParaRPr>
          </a:p>
          <a:p>
            <a:pPr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CA" sz="2800" b="1" dirty="0" smtClean="0">
              <a:latin typeface="Calibri" panose="020F0502020204030204" pitchFamily="34" charset="0"/>
            </a:endParaRPr>
          </a:p>
          <a:p>
            <a:pPr indent="0" algn="ctr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fr-CA" sz="2800" b="1" dirty="0" smtClean="0">
                <a:latin typeface="Calibri" panose="020F0502020204030204" pitchFamily="34" charset="0"/>
              </a:rPr>
              <a:t>«</a:t>
            </a:r>
            <a:r>
              <a:rPr lang="fr-CA" sz="2800" b="1" dirty="0">
                <a:latin typeface="Calibri" panose="020F0502020204030204" pitchFamily="34" charset="0"/>
              </a:rPr>
              <a:t> C’est une honte. La salope a eu ce qu’elle </a:t>
            </a:r>
            <a:r>
              <a:rPr lang="fr-CA" sz="2800" b="1" dirty="0" smtClean="0">
                <a:latin typeface="Calibri" panose="020F0502020204030204" pitchFamily="34" charset="0"/>
              </a:rPr>
              <a:t>méritait</a:t>
            </a:r>
            <a:r>
              <a:rPr lang="fr-CA" sz="2800" b="1" dirty="0">
                <a:latin typeface="Calibri" panose="020F0502020204030204" pitchFamily="34" charset="0"/>
              </a:rPr>
              <a:t> </a:t>
            </a:r>
            <a:r>
              <a:rPr lang="fr-CA" sz="2800" b="1" dirty="0" smtClean="0">
                <a:latin typeface="Calibri" panose="020F0502020204030204" pitchFamily="34" charset="0"/>
              </a:rPr>
              <a:t>».</a:t>
            </a:r>
            <a:endParaRPr lang="fr-CA" sz="2800" b="1" dirty="0">
              <a:latin typeface="Calibri" panose="020F0502020204030204" pitchFamily="34" charset="0"/>
            </a:endParaRPr>
          </a:p>
        </p:txBody>
      </p:sp>
      <p:pic>
        <p:nvPicPr>
          <p:cNvPr id="30723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7" t="64458" r="38493" b="24207"/>
          <a:stretch>
            <a:fillRect/>
          </a:stretch>
        </p:blipFill>
        <p:spPr bwMode="auto">
          <a:xfrm>
            <a:off x="250825" y="1844675"/>
            <a:ext cx="84502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87450" y="6161088"/>
            <a:ext cx="6767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/>
            <a:r>
              <a:rPr lang="en-US" altLang="fr-FR" sz="1200" b="1">
                <a:latin typeface="Calibri" panose="020F0502020204030204" pitchFamily="34" charset="0"/>
              </a:rPr>
              <a:t>Présentation tirée d’Action ontarienne contre la violence faite aux femmes intitulée  </a:t>
            </a:r>
            <a:r>
              <a:rPr lang="fr-CA" altLang="fr-FR" sz="1200" b="1" i="1">
                <a:latin typeface="Calibri" panose="020F0502020204030204" pitchFamily="34" charset="0"/>
              </a:rPr>
              <a:t>Analyse des mythes dans le cas de Steubenville _ PPT de AocVF</a:t>
            </a:r>
            <a:r>
              <a:rPr lang="en-US" altLang="fr-FR" sz="1200" b="1" i="1">
                <a:latin typeface="Calibri" panose="020F0502020204030204" pitchFamily="34" charset="0"/>
              </a:rPr>
              <a:t> Copyright 2013</a:t>
            </a:r>
          </a:p>
        </p:txBody>
      </p:sp>
    </p:spTree>
    <p:extLst>
      <p:ext uri="{BB962C8B-B14F-4D97-AF65-F5344CB8AC3E}">
        <p14:creationId xmlns:p14="http://schemas.microsoft.com/office/powerpoint/2010/main" val="266875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700" y="947738"/>
            <a:ext cx="8102600" cy="4851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268413"/>
            <a:ext cx="19685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>
            <p:custDataLst>
              <p:tags r:id="rId3"/>
            </p:custDataLst>
          </p:nvPr>
        </p:nvSpPr>
        <p:spPr>
          <a:xfrm>
            <a:off x="708025" y="3068638"/>
            <a:ext cx="1944688" cy="360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CA"/>
          </a:p>
        </p:txBody>
      </p:sp>
      <p:sp>
        <p:nvSpPr>
          <p:cNvPr id="7" name="Rectangle 6"/>
          <p:cNvSpPr/>
          <p:nvPr>
            <p:custDataLst>
              <p:tags r:id="rId4"/>
            </p:custDataLst>
          </p:nvPr>
        </p:nvSpPr>
        <p:spPr>
          <a:xfrm>
            <a:off x="708025" y="4508500"/>
            <a:ext cx="1944688" cy="360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CA"/>
          </a:p>
        </p:txBody>
      </p:sp>
      <p:sp>
        <p:nvSpPr>
          <p:cNvPr id="31750" name="Rectangle 10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187450" y="6161088"/>
            <a:ext cx="6767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/>
            <a:r>
              <a:rPr lang="en-US" altLang="fr-FR" sz="1200" b="1">
                <a:latin typeface="Calibri" panose="020F0502020204030204" pitchFamily="34" charset="0"/>
              </a:rPr>
              <a:t>Présentation tirée d’Action ontarienne contre la violence faite aux femmes intitulée  </a:t>
            </a:r>
            <a:r>
              <a:rPr lang="fr-CA" altLang="fr-FR" sz="1200" b="1" i="1">
                <a:latin typeface="Calibri" panose="020F0502020204030204" pitchFamily="34" charset="0"/>
              </a:rPr>
              <a:t>Analyse des mythes dans le cas de Steubenville _ PPT de AocVF</a:t>
            </a:r>
            <a:r>
              <a:rPr lang="en-US" altLang="fr-FR" sz="1200" b="1" i="1">
                <a:latin typeface="Calibri" panose="020F0502020204030204" pitchFamily="34" charset="0"/>
              </a:rPr>
              <a:t> Copyright 2013</a:t>
            </a:r>
          </a:p>
        </p:txBody>
      </p:sp>
    </p:spTree>
    <p:extLst>
      <p:ext uri="{BB962C8B-B14F-4D97-AF65-F5344CB8AC3E}">
        <p14:creationId xmlns:p14="http://schemas.microsoft.com/office/powerpoint/2010/main" val="376533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7200" y="620713"/>
            <a:ext cx="8229600" cy="5505450"/>
          </a:xfrm>
        </p:spPr>
        <p:txBody>
          <a:bodyPr rtlCol="0">
            <a:normAutofit/>
          </a:bodyPr>
          <a:lstStyle/>
          <a:p>
            <a:pPr indent="0" algn="ctr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fr-CA" sz="2500" b="1" dirty="0" smtClean="0">
                <a:latin typeface="Calibri" panose="020F0502020204030204" pitchFamily="34" charset="0"/>
              </a:rPr>
              <a:t>« Ce verdict devrait servir de leçon pour tous les ados et leurs parents qui leur permettent de boire de l’alcool. Il y a une raison pour laquelle l’âge légal pour boire est de 21 ans».</a:t>
            </a:r>
          </a:p>
          <a:p>
            <a:pPr indent="0" algn="ctr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CA" sz="2500" b="1" dirty="0" smtClean="0">
              <a:latin typeface="Calibri" panose="020F0502020204030204" pitchFamily="34" charset="0"/>
            </a:endParaRPr>
          </a:p>
          <a:p>
            <a:pPr indent="0" algn="ctr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fr-CA" sz="2500" b="1" dirty="0" smtClean="0">
                <a:latin typeface="Calibri" panose="020F0502020204030204" pitchFamily="34" charset="0"/>
              </a:rPr>
              <a:t>«</a:t>
            </a:r>
            <a:r>
              <a:rPr lang="fr-CA" sz="2500" b="1" dirty="0">
                <a:latin typeface="Calibri" panose="020F0502020204030204" pitchFamily="34" charset="0"/>
              </a:rPr>
              <a:t> Elle a bu alors qu’elle n’a pas l’âge légal. Elle devrait aussi être </a:t>
            </a:r>
            <a:r>
              <a:rPr lang="fr-CA" sz="2500" b="1" dirty="0" smtClean="0">
                <a:latin typeface="Calibri" panose="020F0502020204030204" pitchFamily="34" charset="0"/>
              </a:rPr>
              <a:t>poursuivie</a:t>
            </a:r>
            <a:r>
              <a:rPr lang="fr-CA" sz="2500" b="1" dirty="0">
                <a:latin typeface="Calibri" panose="020F0502020204030204" pitchFamily="34" charset="0"/>
              </a:rPr>
              <a:t> </a:t>
            </a:r>
            <a:r>
              <a:rPr lang="fr-CA" sz="2500" b="1" dirty="0" smtClean="0">
                <a:latin typeface="Calibri" panose="020F0502020204030204" pitchFamily="34" charset="0"/>
              </a:rPr>
              <a:t>».</a:t>
            </a:r>
          </a:p>
          <a:p>
            <a:pPr indent="0" algn="ctr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fr-CA" sz="2500" b="1" dirty="0">
              <a:latin typeface="Calibri" panose="020F0502020204030204" pitchFamily="34" charset="0"/>
            </a:endParaRPr>
          </a:p>
          <a:p>
            <a:pPr indent="0" algn="ctr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fr-CA" sz="2500" b="1" dirty="0" smtClean="0">
                <a:latin typeface="Calibri" panose="020F0502020204030204" pitchFamily="34" charset="0"/>
              </a:rPr>
              <a:t>«</a:t>
            </a:r>
            <a:r>
              <a:rPr lang="fr-CA" sz="2500" b="1" dirty="0">
                <a:latin typeface="Calibri" panose="020F0502020204030204" pitchFamily="34" charset="0"/>
              </a:rPr>
              <a:t> Cette fille devrait être tenue en partie responsable de ce qui est </a:t>
            </a:r>
            <a:r>
              <a:rPr lang="fr-CA" sz="2500" b="1" dirty="0" smtClean="0">
                <a:latin typeface="Calibri" panose="020F0502020204030204" pitchFamily="34" charset="0"/>
              </a:rPr>
              <a:t>arrivé</a:t>
            </a:r>
            <a:r>
              <a:rPr lang="fr-CA" sz="2500" b="1" dirty="0">
                <a:latin typeface="Calibri" panose="020F0502020204030204" pitchFamily="34" charset="0"/>
              </a:rPr>
              <a:t> </a:t>
            </a:r>
            <a:r>
              <a:rPr lang="fr-CA" sz="2500" b="1" dirty="0" smtClean="0">
                <a:latin typeface="Calibri" panose="020F0502020204030204" pitchFamily="34" charset="0"/>
              </a:rPr>
              <a:t>».</a:t>
            </a:r>
            <a:endParaRPr lang="fr-CA" sz="2500" b="1" dirty="0">
              <a:latin typeface="Calibri" panose="020F0502020204030204" pitchFamily="34" charset="0"/>
            </a:endParaRPr>
          </a:p>
          <a:p>
            <a:pPr indent="-274320" algn="ctr" fontAlgn="auto">
              <a:spcAft>
                <a:spcPts val="0"/>
              </a:spcAft>
              <a:defRPr/>
            </a:pPr>
            <a:endParaRPr lang="fr-CA" dirty="0"/>
          </a:p>
        </p:txBody>
      </p:sp>
      <p:sp>
        <p:nvSpPr>
          <p:cNvPr id="32771" name="Rectangle 8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87450" y="6161088"/>
            <a:ext cx="6767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/>
            <a:r>
              <a:rPr lang="en-US" altLang="fr-FR" sz="1200" b="1">
                <a:latin typeface="Calibri" panose="020F0502020204030204" pitchFamily="34" charset="0"/>
              </a:rPr>
              <a:t>Présentation tirée d’Action ontarienne contre la violence faite aux femmes intitulée  </a:t>
            </a:r>
            <a:r>
              <a:rPr lang="fr-CA" altLang="fr-FR" sz="1200" b="1" i="1">
                <a:latin typeface="Calibri" panose="020F0502020204030204" pitchFamily="34" charset="0"/>
              </a:rPr>
              <a:t>Analyse des mythes dans le cas de Steubenville _ PPT de AocVF</a:t>
            </a:r>
            <a:r>
              <a:rPr lang="en-US" altLang="fr-FR" sz="1200" b="1" i="1">
                <a:latin typeface="Calibri" panose="020F0502020204030204" pitchFamily="34" charset="0"/>
              </a:rPr>
              <a:t> Copyright 2013</a:t>
            </a:r>
          </a:p>
        </p:txBody>
      </p:sp>
    </p:spTree>
    <p:extLst>
      <p:ext uri="{BB962C8B-B14F-4D97-AF65-F5344CB8AC3E}">
        <p14:creationId xmlns:p14="http://schemas.microsoft.com/office/powerpoint/2010/main" val="312855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Grp="1" noChangeAspect="1" noChangeArrowheads="1"/>
          </p:cNvPicPr>
          <p:nvPr>
            <p:ph idx="1"/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8" t="42857" r="30606" b="28024"/>
          <a:stretch>
            <a:fillRect/>
          </a:stretch>
        </p:blipFill>
        <p:spPr>
          <a:xfrm>
            <a:off x="611188" y="620713"/>
            <a:ext cx="7993062" cy="2862262"/>
          </a:xfrm>
        </p:spPr>
      </p:pic>
      <p:sp>
        <p:nvSpPr>
          <p:cNvPr id="33795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11188" y="4151313"/>
            <a:ext cx="7561262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/>
            <a:r>
              <a:rPr lang="fr-CA" altLang="fr-FR" sz="25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 L’histoire de Steubenville est tellement familière. Les filles, soyez responsables de vos actes avant que vos décisions lorsque vous étiez saoules ne ruinent des vies innocentes ».</a:t>
            </a:r>
          </a:p>
        </p:txBody>
      </p:sp>
      <p:sp>
        <p:nvSpPr>
          <p:cNvPr id="33796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87450" y="6161088"/>
            <a:ext cx="6767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/>
            <a:r>
              <a:rPr lang="en-US" altLang="fr-FR" sz="1200" b="1">
                <a:latin typeface="Calibri" panose="020F0502020204030204" pitchFamily="34" charset="0"/>
              </a:rPr>
              <a:t>Présentation tirée d’Action ontarienne contre la violence faite aux femmes intitulée  </a:t>
            </a:r>
            <a:r>
              <a:rPr lang="fr-CA" altLang="fr-FR" sz="1200" b="1" i="1">
                <a:latin typeface="Calibri" panose="020F0502020204030204" pitchFamily="34" charset="0"/>
              </a:rPr>
              <a:t>Analyse des mythes dans le cas de Steubenville _ PPT de AocVF</a:t>
            </a:r>
            <a:r>
              <a:rPr lang="en-US" altLang="fr-FR" sz="1200" b="1" i="1">
                <a:latin typeface="Calibri" panose="020F0502020204030204" pitchFamily="34" charset="0"/>
              </a:rPr>
              <a:t> Copyright 2013</a:t>
            </a:r>
          </a:p>
        </p:txBody>
      </p:sp>
    </p:spTree>
    <p:extLst>
      <p:ext uri="{BB962C8B-B14F-4D97-AF65-F5344CB8AC3E}">
        <p14:creationId xmlns:p14="http://schemas.microsoft.com/office/powerpoint/2010/main" val="339778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ce réservé du contenu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330325" y="1196975"/>
            <a:ext cx="6400800" cy="3048000"/>
          </a:xfrm>
        </p:spPr>
        <p:txBody>
          <a:bodyPr/>
          <a:lstStyle/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fr-FR" altLang="fr-FR" sz="2800" b="1" smtClean="0">
                <a:solidFill>
                  <a:srgbClr val="CC00FF"/>
                </a:solidFill>
                <a:latin typeface="Calibri" panose="020F0502020204030204" pitchFamily="34" charset="0"/>
              </a:rPr>
              <a:t>Cas du viol et suicide de Rehteah Parsons en Nouvelle Écosse </a:t>
            </a:r>
            <a:r>
              <a:rPr lang="fr-FR" altLang="fr-FR" sz="2700" b="1" smtClean="0">
                <a:solidFill>
                  <a:srgbClr val="CC00FF"/>
                </a:solidFill>
                <a:latin typeface="Calibri" panose="020F0502020204030204" pitchFamily="34" charset="0"/>
              </a:rPr>
              <a:t> </a:t>
            </a:r>
            <a:endParaRPr lang="fr-CA" altLang="fr-FR" sz="2700" smtClean="0">
              <a:solidFill>
                <a:srgbClr val="CC00FF"/>
              </a:solidFill>
              <a:latin typeface="Calibri" panose="020F0502020204030204" pitchFamily="34" charset="0"/>
            </a:endParaRPr>
          </a:p>
        </p:txBody>
      </p:sp>
      <p:pic>
        <p:nvPicPr>
          <p:cNvPr id="34819" name="Picture 2" descr="http://img.src.ca/2013/04/11/635x357/130411_7v9wy_parsons-rehtaeh-intimidation_sn635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800" y="2303463"/>
            <a:ext cx="273367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329363"/>
            <a:ext cx="1728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ZoneTexte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24075" y="6475413"/>
            <a:ext cx="14398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34822" name="Picture 2" descr="http://images.lpcdn.ca/641x427/201304/11/673403-rehtaeh-parsons.jp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13" y="2252663"/>
            <a:ext cx="2773362" cy="184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4" descr="http://assets.nydailynews.com/polopoly_fs/1.1312077.1365547961!/img/httpImage/image.jpg_gen/derivatives/landscape_635/rehtaeh-4-0409.jp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4235450"/>
            <a:ext cx="1865313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6" descr="http://img.src.ca/2013/08/23/635x357/130823_3j0ho_rehtaeh-parsons-famille_sn635.jp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949700"/>
            <a:ext cx="3024188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00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ce réservé du contenu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443038" y="1125538"/>
            <a:ext cx="6400800" cy="3048000"/>
          </a:xfrm>
        </p:spPr>
        <p:txBody>
          <a:bodyPr/>
          <a:lstStyle/>
          <a:p>
            <a:pPr indent="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fr-FR" altLang="fr-FR" sz="2800" b="1" smtClean="0">
                <a:solidFill>
                  <a:srgbClr val="0099FF"/>
                </a:solidFill>
                <a:latin typeface="Calibri" panose="020F0502020204030204" pitchFamily="34" charset="0"/>
              </a:rPr>
              <a:t>Cas du viol d’une jeune fille de 11 ans par 20 hommes au Texas</a:t>
            </a:r>
            <a:endParaRPr lang="fr-CA" altLang="fr-FR" sz="2700" smtClean="0">
              <a:solidFill>
                <a:srgbClr val="0099FF"/>
              </a:solidFill>
              <a:latin typeface="Calibri" panose="020F0502020204030204" pitchFamily="34" charset="0"/>
            </a:endParaRPr>
          </a:p>
        </p:txBody>
      </p:sp>
      <p:pic>
        <p:nvPicPr>
          <p:cNvPr id="35843" name="Picture 2" descr="http://graphics8.nytimes.com/images/2011/03/09/us/TEXAS-1/TEXAS-1-popup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8" y="2708275"/>
            <a:ext cx="2670175" cy="177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4" descr="http://graphics8.nytimes.com/images/2011/03/09/us/TEXAS-2/TEXAS-2-popup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708275"/>
            <a:ext cx="2840037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6" descr="http://www.documentationcapitale.ca/images/Logo_AJEFO.p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329363"/>
            <a:ext cx="1728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ZoneTexte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124075" y="6475413"/>
            <a:ext cx="14398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fr-CA" altLang="fr-FR" sz="1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Copyright AJEFO 2015</a:t>
            </a:r>
            <a:endParaRPr lang="fr-CA" altLang="fr-FR" sz="1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02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Cravate noir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0DCA37E11D1248B4B2CB0FEC758BBD" ma:contentTypeVersion="12" ma:contentTypeDescription="Create a new document." ma:contentTypeScope="" ma:versionID="22749005443c8d3245dd0285d49e5655">
  <xsd:schema xmlns:xsd="http://www.w3.org/2001/XMLSchema" xmlns:xs="http://www.w3.org/2001/XMLSchema" xmlns:p="http://schemas.microsoft.com/office/2006/metadata/properties" xmlns:ns2="f32d96e7-13d9-4f18-bdf0-ee3eec613f8c" xmlns:ns3="http://schemas.microsoft.com/sharepoint/v4" xmlns:ns4="1318c5ff-c906-498e-8388-abd9790b6ae0" targetNamespace="http://schemas.microsoft.com/office/2006/metadata/properties" ma:root="true" ma:fieldsID="33fe53125e74b0ad8aaea8294182ef3b" ns2:_="" ns3:_="" ns4:_="">
    <xsd:import namespace="f32d96e7-13d9-4f18-bdf0-ee3eec613f8c"/>
    <xsd:import namespace="http://schemas.microsoft.com/sharepoint/v4"/>
    <xsd:import namespace="1318c5ff-c906-498e-8388-abd9790b6ae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IconOverlay" minOccurs="0"/>
                <xsd:element ref="ns2:LastSharedByUser" minOccurs="0"/>
                <xsd:element ref="ns2:LastSharedByTime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EventHashCode" minOccurs="0"/>
                <xsd:element ref="ns4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2d96e7-13d9-4f18-bdf0-ee3eec613f8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0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18c5ff-c906-498e-8388-abd9790b6a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6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39DFD8-2308-4892-9EC3-656CA67A3313}"/>
</file>

<file path=customXml/itemProps2.xml><?xml version="1.0" encoding="utf-8"?>
<ds:datastoreItem xmlns:ds="http://schemas.openxmlformats.org/officeDocument/2006/customXml" ds:itemID="{EC13EF99-5446-481E-A22B-A314C2EABC11}"/>
</file>

<file path=customXml/itemProps3.xml><?xml version="1.0" encoding="utf-8"?>
<ds:datastoreItem xmlns:ds="http://schemas.openxmlformats.org/officeDocument/2006/customXml" ds:itemID="{BFD1FB0E-D41A-45BB-9885-7F56C118A4F7}"/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554</TotalTime>
  <Words>650</Words>
  <Application>Microsoft Office PowerPoint</Application>
  <PresentationFormat>Affichage à l'écran (4:3)</PresentationFormat>
  <Paragraphs>150</Paragraphs>
  <Slides>27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2" baseType="lpstr">
      <vt:lpstr>Arial</vt:lpstr>
      <vt:lpstr>Calibri</vt:lpstr>
      <vt:lpstr>Garamond</vt:lpstr>
      <vt:lpstr>Wingdings</vt:lpstr>
      <vt:lpstr>Couture</vt:lpstr>
      <vt:lpstr>VIOLENCE FAITE AUX FEMMES: PROFIL DE LA VICTIME ET DE L’AGRESSEUR </vt:lpstr>
      <vt:lpstr>Définition:  violence faite aux femmes</vt:lpstr>
      <vt:lpstr>VRAI OU FAUX</vt:lpstr>
      <vt:lpstr>VRAI OU FAUX</vt:lpstr>
      <vt:lpstr>VRAI OU FAUX</vt:lpstr>
      <vt:lpstr>VRAI OU FAUX</vt:lpstr>
      <vt:lpstr>VRAI OU FAUX</vt:lpstr>
      <vt:lpstr>VRAI OU FAUX</vt:lpstr>
      <vt:lpstr>VRAI OU FAUX</vt:lpstr>
      <vt:lpstr>VRAI OU FAUX</vt:lpstr>
      <vt:lpstr>Dénonçons les agressions sexuelles</vt:lpstr>
      <vt:lpstr>Profil de l’agresseur</vt:lpstr>
      <vt:lpstr>Profil de la victime</vt:lpstr>
      <vt:lpstr>Comment faire pour se protéger de la violence</vt:lpstr>
      <vt:lpstr>Les choses à éviter pour se protéger de la violence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violence  faite aux femmes Le viol et le jugement des victimes</dc:title>
  <dc:creator>Marie-Renee Sirois</dc:creator>
  <cp:lastModifiedBy>Safiatou Diallo</cp:lastModifiedBy>
  <cp:revision>35</cp:revision>
  <dcterms:created xsi:type="dcterms:W3CDTF">2013-10-11T14:47:32Z</dcterms:created>
  <dcterms:modified xsi:type="dcterms:W3CDTF">2015-11-30T18:16:49Z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0x010100FC0DCA37E11D1248B4B2CB0FEC758BBD</vt:lpwstr>
  </property>
</Properties>
</file>