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24.xml" ContentType="application/vnd.openxmlformats-officedocument.presentationml.slide+xml"/>
  <Override PartName="/ppt/slides/slide11.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7.xml" ContentType="application/vnd.openxmlformats-officedocument.presentationml.slide+xml"/>
  <Override PartName="/ppt/notesSlides/notesSlide1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16.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17.xml" ContentType="application/vnd.openxmlformats-officedocument.presentationml.notesSlide+xml"/>
  <Override PartName="/ppt/notesSlides/notesSlide20.xml" ContentType="application/vnd.openxmlformats-officedocument.presentationml.notesSlide+xml"/>
  <Override PartName="/ppt/notesSlides/notesSlide26.xml" ContentType="application/vnd.openxmlformats-officedocument.presentationml.notesSlide+xml"/>
  <Override PartName="/ppt/notesSlides/notesSlide15.xml" ContentType="application/vnd.openxmlformats-officedocument.presentationml.notesSlide+xml"/>
  <Override PartName="/ppt/notesSlides/notesSlide27.xml" ContentType="application/vnd.openxmlformats-officedocument.presentationml.notesSlide+xml"/>
  <Override PartName="/ppt/notesSlides/notesSlide13.xml" ContentType="application/vnd.openxmlformats-officedocument.presentationml.notesSlide+xml"/>
  <Override PartName="/ppt/notesSlides/notesSlide31.xml" ContentType="application/vnd.openxmlformats-officedocument.presentationml.notesSlide+xml"/>
  <Override PartName="/ppt/notesSlides/notesSlide14.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11.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05.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56.xml" ContentType="application/vnd.openxmlformats-officedocument.presentationml.tags+xml"/>
  <Override PartName="/ppt/tags/tag55.xml" ContentType="application/vnd.openxmlformats-officedocument.presentationml.tags+xml"/>
  <Override PartName="/ppt/tags/tag54.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docProps/core.xml" ContentType="application/vnd.openxmlformats-package.core-properties+xml"/>
  <Override PartName="/ppt/tags/tag79.xml" ContentType="application/vnd.openxmlformats-officedocument.presentationml.tags+xml"/>
  <Override PartName="/ppt/tags/tag80.xml" ContentType="application/vnd.openxmlformats-officedocument.presentationml.tags+xml"/>
  <Override PartName="/ppt/tags/tag176.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175.xml" ContentType="application/vnd.openxmlformats-officedocument.presentationml.tags+xml"/>
  <Override PartName="/ppt/tags/tag174.xml" ContentType="application/vnd.openxmlformats-officedocument.presentationml.tags+xml"/>
  <Override PartName="/docProps/app.xml" ContentType="application/vnd.openxmlformats-officedocument.extended-properties+xml"/>
  <Override PartName="/ppt/tags/tag78.xml" ContentType="application/vnd.openxmlformats-officedocument.presentationml.tags+xml"/>
  <Override PartName="/ppt/tags/tag77.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45.xml" ContentType="application/vnd.openxmlformats-officedocument.presentationml.tags+xml"/>
  <Override PartName="/ppt/tags/tag44.xml" ContentType="application/vnd.openxmlformats-officedocument.presentationml.tags+xml"/>
  <Override PartName="/ppt/tags/tag43.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11.xml" ContentType="application/vnd.openxmlformats-officedocument.presentationml.tags+xml"/>
  <Override PartName="/ppt/tags/tag10.xml" ContentType="application/vnd.openxmlformats-officedocument.presentationml.tags+xml"/>
  <Override PartName="/ppt/tags/tag9.xml" ContentType="application/vnd.openxmlformats-officedocument.presentationml.tag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34.xml" ContentType="application/vnd.openxmlformats-officedocument.presentationml.tags+xml"/>
  <Override PartName="/ppt/tags/tag33.xml" ContentType="application/vnd.openxmlformats-officedocument.presentationml.tags+xml"/>
  <Override PartName="/ppt/tags/tag32.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173.xml" ContentType="application/vnd.openxmlformats-officedocument.presentationml.tags+xml"/>
  <Override PartName="/ppt/tags/tag172.xml" ContentType="application/vnd.openxmlformats-officedocument.presentationml.tags+xml"/>
  <Override PartName="/ppt/tags/tag171.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128.xml" ContentType="application/vnd.openxmlformats-officedocument.presentationml.tags+xml"/>
  <Override PartName="/ppt/tags/tag127.xml" ContentType="application/vnd.openxmlformats-officedocument.presentationml.tags+xml"/>
  <Override PartName="/ppt/tags/tag126.xml" ContentType="application/vnd.openxmlformats-officedocument.presentationml.tags+xml"/>
  <Override PartName="/ppt/tags/tag125.xml" ContentType="application/vnd.openxmlformats-officedocument.presentationml.tags+xml"/>
  <Override PartName="/ppt/tags/tag124.xml" ContentType="application/vnd.openxmlformats-officedocument.presentationml.tags+xml"/>
  <Override PartName="/ppt/tags/tag123.xml" ContentType="application/vnd.openxmlformats-officedocument.presentationml.tags+xml"/>
  <Override PartName="/ppt/tags/tag9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6.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135.xml" ContentType="application/vnd.openxmlformats-officedocument.presentationml.tags+xml"/>
  <Override PartName="/ppt/tags/tag134.xml" ContentType="application/vnd.openxmlformats-officedocument.presentationml.tags+xml"/>
  <Override PartName="/ppt/tags/tag133.xml" ContentType="application/vnd.openxmlformats-officedocument.presentationml.tags+xml"/>
  <Override PartName="/ppt/tags/tag132.xml" ContentType="application/vnd.openxmlformats-officedocument.presentationml.tags+xml"/>
  <Override PartName="/ppt/tags/tag99.xml" ContentType="application/vnd.openxmlformats-officedocument.presentationml.tags+xml"/>
  <Override PartName="/ppt/tags/tag122.xml" ContentType="application/vnd.openxmlformats-officedocument.presentationml.tags+xml"/>
  <Override PartName="/ppt/tags/tag121.xml" ContentType="application/vnd.openxmlformats-officedocument.presentationml.tags+xml"/>
  <Override PartName="/ppt/tags/tag11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10.xml" ContentType="application/vnd.openxmlformats-officedocument.presentationml.tags+xml"/>
  <Override PartName="/ppt/tags/tag109.xml" ContentType="application/vnd.openxmlformats-officedocument.presentationml.tags+xml"/>
  <Override PartName="/ppt/tags/tag108.xml" ContentType="application/vnd.openxmlformats-officedocument.presentationml.tags+xml"/>
  <Override PartName="/ppt/tags/tag107.xml" ContentType="application/vnd.openxmlformats-officedocument.presentationml.tags+xml"/>
  <Override PartName="/ppt/tags/tag106.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20.xml" ContentType="application/vnd.openxmlformats-officedocument.presentationml.tags+xml"/>
  <Override PartName="/ppt/tags/tag119.xml" ContentType="application/vnd.openxmlformats-officedocument.presentationml.tags+xml"/>
  <Override PartName="/ppt/tags/tag118.xml" ContentType="application/vnd.openxmlformats-officedocument.presentationml.tags+xml"/>
  <Override PartName="/ppt/tags/tag117.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16.xml" ContentType="application/vnd.openxmlformats-officedocument.presentationml.tags+xml"/>
  <Override PartName="/ppt/tags/tag115.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62.xml" ContentType="application/vnd.openxmlformats-officedocument.presentationml.tags+xml"/>
  <Override PartName="/ppt/tags/tag161.xml" ContentType="application/vnd.openxmlformats-officedocument.presentationml.tags+xml"/>
  <Override PartName="/ppt/tags/tag160.xml" ContentType="application/vnd.openxmlformats-officedocument.presentationml.tags+xml"/>
  <Override PartName="/ppt/tags/tag159.xml" ContentType="application/vnd.openxmlformats-officedocument.presentationml.tags+xml"/>
  <Override PartName="/ppt/tags/tag86.xml" ContentType="application/vnd.openxmlformats-officedocument.presentationml.tags+xml"/>
  <Override PartName="/ppt/tags/tag158.xml" ContentType="application/vnd.openxmlformats-officedocument.presentationml.tags+xml"/>
  <Override PartName="/ppt/tags/tag157.xml" ContentType="application/vnd.openxmlformats-officedocument.presentationml.tags+xml"/>
  <Override PartName="/ppt/tags/tag156.xml" ContentType="application/vnd.openxmlformats-officedocument.presentationml.tags+xml"/>
  <Override PartName="/ppt/tags/tag163.xml" ContentType="application/vnd.openxmlformats-officedocument.presentationml.tags+xml"/>
  <Override PartName="/ppt/tags/tag85.xml" ContentType="application/vnd.openxmlformats-officedocument.presentationml.tags+xml"/>
  <Override PartName="/ppt/tags/tag164.xml" ContentType="application/vnd.openxmlformats-officedocument.presentationml.tags+xml"/>
  <Override PartName="/ppt/tags/tag170.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169.xml" ContentType="application/vnd.openxmlformats-officedocument.presentationml.tags+xml"/>
  <Override PartName="/ppt/tags/tag168.xml" ContentType="application/vnd.openxmlformats-officedocument.presentationml.tags+xml"/>
  <Override PartName="/ppt/tags/tag167.xml" ContentType="application/vnd.openxmlformats-officedocument.presentationml.tags+xml"/>
  <Override PartName="/ppt/tags/tag166.xml" ContentType="application/vnd.openxmlformats-officedocument.presentationml.tags+xml"/>
  <Override PartName="/ppt/tags/tag165.xml" ContentType="application/vnd.openxmlformats-officedocument.presentationml.tags+xml"/>
  <Override PartName="/ppt/tags/tag155.xml" ContentType="application/vnd.openxmlformats-officedocument.presentationml.tags+xml"/>
  <Override PartName="/ppt/tags/tag154.xml" ContentType="application/vnd.openxmlformats-officedocument.presentationml.tags+xml"/>
  <Override PartName="/ppt/tags/tag87.xml" ContentType="application/vnd.openxmlformats-officedocument.presentationml.tags+xml"/>
  <Override PartName="/ppt/tags/tag145.xml" ContentType="application/vnd.openxmlformats-officedocument.presentationml.tags+xml"/>
  <Override PartName="/ppt/tags/tag144.xml" ContentType="application/vnd.openxmlformats-officedocument.presentationml.tags+xml"/>
  <Override PartName="/ppt/tags/tag143.xml" ContentType="application/vnd.openxmlformats-officedocument.presentationml.tags+xml"/>
  <Override PartName="/ppt/tags/tag142.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141.xml" ContentType="application/vnd.openxmlformats-officedocument.presentationml.tags+xml"/>
  <Override PartName="/ppt/tags/tag140.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90.xml" ContentType="application/vnd.openxmlformats-officedocument.presentationml.tags+xml"/>
  <Override PartName="/ppt/tags/tag88.xml" ContentType="application/vnd.openxmlformats-officedocument.presentationml.tags+xml"/>
  <Override PartName="/ppt/tags/tag153.xml" ContentType="application/vnd.openxmlformats-officedocument.presentationml.tags+xml"/>
  <Override PartName="/ppt/tags/tag152.xml" ContentType="application/vnd.openxmlformats-officedocument.presentationml.tags+xml"/>
  <Override PartName="/ppt/tags/tag151.xml" ContentType="application/vnd.openxmlformats-officedocument.presentationml.tags+xml"/>
  <Override PartName="/ppt/tags/tag150.xml" ContentType="application/vnd.openxmlformats-officedocument.presentationml.tags+xml"/>
  <Override PartName="/ppt/tags/tag149.xml" ContentType="application/vnd.openxmlformats-officedocument.presentationml.tags+xml"/>
  <Override PartName="/ppt/tags/tag148.xml" ContentType="application/vnd.openxmlformats-officedocument.presentationml.tags+xml"/>
  <Override PartName="/ppt/tags/tag89.xml" ContentType="application/vnd.openxmlformats-officedocument.presentationml.tags+xml"/>
  <Override PartName="/ppt/tags/tag104.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3"/>
  </p:notesMasterIdLst>
  <p:sldIdLst>
    <p:sldId id="256" r:id="rId2"/>
    <p:sldId id="258"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7" r:id="rId20"/>
    <p:sldId id="278" r:id="rId21"/>
    <p:sldId id="279" r:id="rId22"/>
    <p:sldId id="280" r:id="rId23"/>
    <p:sldId id="294" r:id="rId24"/>
    <p:sldId id="281" r:id="rId25"/>
    <p:sldId id="282" r:id="rId26"/>
    <p:sldId id="283" r:id="rId27"/>
    <p:sldId id="285" r:id="rId28"/>
    <p:sldId id="286" r:id="rId29"/>
    <p:sldId id="287" r:id="rId30"/>
    <p:sldId id="288" r:id="rId31"/>
    <p:sldId id="295" r:id="rId3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787" autoAdjust="0"/>
  </p:normalViewPr>
  <p:slideViewPr>
    <p:cSldViewPr>
      <p:cViewPr varScale="1">
        <p:scale>
          <a:sx n="47" d="100"/>
          <a:sy n="47" d="100"/>
        </p:scale>
        <p:origin x="2046" y="54"/>
      </p:cViewPr>
      <p:guideLst>
        <p:guide orient="horz" pos="2160"/>
        <p:guide pos="2880"/>
      </p:guideLst>
    </p:cSldViewPr>
  </p:slideViewPr>
  <p:notesTextViewPr>
    <p:cViewPr>
      <p:scale>
        <a:sx n="100" d="100"/>
        <a:sy n="100" d="100"/>
      </p:scale>
      <p:origin x="0" y="0"/>
    </p:cViewPr>
  </p:notesTextViewPr>
  <p:notesViewPr>
    <p:cSldViewPr>
      <p:cViewPr varScale="1">
        <p:scale>
          <a:sx n="60" d="100"/>
          <a:sy n="60" d="100"/>
        </p:scale>
        <p:origin x="-249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3CB489-9D44-48B9-8F4C-2180BA6660F8}" type="datetimeFigureOut">
              <a:rPr lang="fr-CA" smtClean="0"/>
              <a:pPr/>
              <a:t>2015-12-01</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9B914D-DA7A-40A7-82BC-201E27984BD8}" type="slidenum">
              <a:rPr lang="fr-CA" smtClean="0"/>
              <a:pPr/>
              <a:t>‹N°›</a:t>
            </a:fld>
            <a:endParaRPr lang="fr-CA"/>
          </a:p>
        </p:txBody>
      </p:sp>
    </p:spTree>
    <p:extLst>
      <p:ext uri="{BB962C8B-B14F-4D97-AF65-F5344CB8AC3E}">
        <p14:creationId xmlns:p14="http://schemas.microsoft.com/office/powerpoint/2010/main" val="3257744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a:t>
            </a:fld>
            <a:endParaRPr lang="fr-CA"/>
          </a:p>
        </p:txBody>
      </p:sp>
    </p:spTree>
    <p:extLst>
      <p:ext uri="{BB962C8B-B14F-4D97-AF65-F5344CB8AC3E}">
        <p14:creationId xmlns:p14="http://schemas.microsoft.com/office/powerpoint/2010/main" val="1329594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Chacun a le droit à la protection contre la détention ou l’emprisonnement arbitraire.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Mais la Cour suprême du Canada a conclu que la détention arbitraire est justifiée dans des cas d’interceptions routières. C’est le seul moyen efficace dont les policiers disposent pour assurer la protection du public et le respect de la loi.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Pensez-y, la police arrête les gens pendant les </a:t>
            </a:r>
            <a:r>
              <a:rPr lang="fr-CA" sz="1600" b="1" i="0" kern="1200" dirty="0" smtClean="0">
                <a:solidFill>
                  <a:schemeClr val="tx1"/>
                </a:solidFill>
                <a:effectLst/>
                <a:latin typeface="+mn-lt"/>
                <a:ea typeface="+mn-ea"/>
                <a:cs typeface="+mn-cs"/>
              </a:rPr>
              <a:t>programmes Ride</a:t>
            </a:r>
            <a:r>
              <a:rPr lang="fr-CA" sz="1600" b="0" i="0" kern="1200" dirty="0" smtClean="0">
                <a:solidFill>
                  <a:schemeClr val="tx1"/>
                </a:solidFill>
                <a:effectLst/>
                <a:latin typeface="+mn-lt"/>
                <a:ea typeface="+mn-ea"/>
                <a:cs typeface="+mn-cs"/>
              </a:rPr>
              <a:t> et ils n’ont aucune raison de penser que vous conduisez en état d’ébriété.</a:t>
            </a:r>
          </a:p>
          <a:p>
            <a:r>
              <a:rPr lang="fr-CA" sz="1600" b="0" i="0" kern="1200" dirty="0" smtClean="0">
                <a:solidFill>
                  <a:schemeClr val="tx1"/>
                </a:solidFill>
                <a:effectLst/>
                <a:latin typeface="+mn-lt"/>
                <a:ea typeface="+mn-ea"/>
                <a:cs typeface="+mn-cs"/>
              </a:rPr>
              <a:t> </a:t>
            </a:r>
          </a:p>
          <a:p>
            <a:endParaRPr lang="fr-CA"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a:t>
            </a:fld>
            <a:endParaRPr lang="fr-CA"/>
          </a:p>
        </p:txBody>
      </p:sp>
    </p:spTree>
    <p:extLst>
      <p:ext uri="{BB962C8B-B14F-4D97-AF65-F5344CB8AC3E}">
        <p14:creationId xmlns:p14="http://schemas.microsoft.com/office/powerpoint/2010/main" val="2996471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Chacun a droit à ce qu’aucun témoignage incriminant qu’il donne ne soit utilisé </a:t>
            </a:r>
            <a:r>
              <a:rPr lang="fr-CA" sz="1600" b="1" i="0" kern="1200" dirty="0" smtClean="0">
                <a:solidFill>
                  <a:schemeClr val="tx1"/>
                </a:solidFill>
                <a:effectLst/>
                <a:latin typeface="+mn-lt"/>
                <a:ea typeface="+mn-ea"/>
                <a:cs typeface="+mn-cs"/>
              </a:rPr>
              <a:t>contre lui dans d’autres procédures</a:t>
            </a:r>
            <a:r>
              <a:rPr lang="fr-CA" sz="1600" b="0" i="0" kern="1200" dirty="0" smtClean="0">
                <a:solidFill>
                  <a:schemeClr val="tx1"/>
                </a:solidFill>
                <a:effectLst/>
                <a:latin typeface="+mn-lt"/>
                <a:ea typeface="+mn-ea"/>
                <a:cs typeface="+mn-cs"/>
              </a:rPr>
              <a:t>, sauf lors de poursuites pour parjure (mentir à la Cour) ou pour témoignages contradictoires.</a:t>
            </a:r>
          </a:p>
          <a:p>
            <a:endParaRPr lang="fr-CA" sz="160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3</a:t>
            </a:fld>
            <a:endParaRPr lang="fr-CA"/>
          </a:p>
        </p:txBody>
      </p:sp>
    </p:spTree>
    <p:extLst>
      <p:ext uri="{BB962C8B-B14F-4D97-AF65-F5344CB8AC3E}">
        <p14:creationId xmlns:p14="http://schemas.microsoft.com/office/powerpoint/2010/main" val="4011924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Tout inculpé a le droit d’avoir un procès avec jury lorsque la peine maximale prévue pour l’infraction auquel il fait face est un </a:t>
            </a:r>
            <a:r>
              <a:rPr lang="fr-CA" sz="1600" b="1" i="0" kern="1200" dirty="0" smtClean="0">
                <a:solidFill>
                  <a:schemeClr val="tx1"/>
                </a:solidFill>
                <a:effectLst/>
                <a:latin typeface="+mn-lt"/>
                <a:ea typeface="+mn-ea"/>
                <a:cs typeface="+mn-cs"/>
              </a:rPr>
              <a:t>emprisonnement de cinq ans ou une peine plus grave </a:t>
            </a:r>
            <a:r>
              <a:rPr lang="fr-CA" sz="1600" b="0" i="0" kern="1200" dirty="0" smtClean="0">
                <a:solidFill>
                  <a:schemeClr val="tx1"/>
                </a:solidFill>
                <a:effectLst/>
                <a:latin typeface="+mn-lt"/>
                <a:ea typeface="+mn-ea"/>
                <a:cs typeface="+mn-cs"/>
              </a:rPr>
              <a:t>(sauf s’il s’agit d’une infraction qui relève de la justice militaire).</a:t>
            </a: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4</a:t>
            </a:fld>
            <a:endParaRPr lang="fr-CA"/>
          </a:p>
        </p:txBody>
      </p:sp>
    </p:spTree>
    <p:extLst>
      <p:ext uri="{BB962C8B-B14F-4D97-AF65-F5344CB8AC3E}">
        <p14:creationId xmlns:p14="http://schemas.microsoft.com/office/powerpoint/2010/main" val="3393039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Le policier doit obtenir un mandat avant de procéder à la fouille du sac à dos.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Sinon, cette fouille serait considérée comme arbitraire </a:t>
            </a:r>
            <a:r>
              <a:rPr lang="fr-CA" sz="1600" b="1" i="0" kern="1200" dirty="0" smtClean="0">
                <a:solidFill>
                  <a:schemeClr val="tx1"/>
                </a:solidFill>
                <a:effectLst/>
                <a:latin typeface="+mn-lt"/>
                <a:ea typeface="+mn-ea"/>
                <a:cs typeface="+mn-cs"/>
              </a:rPr>
              <a:t>(sans raison/sans motif)</a:t>
            </a:r>
            <a:r>
              <a:rPr lang="fr-CA" sz="1600" b="0" i="0" kern="1200" dirty="0" smtClean="0">
                <a:solidFill>
                  <a:schemeClr val="tx1"/>
                </a:solidFill>
                <a:effectLst/>
                <a:latin typeface="+mn-lt"/>
                <a:ea typeface="+mn-ea"/>
                <a:cs typeface="+mn-cs"/>
              </a:rPr>
              <a:t> et violerait le droit contre les fouilles abusives.</a:t>
            </a:r>
          </a:p>
          <a:p>
            <a:endParaRPr lang="fr-CA" sz="160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5</a:t>
            </a:fld>
            <a:endParaRPr lang="fr-CA"/>
          </a:p>
        </p:txBody>
      </p:sp>
    </p:spTree>
    <p:extLst>
      <p:ext uri="{BB962C8B-B14F-4D97-AF65-F5344CB8AC3E}">
        <p14:creationId xmlns:p14="http://schemas.microsoft.com/office/powerpoint/2010/main" val="40395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Tout inculpé a le droit de ne </a:t>
            </a:r>
            <a:r>
              <a:rPr lang="fr-CA" sz="1600" b="1" i="0" kern="1200" dirty="0" smtClean="0">
                <a:solidFill>
                  <a:schemeClr val="tx1"/>
                </a:solidFill>
                <a:effectLst/>
                <a:latin typeface="+mn-lt"/>
                <a:ea typeface="+mn-ea"/>
                <a:cs typeface="+mn-cs"/>
              </a:rPr>
              <a:t>pas être contraint à témoigner contre lui-même </a:t>
            </a:r>
            <a:r>
              <a:rPr lang="fr-CA" sz="1600" b="0" i="0" kern="1200" dirty="0" smtClean="0">
                <a:solidFill>
                  <a:schemeClr val="tx1"/>
                </a:solidFill>
                <a:effectLst/>
                <a:latin typeface="+mn-lt"/>
                <a:ea typeface="+mn-ea"/>
                <a:cs typeface="+mn-cs"/>
              </a:rPr>
              <a:t>dans toute poursuite intentée contre lui.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Si Mélanie décide de témoigner,</a:t>
            </a:r>
            <a:r>
              <a:rPr lang="fr-CA" sz="1600" b="0" i="0" kern="1200" baseline="0" dirty="0" smtClean="0">
                <a:solidFill>
                  <a:schemeClr val="tx1"/>
                </a:solidFill>
                <a:effectLst/>
                <a:latin typeface="+mn-lt"/>
                <a:ea typeface="+mn-ea"/>
                <a:cs typeface="+mn-cs"/>
              </a:rPr>
              <a:t> elle devra se soumettre au contre-interrogatoire de l’avocat de la Couronne si elle décide de témoigner. C’est pour cette raison que la plupart des accusés décident de ne pas témoigner, car ils ne peuvent pas prévoir les questions de l’avocat de la Couronne. Il faut rappeler que c’est à la Couronne de prouver la culpabilité e Mélanie hors de tout doute raisonnable et non à Mélanie de prouver son innocence.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Mélanie pourrait donc choisir de rester silencieuse pendant tout son procès criminel.</a:t>
            </a:r>
          </a:p>
          <a:p>
            <a:endParaRPr lang="fr-CA" sz="160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6</a:t>
            </a:fld>
            <a:endParaRPr lang="fr-CA"/>
          </a:p>
        </p:txBody>
      </p:sp>
    </p:spTree>
    <p:extLst>
      <p:ext uri="{BB962C8B-B14F-4D97-AF65-F5344CB8AC3E}">
        <p14:creationId xmlns:p14="http://schemas.microsoft.com/office/powerpoint/2010/main" val="700602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Charlie a le droit de recourir sans délai à l’assistance d’un avocat et d’être informé de ce droit.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Même s’il a appelé son père, Charlie a le droit d’obtenir l’assistance d’un avocat.</a:t>
            </a:r>
          </a:p>
          <a:p>
            <a:r>
              <a:rPr lang="fr-CA" sz="1600" b="0" i="0" kern="1200" dirty="0" smtClean="0">
                <a:solidFill>
                  <a:schemeClr val="tx1"/>
                </a:solidFill>
                <a:effectLst/>
                <a:latin typeface="+mn-lt"/>
                <a:ea typeface="+mn-ea"/>
                <a:cs typeface="+mn-cs"/>
              </a:rPr>
              <a:t> </a:t>
            </a:r>
          </a:p>
          <a:p>
            <a:endParaRPr lang="fr-CA"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7</a:t>
            </a:fld>
            <a:endParaRPr lang="fr-CA"/>
          </a:p>
        </p:txBody>
      </p:sp>
    </p:spTree>
    <p:extLst>
      <p:ext uri="{BB962C8B-B14F-4D97-AF65-F5344CB8AC3E}">
        <p14:creationId xmlns:p14="http://schemas.microsoft.com/office/powerpoint/2010/main" val="2749860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600" b="0" i="0" kern="1200" dirty="0" err="1" smtClean="0">
                <a:solidFill>
                  <a:schemeClr val="tx1"/>
                </a:solidFill>
                <a:effectLst/>
                <a:latin typeface="+mn-lt"/>
                <a:ea typeface="+mn-ea"/>
                <a:cs typeface="+mn-cs"/>
              </a:rPr>
              <a:t>Présomption</a:t>
            </a:r>
            <a:r>
              <a:rPr lang="en-CA" sz="1600" b="0" i="0" kern="1200" dirty="0" smtClean="0">
                <a:solidFill>
                  <a:schemeClr val="tx1"/>
                </a:solidFill>
                <a:effectLst/>
                <a:latin typeface="+mn-lt"/>
                <a:ea typeface="+mn-ea"/>
                <a:cs typeface="+mn-cs"/>
              </a:rPr>
              <a:t> </a:t>
            </a:r>
            <a:r>
              <a:rPr lang="en-CA" sz="1600" b="0" i="0" kern="1200" dirty="0" err="1" smtClean="0">
                <a:solidFill>
                  <a:schemeClr val="tx1"/>
                </a:solidFill>
                <a:effectLst/>
                <a:latin typeface="+mn-lt"/>
                <a:ea typeface="+mn-ea"/>
                <a:cs typeface="+mn-cs"/>
              </a:rPr>
              <a:t>d’innocence</a:t>
            </a:r>
            <a:r>
              <a:rPr lang="en-CA" sz="1600" b="0" i="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Un accusé est présumé innocent jusqu’à preuve du contraire.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Tout inculpé doit être présumé innocent tant qu’il n’a pas été déclaré coupable, conformément à </a:t>
            </a:r>
            <a:r>
              <a:rPr lang="fr-CA" sz="1600" b="1" i="0" kern="1200" dirty="0" smtClean="0">
                <a:solidFill>
                  <a:schemeClr val="tx1"/>
                </a:solidFill>
                <a:effectLst/>
                <a:latin typeface="+mn-lt"/>
                <a:ea typeface="+mn-ea"/>
                <a:cs typeface="+mn-cs"/>
              </a:rPr>
              <a:t>trois choses</a:t>
            </a:r>
            <a:r>
              <a:rPr lang="fr-CA" sz="1600" b="0" i="0" kern="1200" dirty="0" smtClean="0">
                <a:solidFill>
                  <a:schemeClr val="tx1"/>
                </a:solidFill>
                <a:effectLst/>
                <a:latin typeface="+mn-lt"/>
                <a:ea typeface="+mn-ea"/>
                <a:cs typeface="+mn-cs"/>
              </a:rPr>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sz="1600" b="0" i="0" kern="1200" dirty="0" smtClean="0">
                <a:solidFill>
                  <a:schemeClr val="tx1"/>
                </a:solidFill>
                <a:effectLst/>
                <a:latin typeface="+mn-lt"/>
                <a:ea typeface="+mn-ea"/>
                <a:cs typeface="+mn-cs"/>
              </a:rPr>
              <a:t>Par la loi</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sz="1600" b="0" i="0" kern="1200" dirty="0" smtClean="0">
                <a:solidFill>
                  <a:schemeClr val="tx1"/>
                </a:solidFill>
                <a:effectLst/>
                <a:latin typeface="+mn-lt"/>
                <a:ea typeface="+mn-ea"/>
                <a:cs typeface="+mn-cs"/>
              </a:rPr>
              <a:t>Par un tribunal indépendant et impartial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sz="1600" b="0" i="0" kern="1200" dirty="0" smtClean="0">
                <a:solidFill>
                  <a:schemeClr val="tx1"/>
                </a:solidFill>
                <a:effectLst/>
                <a:latin typeface="+mn-lt"/>
                <a:ea typeface="+mn-ea"/>
                <a:cs typeface="+mn-cs"/>
              </a:rPr>
              <a:t>À la suite d’un procès public et équitable.</a:t>
            </a: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8</a:t>
            </a:fld>
            <a:endParaRPr lang="fr-CA"/>
          </a:p>
        </p:txBody>
      </p:sp>
    </p:spTree>
    <p:extLst>
      <p:ext uri="{BB962C8B-B14F-4D97-AF65-F5344CB8AC3E}">
        <p14:creationId xmlns:p14="http://schemas.microsoft.com/office/powerpoint/2010/main" val="3827156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Chacun a droit à la protection contre tous traitements ou peines cruels et inusités.</a:t>
            </a:r>
            <a:endParaRPr lang="fr-CA" sz="1600"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9</a:t>
            </a:fld>
            <a:endParaRPr lang="fr-CA"/>
          </a:p>
        </p:txBody>
      </p:sp>
    </p:spTree>
    <p:extLst>
      <p:ext uri="{BB962C8B-B14F-4D97-AF65-F5344CB8AC3E}">
        <p14:creationId xmlns:p14="http://schemas.microsoft.com/office/powerpoint/2010/main" val="1709526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Tout</a:t>
            </a:r>
            <a:r>
              <a:rPr lang="fr-CA" sz="1600" b="0" i="0" kern="1200" baseline="0" dirty="0" smtClean="0">
                <a:solidFill>
                  <a:schemeClr val="tx1"/>
                </a:solidFill>
                <a:effectLst/>
                <a:latin typeface="+mn-lt"/>
                <a:ea typeface="+mn-ea"/>
                <a:cs typeface="+mn-cs"/>
              </a:rPr>
              <a:t> </a:t>
            </a:r>
            <a:r>
              <a:rPr lang="fr-CA" sz="1600" b="0" i="0" kern="1200" dirty="0" smtClean="0">
                <a:solidFill>
                  <a:schemeClr val="tx1"/>
                </a:solidFill>
                <a:effectLst/>
                <a:latin typeface="+mn-lt"/>
                <a:ea typeface="+mn-ea"/>
                <a:cs typeface="+mn-cs"/>
              </a:rPr>
              <a:t>inculpé a le droit d’être présumé innocent tant qu’il n’est pas déclaré coupable:</a:t>
            </a:r>
            <a:r>
              <a:rPr lang="fr-CA" sz="1600" b="0" i="0" kern="1200" baseline="0" dirty="0" smtClean="0">
                <a:solidFill>
                  <a:schemeClr val="tx1"/>
                </a:solidFill>
                <a:effectLst/>
                <a:latin typeface="+mn-lt"/>
                <a:ea typeface="+mn-ea"/>
                <a:cs typeface="+mn-cs"/>
              </a:rPr>
              <a:t> </a:t>
            </a:r>
          </a:p>
          <a:p>
            <a:pPr marL="228600" indent="-228600">
              <a:buFont typeface="+mj-lt"/>
              <a:buAutoNum type="arabicPeriod"/>
            </a:pPr>
            <a:r>
              <a:rPr lang="fr-CA" sz="1600" b="0" i="0" kern="1200" dirty="0" smtClean="0">
                <a:solidFill>
                  <a:schemeClr val="tx1"/>
                </a:solidFill>
                <a:effectLst/>
                <a:latin typeface="+mn-lt"/>
                <a:ea typeface="+mn-ea"/>
                <a:cs typeface="+mn-cs"/>
              </a:rPr>
              <a:t>Conformément à la loi</a:t>
            </a:r>
          </a:p>
          <a:p>
            <a:pPr marL="228600" indent="-228600">
              <a:buFont typeface="+mj-lt"/>
              <a:buAutoNum type="arabicPeriod"/>
            </a:pPr>
            <a:r>
              <a:rPr lang="fr-CA" sz="1600" b="0" i="0" kern="1200" dirty="0" smtClean="0">
                <a:solidFill>
                  <a:schemeClr val="tx1"/>
                </a:solidFill>
                <a:effectLst/>
                <a:latin typeface="+mn-lt"/>
                <a:ea typeface="+mn-ea"/>
                <a:cs typeface="+mn-cs"/>
              </a:rPr>
              <a:t>Par un tribunal indépendant et impartial et</a:t>
            </a:r>
          </a:p>
          <a:p>
            <a:pPr marL="228600" indent="-228600">
              <a:buFont typeface="+mj-lt"/>
              <a:buAutoNum type="arabicPeriod"/>
            </a:pPr>
            <a:r>
              <a:rPr lang="fr-CA" sz="1600" b="0" i="0" kern="1200" dirty="0" smtClean="0">
                <a:solidFill>
                  <a:schemeClr val="tx1"/>
                </a:solidFill>
                <a:effectLst/>
                <a:latin typeface="+mn-lt"/>
                <a:ea typeface="+mn-ea"/>
                <a:cs typeface="+mn-cs"/>
              </a:rPr>
              <a:t>après</a:t>
            </a:r>
            <a:r>
              <a:rPr lang="fr-CA" sz="1600" b="0" i="0" kern="1200" baseline="0" dirty="0" smtClean="0">
                <a:solidFill>
                  <a:schemeClr val="tx1"/>
                </a:solidFill>
                <a:effectLst/>
                <a:latin typeface="+mn-lt"/>
                <a:ea typeface="+mn-ea"/>
                <a:cs typeface="+mn-cs"/>
              </a:rPr>
              <a:t> </a:t>
            </a:r>
            <a:r>
              <a:rPr lang="fr-CA" sz="1600" b="0" i="0" kern="1200" dirty="0" smtClean="0">
                <a:solidFill>
                  <a:schemeClr val="tx1"/>
                </a:solidFill>
                <a:effectLst/>
                <a:latin typeface="+mn-lt"/>
                <a:ea typeface="+mn-ea"/>
                <a:cs typeface="+mn-cs"/>
              </a:rPr>
              <a:t>un procès public et équitable. </a:t>
            </a:r>
          </a:p>
          <a:p>
            <a:r>
              <a:rPr lang="fr-CA" sz="1600" b="0" i="0" kern="1200" dirty="0" smtClean="0">
                <a:solidFill>
                  <a:schemeClr val="tx1"/>
                </a:solidFill>
                <a:effectLst/>
                <a:latin typeface="+mn-lt"/>
                <a:ea typeface="+mn-ea"/>
                <a:cs typeface="+mn-cs"/>
              </a:rPr>
              <a:t> </a:t>
            </a:r>
          </a:p>
          <a:p>
            <a:r>
              <a:rPr lang="fr-CA" sz="1600" b="0" i="0" kern="1200" dirty="0" smtClean="0">
                <a:solidFill>
                  <a:schemeClr val="tx1"/>
                </a:solidFill>
                <a:effectLst/>
                <a:latin typeface="+mn-lt"/>
                <a:ea typeface="+mn-ea"/>
                <a:cs typeface="+mn-cs"/>
              </a:rPr>
              <a:t>Jacob a </a:t>
            </a:r>
            <a:r>
              <a:rPr lang="fr-CA" sz="1600" b="1" i="0" kern="1200" dirty="0" smtClean="0">
                <a:solidFill>
                  <a:schemeClr val="tx1"/>
                </a:solidFill>
                <a:effectLst/>
                <a:latin typeface="+mn-lt"/>
                <a:ea typeface="+mn-ea"/>
                <a:cs typeface="+mn-cs"/>
              </a:rPr>
              <a:t>donc le droit d’avoir un procès public.  </a:t>
            </a:r>
            <a:r>
              <a:rPr lang="fr-CA" sz="1600" b="0" i="0" kern="1200" dirty="0" smtClean="0">
                <a:solidFill>
                  <a:schemeClr val="tx1"/>
                </a:solidFill>
                <a:effectLst/>
                <a:latin typeface="+mn-lt"/>
                <a:ea typeface="+mn-ea"/>
                <a:cs typeface="+mn-cs"/>
              </a:rPr>
              <a:t>Dans certaines circonstances très limitées, un procès peut être privé (à huis clos), par exemple dans des cas de protection de l’enfance.</a:t>
            </a:r>
          </a:p>
          <a:p>
            <a:endParaRPr lang="fr-CA"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10</a:t>
            </a:fld>
            <a:endParaRPr lang="fr-CA"/>
          </a:p>
        </p:txBody>
      </p:sp>
    </p:spTree>
    <p:extLst>
      <p:ext uri="{BB962C8B-B14F-4D97-AF65-F5344CB8AC3E}">
        <p14:creationId xmlns:p14="http://schemas.microsoft.com/office/powerpoint/2010/main" val="1241577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Tout inculpé a le droit d’être présumé innocent tant qu’il n’est pas déclaré coupable 1) conformément à la loi, 2) par un tribunal indépendant et impartial et 3) à l’issue d’un procès public et équitable.</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600" b="0" i="0" kern="1200" dirty="0" smtClean="0">
                <a:solidFill>
                  <a:schemeClr val="tx1"/>
                </a:solidFill>
                <a:effectLst/>
                <a:latin typeface="+mn-lt"/>
                <a:ea typeface="+mn-ea"/>
                <a:cs typeface="+mn-cs"/>
              </a:rPr>
              <a:t>Au Canada,</a:t>
            </a:r>
            <a:r>
              <a:rPr lang="en-CA" sz="1600" b="0" i="0" kern="1200" baseline="0" dirty="0" smtClean="0">
                <a:solidFill>
                  <a:schemeClr val="tx1"/>
                </a:solidFill>
                <a:effectLst/>
                <a:latin typeface="+mn-lt"/>
                <a:ea typeface="+mn-ea"/>
                <a:cs typeface="+mn-cs"/>
              </a:rPr>
              <a:t> les </a:t>
            </a:r>
            <a:r>
              <a:rPr lang="en-CA" sz="1600" b="0" i="0" kern="1200" baseline="0" dirty="0" err="1" smtClean="0">
                <a:solidFill>
                  <a:schemeClr val="tx1"/>
                </a:solidFill>
                <a:effectLst/>
                <a:latin typeface="+mn-lt"/>
                <a:ea typeface="+mn-ea"/>
                <a:cs typeface="+mn-cs"/>
              </a:rPr>
              <a:t>procès</a:t>
            </a:r>
            <a:r>
              <a:rPr lang="en-CA" sz="1600" b="0" i="0" kern="1200" baseline="0" dirty="0" smtClean="0">
                <a:solidFill>
                  <a:schemeClr val="tx1"/>
                </a:solidFill>
                <a:effectLst/>
                <a:latin typeface="+mn-lt"/>
                <a:ea typeface="+mn-ea"/>
                <a:cs typeface="+mn-cs"/>
              </a:rPr>
              <a:t> ne se </a:t>
            </a:r>
            <a:r>
              <a:rPr lang="en-CA" sz="1600" b="0" i="0" kern="1200" baseline="0" dirty="0" err="1" smtClean="0">
                <a:solidFill>
                  <a:schemeClr val="tx1"/>
                </a:solidFill>
                <a:effectLst/>
                <a:latin typeface="+mn-lt"/>
                <a:ea typeface="+mn-ea"/>
                <a:cs typeface="+mn-cs"/>
              </a:rPr>
              <a:t>déroulent</a:t>
            </a:r>
            <a:r>
              <a:rPr lang="en-CA" sz="1600" b="0" i="0" kern="1200" baseline="0" dirty="0" smtClean="0">
                <a:solidFill>
                  <a:schemeClr val="tx1"/>
                </a:solidFill>
                <a:effectLst/>
                <a:latin typeface="+mn-lt"/>
                <a:ea typeface="+mn-ea"/>
                <a:cs typeface="+mn-cs"/>
              </a:rPr>
              <a:t> pas </a:t>
            </a:r>
            <a:r>
              <a:rPr lang="en-CA" sz="1600" b="0" i="0" kern="1200" baseline="0" dirty="0" err="1" smtClean="0">
                <a:solidFill>
                  <a:schemeClr val="tx1"/>
                </a:solidFill>
                <a:effectLst/>
                <a:latin typeface="+mn-lt"/>
                <a:ea typeface="+mn-ea"/>
                <a:cs typeface="+mn-cs"/>
              </a:rPr>
              <a:t>comme</a:t>
            </a:r>
            <a:r>
              <a:rPr lang="en-CA" sz="1600" b="0" i="0" kern="1200" baseline="0" dirty="0" smtClean="0">
                <a:solidFill>
                  <a:schemeClr val="tx1"/>
                </a:solidFill>
                <a:effectLst/>
                <a:latin typeface="+mn-lt"/>
                <a:ea typeface="+mn-ea"/>
                <a:cs typeface="+mn-cs"/>
              </a:rPr>
              <a:t> </a:t>
            </a:r>
            <a:r>
              <a:rPr lang="en-CA" sz="1600" b="0" i="0" kern="1200" baseline="0" dirty="0" err="1" smtClean="0">
                <a:solidFill>
                  <a:schemeClr val="tx1"/>
                </a:solidFill>
                <a:effectLst/>
                <a:latin typeface="+mn-lt"/>
                <a:ea typeface="+mn-ea"/>
                <a:cs typeface="+mn-cs"/>
              </a:rPr>
              <a:t>dans</a:t>
            </a:r>
            <a:r>
              <a:rPr lang="en-CA" sz="1600" b="0" i="0" kern="1200" baseline="0" dirty="0" smtClean="0">
                <a:solidFill>
                  <a:schemeClr val="tx1"/>
                </a:solidFill>
                <a:effectLst/>
                <a:latin typeface="+mn-lt"/>
                <a:ea typeface="+mn-ea"/>
                <a:cs typeface="+mn-cs"/>
              </a:rPr>
              <a:t> les films </a:t>
            </a:r>
            <a:r>
              <a:rPr lang="en-CA" sz="1600" b="0" i="0" kern="1200" baseline="0" dirty="0" err="1" smtClean="0">
                <a:solidFill>
                  <a:schemeClr val="tx1"/>
                </a:solidFill>
                <a:effectLst/>
                <a:latin typeface="+mn-lt"/>
                <a:ea typeface="+mn-ea"/>
                <a:cs typeface="+mn-cs"/>
              </a:rPr>
              <a:t>américains</a:t>
            </a:r>
            <a:r>
              <a:rPr lang="en-CA" sz="1600" b="0" i="0" kern="1200" baseline="0" dirty="0" smtClean="0">
                <a:solidFill>
                  <a:schemeClr val="tx1"/>
                </a:solidFill>
                <a:effectLst/>
                <a:latin typeface="+mn-lt"/>
                <a:ea typeface="+mn-ea"/>
                <a:cs typeface="+mn-cs"/>
              </a:rPr>
              <a:t> o</a:t>
            </a:r>
            <a:r>
              <a:rPr lang="fr-CA" sz="1600" b="0" i="0" kern="1200" baseline="0" dirty="0" smtClean="0">
                <a:solidFill>
                  <a:schemeClr val="tx1"/>
                </a:solidFill>
                <a:effectLst/>
                <a:latin typeface="+mn-lt"/>
                <a:ea typeface="+mn-ea"/>
                <a:cs typeface="+mn-cs"/>
              </a:rPr>
              <a:t>ù il y a des surprises à tout moment. Au moment du procès, les parties connaissent à l’avance toute la preuve qui sera présentée par la partie adverse. </a:t>
            </a:r>
            <a:endParaRPr lang="fr-CA" sz="1600" b="0" i="0" kern="1200" dirty="0" smtClean="0">
              <a:solidFill>
                <a:schemeClr val="tx1"/>
              </a:solidFill>
              <a:effectLst/>
              <a:latin typeface="+mn-lt"/>
              <a:ea typeface="+mn-ea"/>
              <a:cs typeface="+mn-cs"/>
            </a:endParaRPr>
          </a:p>
          <a:p>
            <a:endParaRPr lang="fr-CA" sz="160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11</a:t>
            </a:fld>
            <a:endParaRPr lang="fr-CA"/>
          </a:p>
        </p:txBody>
      </p:sp>
    </p:spTree>
    <p:extLst>
      <p:ext uri="{BB962C8B-B14F-4D97-AF65-F5344CB8AC3E}">
        <p14:creationId xmlns:p14="http://schemas.microsoft.com/office/powerpoint/2010/main" val="2283066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Chacun a droit à la protection contre la détention ou l’emprisonnement arbitraire.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Un policier ne peut pas te détenir aussi longtemps qu’il le veut s’il n’a pas de raison de le</a:t>
            </a:r>
            <a:r>
              <a:rPr lang="fr-CA" sz="1600" b="0" i="0" kern="1200" baseline="0" dirty="0" smtClean="0">
                <a:solidFill>
                  <a:schemeClr val="tx1"/>
                </a:solidFill>
                <a:effectLst/>
                <a:latin typeface="+mn-lt"/>
                <a:ea typeface="+mn-ea"/>
                <a:cs typeface="+mn-cs"/>
              </a:rPr>
              <a:t> faire</a:t>
            </a:r>
            <a:r>
              <a:rPr lang="fr-CA" sz="1600" b="0" i="0" kern="1200" dirty="0" smtClean="0">
                <a:solidFill>
                  <a:schemeClr val="tx1"/>
                </a:solidFill>
                <a:effectLst/>
                <a:latin typeface="+mn-lt"/>
                <a:ea typeface="+mn-ea"/>
                <a:cs typeface="+mn-cs"/>
              </a:rPr>
              <a:t>.</a:t>
            </a:r>
          </a:p>
          <a:p>
            <a:r>
              <a:rPr lang="fr-CA" sz="1600" b="0" i="0" kern="1200" dirty="0" smtClean="0">
                <a:solidFill>
                  <a:schemeClr val="tx1"/>
                </a:solidFill>
                <a:effectLst/>
                <a:latin typeface="+mn-lt"/>
                <a:ea typeface="+mn-ea"/>
                <a:cs typeface="+mn-cs"/>
              </a:rPr>
              <a:t> </a:t>
            </a: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12</a:t>
            </a:fld>
            <a:endParaRPr lang="fr-CA"/>
          </a:p>
        </p:txBody>
      </p:sp>
    </p:spTree>
    <p:extLst>
      <p:ext uri="{BB962C8B-B14F-4D97-AF65-F5344CB8AC3E}">
        <p14:creationId xmlns:p14="http://schemas.microsoft.com/office/powerpoint/2010/main" val="3498487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Les garanties juridiques protègent les droits et libertés de tout accusé au Canada, qu’il soit </a:t>
            </a:r>
            <a:r>
              <a:rPr lang="fr-CA" sz="1600" b="1" i="0" kern="1200" dirty="0" smtClean="0">
                <a:solidFill>
                  <a:schemeClr val="tx1"/>
                </a:solidFill>
                <a:effectLst/>
                <a:latin typeface="+mn-lt"/>
                <a:ea typeface="+mn-ea"/>
                <a:cs typeface="+mn-cs"/>
              </a:rPr>
              <a:t>citoyen canadien, résident permanent ou visiteur. </a:t>
            </a:r>
          </a:p>
          <a:p>
            <a:endParaRPr lang="fr-CA" sz="1600" b="1"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13</a:t>
            </a:fld>
            <a:endParaRPr lang="fr-CA"/>
          </a:p>
        </p:txBody>
      </p:sp>
    </p:spTree>
    <p:extLst>
      <p:ext uri="{BB962C8B-B14F-4D97-AF65-F5344CB8AC3E}">
        <p14:creationId xmlns:p14="http://schemas.microsoft.com/office/powerpoint/2010/main" val="1159649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Le juge ne peut pas te garder en prison sans motif raisonnable. En vertu de l’alinéa 11e) de la Charte, tout inculpé a le droit de ne pas être privé sans juste cause d’une mise en liberté assortie d’un cautionnement raisonnable. </a:t>
            </a:r>
          </a:p>
          <a:p>
            <a:r>
              <a:rPr lang="fr-CA" sz="1600" b="0" i="0" kern="1200" dirty="0" smtClean="0">
                <a:solidFill>
                  <a:schemeClr val="tx1"/>
                </a:solidFill>
                <a:effectLst/>
                <a:latin typeface="+mn-lt"/>
                <a:ea typeface="+mn-ea"/>
                <a:cs typeface="+mn-cs"/>
              </a:rPr>
              <a:t> </a:t>
            </a:r>
          </a:p>
          <a:p>
            <a:r>
              <a:rPr lang="fr-CA" sz="1600" b="0" i="0" kern="1200" dirty="0" smtClean="0">
                <a:solidFill>
                  <a:schemeClr val="tx1"/>
                </a:solidFill>
                <a:effectLst/>
                <a:latin typeface="+mn-lt"/>
                <a:ea typeface="+mn-ea"/>
                <a:cs typeface="+mn-cs"/>
              </a:rPr>
              <a:t>De plus, chacun a droit à la protection contre la détention ou l’emprisonnement arbitraire.</a:t>
            </a:r>
          </a:p>
          <a:p>
            <a:r>
              <a:rPr lang="fr-CA" sz="1600" b="0" i="0" kern="1200" dirty="0" smtClean="0">
                <a:solidFill>
                  <a:schemeClr val="tx1"/>
                </a:solidFill>
                <a:effectLst/>
                <a:latin typeface="+mn-lt"/>
                <a:ea typeface="+mn-ea"/>
                <a:cs typeface="+mn-cs"/>
              </a:rPr>
              <a:t> </a:t>
            </a:r>
          </a:p>
          <a:p>
            <a:r>
              <a:rPr lang="fr-CA" sz="1600" b="0" i="0" kern="1200" dirty="0" smtClean="0">
                <a:solidFill>
                  <a:schemeClr val="tx1"/>
                </a:solidFill>
                <a:effectLst/>
                <a:latin typeface="+mn-lt"/>
                <a:ea typeface="+mn-ea"/>
                <a:cs typeface="+mn-cs"/>
              </a:rPr>
              <a:t>Quand un juge doit décider s’il va détenir un accusé jusqu’à son procès, il doit considérer si c’est nécessaire pour :</a:t>
            </a:r>
          </a:p>
          <a:p>
            <a:pPr marL="171450" lvl="0" indent="-171450">
              <a:buFont typeface="Arial" panose="020B0604020202020204" pitchFamily="34" charset="0"/>
              <a:buChar char="•"/>
            </a:pPr>
            <a:r>
              <a:rPr lang="fr-CA" sz="1600" b="0" i="0" kern="1200" dirty="0" smtClean="0">
                <a:solidFill>
                  <a:schemeClr val="tx1"/>
                </a:solidFill>
                <a:effectLst/>
                <a:latin typeface="+mn-lt"/>
                <a:ea typeface="+mn-ea"/>
                <a:cs typeface="+mn-cs"/>
              </a:rPr>
              <a:t>Assurer sa présence au tribunal à la date de son procès; </a:t>
            </a:r>
            <a:endParaRPr lang="fr-CA" sz="1600" b="0" i="0" dirty="0" smtClean="0">
              <a:effectLst/>
            </a:endParaRPr>
          </a:p>
          <a:p>
            <a:pPr marL="171450" lvl="0" indent="-171450">
              <a:buFont typeface="Arial" panose="020B0604020202020204" pitchFamily="34" charset="0"/>
              <a:buChar char="•"/>
            </a:pPr>
            <a:r>
              <a:rPr lang="fr-CA" sz="1600" b="0" i="0" kern="1200" dirty="0" smtClean="0">
                <a:solidFill>
                  <a:schemeClr val="tx1"/>
                </a:solidFill>
                <a:effectLst/>
                <a:latin typeface="+mn-lt"/>
                <a:ea typeface="+mn-ea"/>
                <a:cs typeface="+mn-cs"/>
              </a:rPr>
              <a:t>Assurer la protection ou la sécurité du public selon les circonstances;</a:t>
            </a:r>
            <a:endParaRPr lang="fr-CA" sz="1600" b="0" i="0" dirty="0" smtClean="0">
              <a:effectLst/>
            </a:endParaRPr>
          </a:p>
          <a:p>
            <a:pPr marL="171450" lvl="0" indent="-171450">
              <a:buFont typeface="Arial" panose="020B0604020202020204" pitchFamily="34" charset="0"/>
              <a:buChar char="•"/>
            </a:pPr>
            <a:r>
              <a:rPr lang="fr-CA" sz="1600" b="0" i="0" kern="1200" dirty="0" smtClean="0">
                <a:solidFill>
                  <a:schemeClr val="tx1"/>
                </a:solidFill>
                <a:effectLst/>
                <a:latin typeface="+mn-lt"/>
                <a:ea typeface="+mn-ea"/>
                <a:cs typeface="+mn-cs"/>
              </a:rPr>
              <a:t>Ne pas miner la confiance du public envers l’administration de la justice (si le juge libérait l’accusé, le public serait complètement surpris et n’aurait pas confiance au système judiciaire).</a:t>
            </a:r>
            <a:endParaRPr lang="fr-CA" sz="1600" b="0" i="0" dirty="0" smtClean="0">
              <a:effectLst/>
            </a:endParaRPr>
          </a:p>
          <a:p>
            <a:r>
              <a:rPr lang="fr-CA" sz="1600" b="0" i="0" kern="1200" dirty="0" smtClean="0">
                <a:solidFill>
                  <a:schemeClr val="tx1"/>
                </a:solidFill>
                <a:effectLst/>
                <a:latin typeface="+mn-lt"/>
                <a:ea typeface="+mn-ea"/>
                <a:cs typeface="+mn-cs"/>
              </a:rPr>
              <a:t> </a:t>
            </a:r>
          </a:p>
          <a:p>
            <a:endParaRPr lang="fr-CA"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14</a:t>
            </a:fld>
            <a:endParaRPr lang="fr-CA"/>
          </a:p>
        </p:txBody>
      </p:sp>
    </p:spTree>
    <p:extLst>
      <p:ext uri="{BB962C8B-B14F-4D97-AF65-F5344CB8AC3E}">
        <p14:creationId xmlns:p14="http://schemas.microsoft.com/office/powerpoint/2010/main" val="704935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Le jury ne décide </a:t>
            </a:r>
            <a:r>
              <a:rPr lang="fr-CA" sz="1600" b="1" i="0" kern="1200" dirty="0" smtClean="0">
                <a:solidFill>
                  <a:schemeClr val="tx1"/>
                </a:solidFill>
                <a:effectLst/>
                <a:latin typeface="+mn-lt"/>
                <a:ea typeface="+mn-ea"/>
                <a:cs typeface="+mn-cs"/>
              </a:rPr>
              <a:t>jamais</a:t>
            </a:r>
            <a:r>
              <a:rPr lang="fr-CA" sz="1600" b="0" i="0" kern="1200" dirty="0" smtClean="0">
                <a:solidFill>
                  <a:schemeClr val="tx1"/>
                </a:solidFill>
                <a:effectLst/>
                <a:latin typeface="+mn-lt"/>
                <a:ea typeface="+mn-ea"/>
                <a:cs typeface="+mn-cs"/>
              </a:rPr>
              <a:t> quelle peine sera imposée. C’est le </a:t>
            </a:r>
            <a:r>
              <a:rPr lang="fr-CA" sz="1600" b="1" i="0" kern="1200" dirty="0" smtClean="0">
                <a:solidFill>
                  <a:schemeClr val="tx1"/>
                </a:solidFill>
                <a:effectLst/>
                <a:latin typeface="+mn-lt"/>
                <a:ea typeface="+mn-ea"/>
                <a:cs typeface="+mn-cs"/>
              </a:rPr>
              <a:t>juge</a:t>
            </a:r>
            <a:r>
              <a:rPr lang="fr-CA" sz="1600" b="0" i="0" kern="1200" dirty="0" smtClean="0">
                <a:solidFill>
                  <a:schemeClr val="tx1"/>
                </a:solidFill>
                <a:effectLst/>
                <a:latin typeface="+mn-lt"/>
                <a:ea typeface="+mn-ea"/>
                <a:cs typeface="+mn-cs"/>
              </a:rPr>
              <a:t> qui le fait.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Il dispose d’une discrétion dans certains cas, mais il est tenu de considérer la loi (le </a:t>
            </a:r>
            <a:r>
              <a:rPr lang="fr-CA" sz="1600" b="0" i="1" kern="1200" dirty="0" smtClean="0">
                <a:solidFill>
                  <a:schemeClr val="tx1"/>
                </a:solidFill>
                <a:effectLst/>
                <a:latin typeface="+mn-lt"/>
                <a:ea typeface="+mn-ea"/>
                <a:cs typeface="+mn-cs"/>
              </a:rPr>
              <a:t>Code criminel </a:t>
            </a:r>
            <a:r>
              <a:rPr lang="fr-CA" sz="1600" b="0" i="0" kern="1200" dirty="0" smtClean="0">
                <a:solidFill>
                  <a:schemeClr val="tx1"/>
                </a:solidFill>
                <a:effectLst/>
                <a:latin typeface="+mn-lt"/>
                <a:ea typeface="+mn-ea"/>
                <a:cs typeface="+mn-cs"/>
              </a:rPr>
              <a:t>décrit les peines possibles) et tous les facteurs pertinents.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Chacun a droit à la protection contre la détention ou l’emprisonnement arbitraire.</a:t>
            </a:r>
          </a:p>
          <a:p>
            <a:r>
              <a:rPr lang="fr-CA" sz="1600" b="0" i="0" kern="1200" dirty="0" smtClean="0">
                <a:solidFill>
                  <a:schemeClr val="tx1"/>
                </a:solidFill>
                <a:effectLst/>
                <a:latin typeface="+mn-lt"/>
                <a:ea typeface="+mn-ea"/>
                <a:cs typeface="+mn-cs"/>
              </a:rPr>
              <a:t> </a:t>
            </a:r>
            <a:endParaRPr lang="fr-CA" sz="1600" b="0" i="0" dirty="0" smtClean="0">
              <a:effectLst/>
            </a:endParaRPr>
          </a:p>
          <a:p>
            <a:endParaRPr lang="fr-CA" sz="1600"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15</a:t>
            </a:fld>
            <a:endParaRPr lang="fr-CA"/>
          </a:p>
        </p:txBody>
      </p:sp>
    </p:spTree>
    <p:extLst>
      <p:ext uri="{BB962C8B-B14F-4D97-AF65-F5344CB8AC3E}">
        <p14:creationId xmlns:p14="http://schemas.microsoft.com/office/powerpoint/2010/main" val="988239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Tout</a:t>
            </a:r>
            <a:r>
              <a:rPr lang="fr-CA" sz="1600" b="0" i="0" kern="1200" baseline="0" dirty="0" smtClean="0">
                <a:solidFill>
                  <a:schemeClr val="tx1"/>
                </a:solidFill>
                <a:effectLst/>
                <a:latin typeface="+mn-lt"/>
                <a:ea typeface="+mn-ea"/>
                <a:cs typeface="+mn-cs"/>
              </a:rPr>
              <a:t> </a:t>
            </a:r>
            <a:r>
              <a:rPr lang="fr-CA" sz="1600" b="0" i="0" kern="1200" dirty="0" smtClean="0">
                <a:solidFill>
                  <a:schemeClr val="tx1"/>
                </a:solidFill>
                <a:effectLst/>
                <a:latin typeface="+mn-lt"/>
                <a:ea typeface="+mn-ea"/>
                <a:cs typeface="+mn-cs"/>
              </a:rPr>
              <a:t>inculpé a le droit de ne pas être jugé de nouveau pour une infraction dont il a été définitivement acquitté.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Puisque toutes les possibilités d’appel ont été épuisées et que la Cour suprême du Canada a confirmé l’acquittement de Maeva, elle ne peut plus être jugée pour ce même crime.</a:t>
            </a:r>
          </a:p>
          <a:p>
            <a:endParaRPr lang="fr-CA" sz="1600"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16</a:t>
            </a:fld>
            <a:endParaRPr lang="fr-CA"/>
          </a:p>
        </p:txBody>
      </p:sp>
    </p:spTree>
    <p:extLst>
      <p:ext uri="{BB962C8B-B14F-4D97-AF65-F5344CB8AC3E}">
        <p14:creationId xmlns:p14="http://schemas.microsoft.com/office/powerpoint/2010/main" val="1565078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Tout inculpé a le droit d’être présumé innocent tant qu’il n’a pas été déclaré coupable: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sz="1600" b="0" i="0" kern="1200" dirty="0" smtClean="0">
                <a:solidFill>
                  <a:schemeClr val="tx1"/>
                </a:solidFill>
                <a:effectLst/>
                <a:latin typeface="+mn-lt"/>
                <a:ea typeface="+mn-ea"/>
                <a:cs typeface="+mn-cs"/>
              </a:rPr>
              <a:t>conformément à la loi</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sz="1600" b="0" i="0" kern="1200" dirty="0" smtClean="0">
                <a:solidFill>
                  <a:schemeClr val="tx1"/>
                </a:solidFill>
                <a:effectLst/>
                <a:latin typeface="+mn-lt"/>
                <a:ea typeface="+mn-ea"/>
                <a:cs typeface="+mn-cs"/>
              </a:rPr>
              <a:t>par un tribunal indépendant et impartial et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CA" sz="1600" b="0" i="0" kern="1200" dirty="0" smtClean="0">
                <a:solidFill>
                  <a:schemeClr val="tx1"/>
                </a:solidFill>
                <a:effectLst/>
                <a:latin typeface="+mn-lt"/>
                <a:ea typeface="+mn-ea"/>
                <a:cs typeface="+mn-cs"/>
              </a:rPr>
              <a:t>à l’issue d’un procès public et équitable.</a:t>
            </a:r>
          </a:p>
          <a:p>
            <a:endParaRPr lang="fr-CA" sz="1600"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17</a:t>
            </a:fld>
            <a:endParaRPr lang="fr-CA"/>
          </a:p>
        </p:txBody>
      </p:sp>
    </p:spTree>
    <p:extLst>
      <p:ext uri="{BB962C8B-B14F-4D97-AF65-F5344CB8AC3E}">
        <p14:creationId xmlns:p14="http://schemas.microsoft.com/office/powerpoint/2010/main" val="2566954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b="0" i="0" kern="1200" dirty="0" smtClean="0">
                <a:solidFill>
                  <a:schemeClr val="tx1"/>
                </a:solidFill>
                <a:effectLst/>
                <a:latin typeface="+mn-lt"/>
                <a:ea typeface="+mn-ea"/>
                <a:cs typeface="+mn-cs"/>
              </a:rPr>
              <a:t>La Charte protège les personnes accusées contre les fouilles abusives.  </a:t>
            </a:r>
          </a:p>
          <a:p>
            <a:endParaRPr lang="fr-CA" sz="1200" b="0" i="0" kern="1200" dirty="0" smtClean="0">
              <a:solidFill>
                <a:schemeClr val="tx1"/>
              </a:solidFill>
              <a:effectLst/>
              <a:latin typeface="+mn-lt"/>
              <a:ea typeface="+mn-ea"/>
              <a:cs typeface="+mn-cs"/>
            </a:endParaRPr>
          </a:p>
          <a:p>
            <a:r>
              <a:rPr lang="fr-CA" sz="1200" b="0" i="0" kern="1200" dirty="0" smtClean="0">
                <a:solidFill>
                  <a:schemeClr val="tx1"/>
                </a:solidFill>
                <a:effectLst/>
                <a:latin typeface="+mn-lt"/>
                <a:ea typeface="+mn-ea"/>
                <a:cs typeface="+mn-cs"/>
              </a:rPr>
              <a:t>Si un tribunal décide qu’une preuve a été obtenue pendant une fouille abusive, il a </a:t>
            </a:r>
            <a:r>
              <a:rPr lang="fr-CA" sz="1200" b="1" i="0" kern="1200" dirty="0" smtClean="0">
                <a:solidFill>
                  <a:schemeClr val="tx1"/>
                </a:solidFill>
                <a:effectLst/>
                <a:latin typeface="+mn-lt"/>
                <a:ea typeface="+mn-ea"/>
                <a:cs typeface="+mn-cs"/>
              </a:rPr>
              <a:t>le droit d’exclure cette preuve.</a:t>
            </a:r>
          </a:p>
          <a:p>
            <a:endParaRPr lang="fr-CA" b="1"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18</a:t>
            </a:fld>
            <a:endParaRPr lang="fr-CA"/>
          </a:p>
        </p:txBody>
      </p:sp>
    </p:spTree>
    <p:extLst>
      <p:ext uri="{BB962C8B-B14F-4D97-AF65-F5344CB8AC3E}">
        <p14:creationId xmlns:p14="http://schemas.microsoft.com/office/powerpoint/2010/main" val="1527421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i="0" kern="1200" dirty="0" smtClean="0">
                <a:solidFill>
                  <a:schemeClr val="tx1"/>
                </a:solidFill>
                <a:effectLst/>
                <a:latin typeface="+mn-lt"/>
                <a:ea typeface="+mn-ea"/>
                <a:cs typeface="+mn-cs"/>
              </a:rPr>
              <a:t>Gilles a droit d’être </a:t>
            </a:r>
            <a:r>
              <a:rPr lang="fr-CA" sz="1600" b="1" i="0" kern="1200" dirty="0" smtClean="0">
                <a:solidFill>
                  <a:schemeClr val="tx1"/>
                </a:solidFill>
                <a:effectLst/>
                <a:latin typeface="+mn-lt"/>
                <a:ea typeface="+mn-ea"/>
                <a:cs typeface="+mn-cs"/>
              </a:rPr>
              <a:t>présumé</a:t>
            </a:r>
            <a:r>
              <a:rPr lang="fr-CA" sz="1600" i="0" kern="1200" dirty="0" smtClean="0">
                <a:solidFill>
                  <a:schemeClr val="tx1"/>
                </a:solidFill>
                <a:effectLst/>
                <a:latin typeface="+mn-lt"/>
                <a:ea typeface="+mn-ea"/>
                <a:cs typeface="+mn-cs"/>
              </a:rPr>
              <a:t> </a:t>
            </a:r>
            <a:r>
              <a:rPr lang="fr-CA" sz="1600" b="1" i="0" kern="1200" dirty="0" smtClean="0">
                <a:solidFill>
                  <a:schemeClr val="tx1"/>
                </a:solidFill>
                <a:effectLst/>
                <a:latin typeface="+mn-lt"/>
                <a:ea typeface="+mn-ea"/>
                <a:cs typeface="+mn-cs"/>
              </a:rPr>
              <a:t>innocent tant qu’il n’est pas déclaré coupable</a:t>
            </a:r>
            <a:r>
              <a:rPr lang="fr-CA" sz="1600" i="0" kern="1200" dirty="0" smtClean="0">
                <a:solidFill>
                  <a:schemeClr val="tx1"/>
                </a:solidFill>
                <a:effectLst/>
                <a:latin typeface="+mn-lt"/>
                <a:ea typeface="+mn-ea"/>
                <a:cs typeface="+mn-cs"/>
              </a:rPr>
              <a:t> 1) conformément à la loi, 2) par un tribunal indépendant et impartial, 3) à l’issue d’un procès public et équitable.</a:t>
            </a:r>
          </a:p>
          <a:p>
            <a:r>
              <a:rPr lang="fr-CA" sz="1200" i="0" kern="1200" dirty="0" smtClean="0">
                <a:solidFill>
                  <a:schemeClr val="tx1"/>
                </a:solidFill>
                <a:effectLst/>
                <a:latin typeface="+mn-lt"/>
                <a:ea typeface="+mn-ea"/>
                <a:cs typeface="+mn-cs"/>
              </a:rPr>
              <a:t> </a:t>
            </a:r>
          </a:p>
          <a:p>
            <a:endParaRPr lang="fr-CA"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19</a:t>
            </a:fld>
            <a:endParaRPr lang="fr-CA"/>
          </a:p>
        </p:txBody>
      </p:sp>
    </p:spTree>
    <p:extLst>
      <p:ext uri="{BB962C8B-B14F-4D97-AF65-F5344CB8AC3E}">
        <p14:creationId xmlns:p14="http://schemas.microsoft.com/office/powerpoint/2010/main" val="3444355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Le policier doit obtenir un </a:t>
            </a:r>
            <a:r>
              <a:rPr lang="fr-CA" sz="1600" b="1" i="0" kern="1200" dirty="0" smtClean="0">
                <a:solidFill>
                  <a:schemeClr val="tx1"/>
                </a:solidFill>
                <a:effectLst/>
                <a:latin typeface="+mn-lt"/>
                <a:ea typeface="+mn-ea"/>
                <a:cs typeface="+mn-cs"/>
              </a:rPr>
              <a:t>mandat pour fouiller Magalie à nue.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Comme Magalie est de sexe féminin, la fouille devrait être faite par une </a:t>
            </a:r>
            <a:r>
              <a:rPr lang="fr-CA" sz="1600" b="1" i="0" kern="1200" dirty="0" smtClean="0">
                <a:solidFill>
                  <a:schemeClr val="tx1"/>
                </a:solidFill>
                <a:effectLst/>
                <a:latin typeface="+mn-lt"/>
                <a:ea typeface="+mn-ea"/>
                <a:cs typeface="+mn-cs"/>
              </a:rPr>
              <a:t>policière</a:t>
            </a:r>
            <a:r>
              <a:rPr lang="fr-CA" sz="1600" b="0" i="0" kern="1200" dirty="0" smtClean="0">
                <a:solidFill>
                  <a:schemeClr val="tx1"/>
                </a:solidFill>
                <a:effectLst/>
                <a:latin typeface="+mn-lt"/>
                <a:ea typeface="+mn-ea"/>
                <a:cs typeface="+mn-cs"/>
              </a:rPr>
              <a:t>.  Par contre, les policiers ont le droit de fouiller quelqu’un à la suite d’une arrestation (fouille ordinaire) pour assurer leur protection. </a:t>
            </a:r>
          </a:p>
          <a:p>
            <a:r>
              <a:rPr lang="fr-CA" sz="1600" b="0" i="0" kern="1200" dirty="0" smtClean="0">
                <a:solidFill>
                  <a:schemeClr val="tx1"/>
                </a:solidFill>
                <a:effectLst/>
                <a:latin typeface="+mn-lt"/>
                <a:ea typeface="+mn-ea"/>
                <a:cs typeface="+mn-cs"/>
              </a:rPr>
              <a:t> </a:t>
            </a: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20</a:t>
            </a:fld>
            <a:endParaRPr lang="fr-CA"/>
          </a:p>
        </p:txBody>
      </p:sp>
    </p:spTree>
    <p:extLst>
      <p:ext uri="{BB962C8B-B14F-4D97-AF65-F5344CB8AC3E}">
        <p14:creationId xmlns:p14="http://schemas.microsoft.com/office/powerpoint/2010/main" val="2002433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John a le droit d’être jugé dans un </a:t>
            </a:r>
            <a:r>
              <a:rPr lang="fr-CA" sz="1600" b="1" i="0" kern="1200" dirty="0" smtClean="0">
                <a:solidFill>
                  <a:schemeClr val="tx1"/>
                </a:solidFill>
                <a:effectLst/>
                <a:latin typeface="+mn-lt"/>
                <a:ea typeface="+mn-ea"/>
                <a:cs typeface="+mn-cs"/>
              </a:rPr>
              <a:t>délai raisonnable.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Selon la région dans laquelle le procès se déroule, ce délai pourrait être de plusieurs mois, </a:t>
            </a:r>
            <a:r>
              <a:rPr lang="fr-CA" sz="1600" b="0" i="0" u="sng" kern="1200" dirty="0" smtClean="0">
                <a:solidFill>
                  <a:schemeClr val="tx1"/>
                </a:solidFill>
                <a:effectLst/>
                <a:latin typeface="+mn-lt"/>
                <a:ea typeface="+mn-ea"/>
                <a:cs typeface="+mn-cs"/>
              </a:rPr>
              <a:t>mais certainement pas de quatre ans</a:t>
            </a:r>
            <a:r>
              <a:rPr lang="fr-CA" sz="1600" b="0" i="0" kern="1200" dirty="0" smtClean="0">
                <a:solidFill>
                  <a:schemeClr val="tx1"/>
                </a:solidFill>
                <a:effectLst/>
                <a:latin typeface="+mn-lt"/>
                <a:ea typeface="+mn-ea"/>
                <a:cs typeface="+mn-cs"/>
              </a:rPr>
              <a:t>. Les délais peuvent être plus longs dans les grandes villes où les tribunaux sont très occupés.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1" i="0" kern="1200" dirty="0" smtClean="0">
                <a:solidFill>
                  <a:schemeClr val="tx1"/>
                </a:solidFill>
                <a:effectLst/>
                <a:latin typeface="+mn-lt"/>
                <a:ea typeface="+mn-ea"/>
                <a:cs typeface="+mn-cs"/>
              </a:rPr>
              <a:t>Par</a:t>
            </a:r>
            <a:r>
              <a:rPr lang="fr-CA" sz="1600" b="1" i="0" kern="1200" baseline="0" dirty="0" smtClean="0">
                <a:solidFill>
                  <a:schemeClr val="tx1"/>
                </a:solidFill>
                <a:effectLst/>
                <a:latin typeface="+mn-lt"/>
                <a:ea typeface="+mn-ea"/>
                <a:cs typeface="+mn-cs"/>
              </a:rPr>
              <a:t> exemple, à </a:t>
            </a:r>
            <a:r>
              <a:rPr lang="fr-CA" sz="1600" b="1" i="0" kern="1200" dirty="0" smtClean="0">
                <a:solidFill>
                  <a:schemeClr val="tx1"/>
                </a:solidFill>
                <a:effectLst/>
                <a:latin typeface="+mn-lt"/>
                <a:ea typeface="+mn-ea"/>
                <a:cs typeface="+mn-cs"/>
              </a:rPr>
              <a:t>Ottawa, ton</a:t>
            </a:r>
            <a:r>
              <a:rPr lang="fr-CA" sz="1600" b="1" i="0" kern="1200" baseline="0" dirty="0" smtClean="0">
                <a:solidFill>
                  <a:schemeClr val="tx1"/>
                </a:solidFill>
                <a:effectLst/>
                <a:latin typeface="+mn-lt"/>
                <a:ea typeface="+mn-ea"/>
                <a:cs typeface="+mn-cs"/>
              </a:rPr>
              <a:t> procès serait dans environ 9 mois.</a:t>
            </a:r>
            <a:endParaRPr lang="fr-CA" sz="1600" b="1"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smtClean="0">
              <a:solidFill>
                <a:schemeClr val="tx1"/>
              </a:solidFill>
              <a:effectLst/>
              <a:latin typeface="+mn-lt"/>
              <a:ea typeface="+mn-ea"/>
              <a:cs typeface="+mn-cs"/>
            </a:endParaRP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21</a:t>
            </a:fld>
            <a:endParaRPr lang="fr-CA"/>
          </a:p>
        </p:txBody>
      </p:sp>
    </p:spTree>
    <p:extLst>
      <p:ext uri="{BB962C8B-B14F-4D97-AF65-F5344CB8AC3E}">
        <p14:creationId xmlns:p14="http://schemas.microsoft.com/office/powerpoint/2010/main" val="4272521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Un</a:t>
            </a:r>
            <a:r>
              <a:rPr lang="fr-CA" sz="1600" b="0" i="0" kern="1200" baseline="0" dirty="0" smtClean="0">
                <a:solidFill>
                  <a:schemeClr val="tx1"/>
                </a:solidFill>
                <a:effectLst/>
                <a:latin typeface="+mn-lt"/>
                <a:ea typeface="+mn-ea"/>
                <a:cs typeface="+mn-cs"/>
              </a:rPr>
              <a:t> accusé a le </a:t>
            </a:r>
            <a:r>
              <a:rPr lang="fr-CA" sz="1600" b="0" i="0" kern="1200" dirty="0" smtClean="0">
                <a:solidFill>
                  <a:schemeClr val="tx1"/>
                </a:solidFill>
                <a:effectLst/>
                <a:latin typeface="+mn-lt"/>
                <a:ea typeface="+mn-ea"/>
                <a:cs typeface="+mn-cs"/>
              </a:rPr>
              <a:t>droit à l’assistance d’un avocat et de parler à son</a:t>
            </a:r>
            <a:r>
              <a:rPr lang="fr-CA" sz="1600" b="1" i="0" kern="1200" dirty="0" smtClean="0">
                <a:solidFill>
                  <a:schemeClr val="tx1"/>
                </a:solidFill>
                <a:effectLst/>
                <a:latin typeface="+mn-lt"/>
                <a:ea typeface="+mn-ea"/>
                <a:cs typeface="+mn-cs"/>
              </a:rPr>
              <a:t> avocat en privé.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Le policier doit quitter la salle et laisser</a:t>
            </a:r>
            <a:r>
              <a:rPr lang="fr-CA" sz="1600" b="0" i="0" kern="1200" baseline="0" dirty="0" smtClean="0">
                <a:solidFill>
                  <a:schemeClr val="tx1"/>
                </a:solidFill>
                <a:effectLst/>
                <a:latin typeface="+mn-lt"/>
                <a:ea typeface="+mn-ea"/>
                <a:cs typeface="+mn-cs"/>
              </a:rPr>
              <a:t> l'accusé </a:t>
            </a:r>
            <a:r>
              <a:rPr lang="fr-CA" sz="1600" b="0" i="0" kern="1200" dirty="0" smtClean="0">
                <a:solidFill>
                  <a:schemeClr val="tx1"/>
                </a:solidFill>
                <a:effectLst/>
                <a:latin typeface="+mn-lt"/>
                <a:ea typeface="+mn-ea"/>
                <a:cs typeface="+mn-cs"/>
              </a:rPr>
              <a:t>parler à son avocat en toute confidentialité. </a:t>
            </a:r>
          </a:p>
          <a:p>
            <a:r>
              <a:rPr lang="fr-CA" sz="1600" b="0" i="0" kern="1200" dirty="0" smtClean="0">
                <a:solidFill>
                  <a:schemeClr val="tx1"/>
                </a:solidFill>
                <a:effectLst/>
                <a:latin typeface="+mn-lt"/>
                <a:ea typeface="+mn-ea"/>
                <a:cs typeface="+mn-cs"/>
              </a:rPr>
              <a:t> </a:t>
            </a: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22</a:t>
            </a:fld>
            <a:endParaRPr lang="fr-CA"/>
          </a:p>
        </p:txBody>
      </p:sp>
    </p:spTree>
    <p:extLst>
      <p:ext uri="{BB962C8B-B14F-4D97-AF65-F5344CB8AC3E}">
        <p14:creationId xmlns:p14="http://schemas.microsoft.com/office/powerpoint/2010/main" val="786449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Le policier doit obtenir un </a:t>
            </a:r>
            <a:r>
              <a:rPr lang="fr-CA" sz="1600" b="1" i="0" kern="1200" dirty="0" smtClean="0">
                <a:solidFill>
                  <a:schemeClr val="tx1"/>
                </a:solidFill>
                <a:effectLst/>
                <a:latin typeface="+mn-lt"/>
                <a:ea typeface="+mn-ea"/>
                <a:cs typeface="+mn-cs"/>
              </a:rPr>
              <a:t>mandat de perquisition (permission de la cour) </a:t>
            </a:r>
            <a:r>
              <a:rPr lang="fr-CA" sz="1600" b="0" i="0" kern="1200" dirty="0" smtClean="0">
                <a:solidFill>
                  <a:schemeClr val="tx1"/>
                </a:solidFill>
                <a:effectLst/>
                <a:latin typeface="+mn-lt"/>
                <a:ea typeface="+mn-ea"/>
                <a:cs typeface="+mn-cs"/>
              </a:rPr>
              <a:t>pour fouiller la chambre de Jas. </a:t>
            </a:r>
            <a:endParaRPr lang="fr-CA" sz="1600"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23</a:t>
            </a:fld>
            <a:endParaRPr lang="fr-CA"/>
          </a:p>
        </p:txBody>
      </p:sp>
    </p:spTree>
    <p:extLst>
      <p:ext uri="{BB962C8B-B14F-4D97-AF65-F5344CB8AC3E}">
        <p14:creationId xmlns:p14="http://schemas.microsoft.com/office/powerpoint/2010/main" val="2777194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Martin a le droit d’être informé dans les plus brefs délais des motifs de son arrestation ou de sa détention.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Généralement, ça doit être immédiatement, à moins d’une situation où c’est impossible, par exemple, s’il y a une grosse émeute et que le policier est très occupé à protéger le public et rendre l’endroit sécuritaire.</a:t>
            </a:r>
          </a:p>
          <a:p>
            <a:r>
              <a:rPr lang="fr-CA" sz="1600" b="0" i="0" kern="1200" dirty="0" smtClean="0">
                <a:solidFill>
                  <a:schemeClr val="tx1"/>
                </a:solidFill>
                <a:effectLst/>
                <a:latin typeface="+mn-lt"/>
                <a:ea typeface="+mn-ea"/>
                <a:cs typeface="+mn-cs"/>
              </a:rPr>
              <a:t> </a:t>
            </a: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24</a:t>
            </a:fld>
            <a:endParaRPr lang="fr-CA"/>
          </a:p>
        </p:txBody>
      </p:sp>
    </p:spTree>
    <p:extLst>
      <p:ext uri="{BB962C8B-B14F-4D97-AF65-F5344CB8AC3E}">
        <p14:creationId xmlns:p14="http://schemas.microsoft.com/office/powerpoint/2010/main" val="13843994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Chacun a droit à la protection contre tous traitements ou peines cruels et inusités.</a:t>
            </a:r>
          </a:p>
          <a:p>
            <a:endParaRPr lang="fr-CA" sz="1600"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25</a:t>
            </a:fld>
            <a:endParaRPr lang="fr-CA"/>
          </a:p>
        </p:txBody>
      </p:sp>
    </p:spTree>
    <p:extLst>
      <p:ext uri="{BB962C8B-B14F-4D97-AF65-F5344CB8AC3E}">
        <p14:creationId xmlns:p14="http://schemas.microsoft.com/office/powerpoint/2010/main" val="2208588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Tout inculpé a le droit de ne pas être privé sans juste cause d’une mise en liberté assortie d’un cautionnement raisonnable.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Chacun a droit à la protection contre la détention ou l’emprisonnement arbitraire.</a:t>
            </a:r>
          </a:p>
          <a:p>
            <a:r>
              <a:rPr lang="fr-CA" sz="1600" b="0" i="0" kern="1200" dirty="0" smtClean="0">
                <a:solidFill>
                  <a:schemeClr val="tx1"/>
                </a:solidFill>
                <a:effectLst/>
                <a:latin typeface="+mn-lt"/>
                <a:ea typeface="+mn-ea"/>
                <a:cs typeface="+mn-cs"/>
              </a:rPr>
              <a:t> </a:t>
            </a: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26</a:t>
            </a:fld>
            <a:endParaRPr lang="fr-CA"/>
          </a:p>
        </p:txBody>
      </p:sp>
    </p:spTree>
    <p:extLst>
      <p:ext uri="{BB962C8B-B14F-4D97-AF65-F5344CB8AC3E}">
        <p14:creationId xmlns:p14="http://schemas.microsoft.com/office/powerpoint/2010/main" val="34445300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600" b="0" i="0" kern="1200" dirty="0" smtClean="0">
                <a:solidFill>
                  <a:schemeClr val="tx1"/>
                </a:solidFill>
                <a:effectLst/>
                <a:latin typeface="+mn-lt"/>
                <a:ea typeface="+mn-ea"/>
                <a:cs typeface="+mn-cs"/>
              </a:rPr>
              <a:t> Il existe </a:t>
            </a:r>
            <a:r>
              <a:rPr lang="fr-CA" sz="1600" b="1" i="0" kern="1200" dirty="0" smtClean="0">
                <a:solidFill>
                  <a:schemeClr val="tx1"/>
                </a:solidFill>
                <a:effectLst/>
                <a:latin typeface="+mn-lt"/>
                <a:ea typeface="+mn-ea"/>
                <a:cs typeface="+mn-cs"/>
              </a:rPr>
              <a:t>certaines limites précises </a:t>
            </a:r>
            <a:r>
              <a:rPr lang="fr-CA" sz="1600" b="0" i="0" kern="1200" dirty="0" smtClean="0">
                <a:solidFill>
                  <a:schemeClr val="tx1"/>
                </a:solidFill>
                <a:effectLst/>
                <a:latin typeface="+mn-lt"/>
                <a:ea typeface="+mn-ea"/>
                <a:cs typeface="+mn-cs"/>
              </a:rPr>
              <a:t>au droit d’être informé dans les plus brefs délais des motifs de son arrestation. </a:t>
            </a:r>
          </a:p>
          <a:p>
            <a:endParaRPr lang="fr-CA" sz="1600" b="0" i="0" kern="1200" dirty="0" smtClean="0">
              <a:solidFill>
                <a:schemeClr val="tx1"/>
              </a:solidFill>
              <a:effectLst/>
              <a:latin typeface="+mn-lt"/>
              <a:ea typeface="+mn-ea"/>
              <a:cs typeface="+mn-cs"/>
            </a:endParaRPr>
          </a:p>
          <a:p>
            <a:r>
              <a:rPr lang="fr-CA" sz="1600" b="0" i="0" kern="1200" dirty="0" smtClean="0">
                <a:solidFill>
                  <a:schemeClr val="tx1"/>
                </a:solidFill>
                <a:effectLst/>
                <a:latin typeface="+mn-lt"/>
                <a:ea typeface="+mn-ea"/>
                <a:cs typeface="+mn-cs"/>
              </a:rPr>
              <a:t>Si les policiers peuvent démontrer qu’ils n’étaient pas en mesure d’informer </a:t>
            </a:r>
            <a:r>
              <a:rPr lang="fr-CA" sz="1600" b="0" i="0" kern="1200" dirty="0" err="1" smtClean="0">
                <a:solidFill>
                  <a:schemeClr val="tx1"/>
                </a:solidFill>
                <a:effectLst/>
                <a:latin typeface="+mn-lt"/>
                <a:ea typeface="+mn-ea"/>
                <a:cs typeface="+mn-cs"/>
              </a:rPr>
              <a:t>Macklemore</a:t>
            </a:r>
            <a:r>
              <a:rPr lang="fr-CA" sz="1600" b="0" i="0" kern="1200" dirty="0" smtClean="0">
                <a:solidFill>
                  <a:schemeClr val="tx1"/>
                </a:solidFill>
                <a:effectLst/>
                <a:latin typeface="+mn-lt"/>
                <a:ea typeface="+mn-ea"/>
                <a:cs typeface="+mn-cs"/>
              </a:rPr>
              <a:t> des motifs de son arrestation lorsqu’ils l'ont</a:t>
            </a:r>
            <a:r>
              <a:rPr lang="fr-CA" sz="1600" b="0" i="0" kern="1200" baseline="0" dirty="0" smtClean="0">
                <a:solidFill>
                  <a:schemeClr val="tx1"/>
                </a:solidFill>
                <a:effectLst/>
                <a:latin typeface="+mn-lt"/>
                <a:ea typeface="+mn-ea"/>
                <a:cs typeface="+mn-cs"/>
              </a:rPr>
              <a:t> mis </a:t>
            </a:r>
            <a:r>
              <a:rPr lang="fr-CA" sz="1600" b="0" i="0" kern="1200" dirty="0" smtClean="0">
                <a:solidFill>
                  <a:schemeClr val="tx1"/>
                </a:solidFill>
                <a:effectLst/>
                <a:latin typeface="+mn-lt"/>
                <a:ea typeface="+mn-ea"/>
                <a:cs typeface="+mn-cs"/>
              </a:rPr>
              <a:t>dans l’auto-patrouille, ils devront démontrer qu`ils l’ont</a:t>
            </a:r>
            <a:r>
              <a:rPr lang="fr-CA" sz="1600" b="0" i="0" kern="1200" baseline="0" dirty="0" smtClean="0">
                <a:solidFill>
                  <a:schemeClr val="tx1"/>
                </a:solidFill>
                <a:effectLst/>
                <a:latin typeface="+mn-lt"/>
                <a:ea typeface="+mn-ea"/>
                <a:cs typeface="+mn-cs"/>
              </a:rPr>
              <a:t> </a:t>
            </a:r>
            <a:r>
              <a:rPr lang="fr-CA" sz="1600" b="0" i="0" kern="1200" dirty="0" smtClean="0">
                <a:solidFill>
                  <a:schemeClr val="tx1"/>
                </a:solidFill>
                <a:effectLst/>
                <a:latin typeface="+mn-lt"/>
                <a:ea typeface="+mn-ea"/>
                <a:cs typeface="+mn-cs"/>
              </a:rPr>
              <a:t>informé dès que cela a été possible.</a:t>
            </a:r>
          </a:p>
          <a:p>
            <a:endParaRPr lang="fr-CA" sz="1600"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27</a:t>
            </a:fld>
            <a:endParaRPr lang="fr-CA"/>
          </a:p>
        </p:txBody>
      </p:sp>
    </p:spTree>
    <p:extLst>
      <p:ext uri="{BB962C8B-B14F-4D97-AF65-F5344CB8AC3E}">
        <p14:creationId xmlns:p14="http://schemas.microsoft.com/office/powerpoint/2010/main" val="3283343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Un inculpé a droit à un procès devant un tribunal </a:t>
            </a:r>
            <a:r>
              <a:rPr lang="fr-CA" sz="1600" b="1" i="0" kern="1200" dirty="0" smtClean="0">
                <a:solidFill>
                  <a:schemeClr val="tx1"/>
                </a:solidFill>
                <a:effectLst/>
                <a:latin typeface="+mn-lt"/>
                <a:ea typeface="+mn-ea"/>
                <a:cs typeface="+mn-cs"/>
              </a:rPr>
              <a:t>indépendant et impartial</a:t>
            </a:r>
            <a:r>
              <a:rPr lang="fr-CA" sz="1600" b="0" i="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Le lien de parenté peut avoir des répercussions sur l’impartialité du juge.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Le juge ne pourra pas présider le procès.</a:t>
            </a: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28</a:t>
            </a:fld>
            <a:endParaRPr lang="fr-CA"/>
          </a:p>
        </p:txBody>
      </p:sp>
    </p:spTree>
    <p:extLst>
      <p:ext uri="{BB962C8B-B14F-4D97-AF65-F5344CB8AC3E}">
        <p14:creationId xmlns:p14="http://schemas.microsoft.com/office/powerpoint/2010/main" val="1951073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Chacun a le droit, en cas d’arrestation ou de détention, d’avoir recours sans délai à l’assistance d’un avocat et d’être informé de ce droit.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Les tribunaux ont clairement indiqué que la police doit aussi mettre des noms et des numéros de téléphone à sa disposition.</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smtClean="0">
              <a:solidFill>
                <a:schemeClr val="tx1"/>
              </a:solidFill>
              <a:effectLst/>
              <a:latin typeface="+mn-lt"/>
              <a:ea typeface="+mn-ea"/>
              <a:cs typeface="+mn-cs"/>
            </a:endParaRP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29</a:t>
            </a:fld>
            <a:endParaRPr lang="fr-CA"/>
          </a:p>
        </p:txBody>
      </p:sp>
    </p:spTree>
    <p:extLst>
      <p:ext uri="{BB962C8B-B14F-4D97-AF65-F5344CB8AC3E}">
        <p14:creationId xmlns:p14="http://schemas.microsoft.com/office/powerpoint/2010/main" val="9312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0" i="0" kern="1200" dirty="0" smtClean="0">
                <a:solidFill>
                  <a:schemeClr val="tx1"/>
                </a:solidFill>
                <a:effectLst/>
                <a:latin typeface="+mn-lt"/>
                <a:ea typeface="+mn-ea"/>
                <a:cs typeface="+mn-cs"/>
              </a:rPr>
              <a:t>Les garanties juridiques protègent </a:t>
            </a:r>
            <a:r>
              <a:rPr lang="fr-CA" sz="1600" b="1" i="0" kern="1200" dirty="0" smtClean="0">
                <a:solidFill>
                  <a:schemeClr val="tx1"/>
                </a:solidFill>
                <a:effectLst/>
                <a:latin typeface="+mn-lt"/>
                <a:ea typeface="+mn-ea"/>
                <a:cs typeface="+mn-cs"/>
              </a:rPr>
              <a:t>les droits et libertés de </a:t>
            </a:r>
            <a:r>
              <a:rPr lang="fr-CA" sz="1600" b="1" i="0" u="sng" kern="1200" dirty="0" smtClean="0">
                <a:solidFill>
                  <a:schemeClr val="tx1"/>
                </a:solidFill>
                <a:effectLst/>
                <a:latin typeface="+mn-lt"/>
                <a:ea typeface="+mn-ea"/>
                <a:cs typeface="+mn-cs"/>
              </a:rPr>
              <a:t>tous</a:t>
            </a:r>
            <a:r>
              <a:rPr lang="fr-CA" sz="1600" b="0" i="0" kern="1200" dirty="0" smtClean="0">
                <a:solidFill>
                  <a:schemeClr val="tx1"/>
                </a:solidFill>
                <a:effectLst/>
                <a:latin typeface="+mn-lt"/>
                <a:ea typeface="+mn-ea"/>
                <a:cs typeface="+mn-cs"/>
              </a:rPr>
              <a:t>. Ces garanties assurent également le respect des droits d’un accusé.</a:t>
            </a:r>
          </a:p>
          <a:p>
            <a:endParaRPr lang="fr-CA" b="0" i="0"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30</a:t>
            </a:fld>
            <a:endParaRPr lang="fr-CA"/>
          </a:p>
        </p:txBody>
      </p:sp>
    </p:spTree>
    <p:extLst>
      <p:ext uri="{BB962C8B-B14F-4D97-AF65-F5344CB8AC3E}">
        <p14:creationId xmlns:p14="http://schemas.microsoft.com/office/powerpoint/2010/main" val="3581006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F49B914D-DA7A-40A7-82BC-201E27984BD8}" type="slidenum">
              <a:rPr lang="fr-CA" smtClean="0"/>
              <a:pPr/>
              <a:t>31</a:t>
            </a:fld>
            <a:endParaRPr lang="fr-CA"/>
          </a:p>
        </p:txBody>
      </p:sp>
    </p:spTree>
    <p:extLst>
      <p:ext uri="{BB962C8B-B14F-4D97-AF65-F5344CB8AC3E}">
        <p14:creationId xmlns:p14="http://schemas.microsoft.com/office/powerpoint/2010/main" val="363259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fr-FR" smtClean="0"/>
              <a:t>Cliquez pour modifier le style du titre</a:t>
            </a:r>
            <a:endParaRPr kumimoji="0" lang="en-US"/>
          </a:p>
        </p:txBody>
      </p:sp>
      <p:sp>
        <p:nvSpPr>
          <p:cNvPr id="3" name="Sous-titr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fr-FR" smtClean="0"/>
              <a:t>Cliquez pour modifier le style des sous-titres du masque</a:t>
            </a:r>
            <a:endParaRPr kumimoji="0" lang="en-US"/>
          </a:p>
        </p:txBody>
      </p:sp>
      <p:sp>
        <p:nvSpPr>
          <p:cNvPr id="4" name="Espace réservé de la date 3"/>
          <p:cNvSpPr>
            <a:spLocks noGrp="1"/>
          </p:cNvSpPr>
          <p:nvPr>
            <p:ph type="dt" sz="half" idx="10"/>
          </p:nvPr>
        </p:nvSpPr>
        <p:spPr/>
        <p:txBody>
          <a:bodyPr/>
          <a:lstStyle/>
          <a:p>
            <a:fld id="{835ED885-B4E5-483B-965E-52FA6E75CC2D}" type="datetime1">
              <a:rPr lang="fr-FR" smtClean="0"/>
              <a:pPr/>
              <a:t>01/12/2015</a:t>
            </a:fld>
            <a:endParaRPr lang="fr-FR"/>
          </a:p>
        </p:txBody>
      </p:sp>
      <p:sp>
        <p:nvSpPr>
          <p:cNvPr id="5" name="Espace réservé du pied de page 4"/>
          <p:cNvSpPr>
            <a:spLocks noGrp="1"/>
          </p:cNvSpPr>
          <p:nvPr>
            <p:ph type="ftr" sz="quarter" idx="11"/>
          </p:nvPr>
        </p:nvSpPr>
        <p:spPr/>
        <p:txBody>
          <a:bodyPr/>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p>
            <a:fld id="{5CF1BC8A-2FAC-48D9-BCEF-2556233054FF}" type="slidenum">
              <a:rPr lang="fr-FR" smtClean="0"/>
              <a:pPr/>
              <a:t>‹N°›</a:t>
            </a:fld>
            <a:endParaRPr lang="fr-F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55448"/>
            <a:ext cx="8229600" cy="1252728"/>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85E34476-F336-4030-9193-46046D320CEE}" type="datetime1">
              <a:rPr lang="fr-FR" smtClean="0"/>
              <a:pPr/>
              <a:t>01/12/2015</a:t>
            </a:fld>
            <a:endParaRPr lang="fr-FR"/>
          </a:p>
        </p:txBody>
      </p:sp>
      <p:sp>
        <p:nvSpPr>
          <p:cNvPr id="5" name="Espace réservé du pied de page 4"/>
          <p:cNvSpPr>
            <a:spLocks noGrp="1"/>
          </p:cNvSpPr>
          <p:nvPr>
            <p:ph type="ftr" sz="quarter" idx="11"/>
          </p:nvPr>
        </p:nvSpPr>
        <p:spPr/>
        <p:txBody>
          <a:bodyPr/>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p>
            <a:fld id="{5CF1BC8A-2FAC-48D9-BCEF-2556233054FF}"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9C8ACD7D-10C8-4F82-80CE-FC4D7D5D24DE}" type="datetime1">
              <a:rPr lang="fr-FR" smtClean="0"/>
              <a:pPr/>
              <a:t>01/12/2015</a:t>
            </a:fld>
            <a:endParaRPr lang="fr-FR"/>
          </a:p>
        </p:txBody>
      </p:sp>
      <p:sp>
        <p:nvSpPr>
          <p:cNvPr id="5" name="Espace réservé du pied de page 4"/>
          <p:cNvSpPr>
            <a:spLocks noGrp="1"/>
          </p:cNvSpPr>
          <p:nvPr>
            <p:ph type="ftr" sz="quarter" idx="11"/>
          </p:nvPr>
        </p:nvSpPr>
        <p:spPr/>
        <p:txBody>
          <a:bodyPr/>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p>
            <a:fld id="{5CF1BC8A-2FAC-48D9-BCEF-2556233054FF}"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F4120FC5-1977-4CBD-8B2B-17DA281F85A2}" type="datetime1">
              <a:rPr lang="fr-FR" smtClean="0"/>
              <a:pPr/>
              <a:t>01/12/2015</a:t>
            </a:fld>
            <a:endParaRPr lang="fr-FR"/>
          </a:p>
        </p:txBody>
      </p:sp>
      <p:sp>
        <p:nvSpPr>
          <p:cNvPr id="6" name="Espace réservé du pied de page 5"/>
          <p:cNvSpPr>
            <a:spLocks noGrp="1"/>
          </p:cNvSpPr>
          <p:nvPr>
            <p:ph type="ftr" sz="quarter" idx="11"/>
          </p:nvPr>
        </p:nvSpPr>
        <p:spPr/>
        <p:txBody>
          <a:bodyPr/>
          <a:lstStyle/>
          <a:p>
            <a:r>
              <a:rPr lang="fr-FR" dirty="0" smtClean="0"/>
              <a:t>Copyright AJEFO 2015</a:t>
            </a:r>
            <a:endParaRPr lang="fr-FR" dirty="0"/>
          </a:p>
        </p:txBody>
      </p:sp>
      <p:sp>
        <p:nvSpPr>
          <p:cNvPr id="7" name="Espace réservé du numéro de diapositive 6"/>
          <p:cNvSpPr>
            <a:spLocks noGrp="1"/>
          </p:cNvSpPr>
          <p:nvPr>
            <p:ph type="sldNum" sz="quarter" idx="12"/>
          </p:nvPr>
        </p:nvSpPr>
        <p:spPr/>
        <p:txBody>
          <a:bodyPr/>
          <a:lstStyle/>
          <a:p>
            <a:fld id="{5CF1BC8A-2FAC-48D9-BCEF-2556233054FF}"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u texte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r-FR" smtClean="0"/>
              <a:t>Cliquez pour modifier les styles du texte du masque</a:t>
            </a:r>
          </a:p>
        </p:txBody>
      </p:sp>
      <p:sp>
        <p:nvSpPr>
          <p:cNvPr id="6" name="Espace réservé du contenu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65B3C903-15BA-4517-8880-666B108E9F94}" type="datetime1">
              <a:rPr lang="fr-FR" smtClean="0"/>
              <a:pPr/>
              <a:t>01/12/2015</a:t>
            </a:fld>
            <a:endParaRPr lang="fr-FR"/>
          </a:p>
        </p:txBody>
      </p:sp>
      <p:sp>
        <p:nvSpPr>
          <p:cNvPr id="8" name="Espace réservé du pied de page 7"/>
          <p:cNvSpPr>
            <a:spLocks noGrp="1"/>
          </p:cNvSpPr>
          <p:nvPr>
            <p:ph type="ftr" sz="quarter" idx="11"/>
          </p:nvPr>
        </p:nvSpPr>
        <p:spPr/>
        <p:txBody>
          <a:bodyPr/>
          <a:lstStyle/>
          <a:p>
            <a:r>
              <a:rPr lang="fr-FR" dirty="0" smtClean="0"/>
              <a:t>Copyright AJEFO 2015</a:t>
            </a:r>
            <a:endParaRPr lang="fr-FR" dirty="0"/>
          </a:p>
        </p:txBody>
      </p:sp>
      <p:sp>
        <p:nvSpPr>
          <p:cNvPr id="9" name="Espace réservé du numéro de diapositive 8"/>
          <p:cNvSpPr>
            <a:spLocks noGrp="1"/>
          </p:cNvSpPr>
          <p:nvPr>
            <p:ph type="sldNum" sz="quarter" idx="12"/>
          </p:nvPr>
        </p:nvSpPr>
        <p:spPr/>
        <p:txBody>
          <a:bodyPr/>
          <a:lstStyle/>
          <a:p>
            <a:fld id="{5CF1BC8A-2FAC-48D9-BCEF-2556233054FF}"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B91C191F-0191-4071-8A70-F96B5B2C01FE}" type="datetime1">
              <a:rPr lang="fr-FR" smtClean="0"/>
              <a:pPr/>
              <a:t>01/12/2015</a:t>
            </a:fld>
            <a:endParaRPr lang="fr-FR"/>
          </a:p>
        </p:txBody>
      </p:sp>
      <p:sp>
        <p:nvSpPr>
          <p:cNvPr id="4" name="Espace réservé du pied de page 3"/>
          <p:cNvSpPr>
            <a:spLocks noGrp="1"/>
          </p:cNvSpPr>
          <p:nvPr>
            <p:ph type="ftr" sz="quarter" idx="11"/>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CF1BC8A-2FAC-48D9-BCEF-2556233054FF}"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2714B2C-F302-4B6F-BC25-44C4C8632317}" type="datetime1">
              <a:rPr lang="fr-FR" smtClean="0"/>
              <a:pPr/>
              <a:t>01/12/2015</a:t>
            </a:fld>
            <a:endParaRPr lang="fr-FR"/>
          </a:p>
        </p:txBody>
      </p:sp>
      <p:sp>
        <p:nvSpPr>
          <p:cNvPr id="3" name="Espace réservé du pied de page 2"/>
          <p:cNvSpPr>
            <a:spLocks noGrp="1"/>
          </p:cNvSpPr>
          <p:nvPr>
            <p:ph type="ftr" sz="quarter" idx="11"/>
          </p:nvPr>
        </p:nvSpPr>
        <p:spPr/>
        <p:txBody>
          <a:bodyPr/>
          <a:lstStyle/>
          <a:p>
            <a:r>
              <a:rPr lang="fr-FR" dirty="0" smtClean="0"/>
              <a:t>Copyright AJEFO 2015</a:t>
            </a:r>
            <a:endParaRPr lang="fr-FR" dirty="0"/>
          </a:p>
        </p:txBody>
      </p:sp>
      <p:sp>
        <p:nvSpPr>
          <p:cNvPr id="4" name="Espace réservé du numéro de diapositive 3"/>
          <p:cNvSpPr>
            <a:spLocks noGrp="1"/>
          </p:cNvSpPr>
          <p:nvPr>
            <p:ph type="sldNum" sz="quarter" idx="12"/>
          </p:nvPr>
        </p:nvSpPr>
        <p:spPr/>
        <p:txBody>
          <a:bodyPr/>
          <a:lstStyle/>
          <a:p>
            <a:fld id="{5CF1BC8A-2FAC-48D9-BCEF-2556233054FF}"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fr-FR" smtClean="0"/>
              <a:t>Cliquez pour modifier le style du titre</a:t>
            </a:r>
            <a:endParaRPr kumimoji="0" lang="en-US"/>
          </a:p>
        </p:txBody>
      </p:sp>
      <p:sp>
        <p:nvSpPr>
          <p:cNvPr id="3" name="Espace réservé du contenu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texte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ECD1C2CA-1033-42A3-B92A-E68A284F793D}" type="datetime1">
              <a:rPr lang="fr-FR" smtClean="0"/>
              <a:pPr/>
              <a:t>01/12/2015</a:t>
            </a:fld>
            <a:endParaRPr lang="fr-FR"/>
          </a:p>
        </p:txBody>
      </p:sp>
      <p:sp>
        <p:nvSpPr>
          <p:cNvPr id="6" name="Espace réservé du pied de page 5"/>
          <p:cNvSpPr>
            <a:spLocks noGrp="1"/>
          </p:cNvSpPr>
          <p:nvPr>
            <p:ph type="ftr" sz="quarter" idx="11"/>
          </p:nvPr>
        </p:nvSpPr>
        <p:spPr/>
        <p:txBody>
          <a:bodyPr/>
          <a:lstStyle/>
          <a:p>
            <a:r>
              <a:rPr lang="fr-FR" dirty="0" smtClean="0"/>
              <a:t>Copyright AJEFO 2015</a:t>
            </a:r>
            <a:endParaRPr lang="fr-FR" dirty="0"/>
          </a:p>
        </p:txBody>
      </p:sp>
      <p:sp>
        <p:nvSpPr>
          <p:cNvPr id="7" name="Espace réservé du numéro de diapositive 6"/>
          <p:cNvSpPr>
            <a:spLocks noGrp="1"/>
          </p:cNvSpPr>
          <p:nvPr>
            <p:ph type="sldNum" sz="quarter" idx="12"/>
          </p:nvPr>
        </p:nvSpPr>
        <p:spPr/>
        <p:txBody>
          <a:bodyPr/>
          <a:lstStyle/>
          <a:p>
            <a:fld id="{5CF1BC8A-2FAC-48D9-BCEF-2556233054FF}" type="slidenum">
              <a:rPr lang="fr-FR" smtClean="0"/>
              <a:pPr/>
              <a:t>‹N°›</a:t>
            </a:fld>
            <a:endParaRPr lang="fr-F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164592" y="1170432"/>
            <a:ext cx="2523744" cy="201168"/>
          </a:xfrm>
        </p:spPr>
        <p:txBody>
          <a:bodyPr/>
          <a:lstStyle/>
          <a:p>
            <a:fld id="{E4A1FA8E-580C-4FA9-86E3-BACCEEC05A3D}" type="datetime1">
              <a:rPr lang="fr-FR" smtClean="0"/>
              <a:pPr/>
              <a:t>01/12/2015</a:t>
            </a:fld>
            <a:endParaRPr lang="fr-F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Espace réservé du pied de page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fr-FR" dirty="0" smtClean="0"/>
              <a:t>Copyright AJEFO 2015</a:t>
            </a:r>
            <a:endParaRPr lang="fr-FR" dirty="0"/>
          </a:p>
        </p:txBody>
      </p:sp>
      <p:sp>
        <p:nvSpPr>
          <p:cNvPr id="7" name="Espace réservé du numéro de diapositive 6"/>
          <p:cNvSpPr>
            <a:spLocks noGrp="1"/>
          </p:cNvSpPr>
          <p:nvPr>
            <p:ph type="sldNum" sz="quarter" idx="12"/>
          </p:nvPr>
        </p:nvSpPr>
        <p:spPr>
          <a:xfrm>
            <a:off x="8339328" y="1170432"/>
            <a:ext cx="733864" cy="201168"/>
          </a:xfrm>
        </p:spPr>
        <p:txBody>
          <a:bodyPr/>
          <a:lstStyle/>
          <a:p>
            <a:fld id="{5CF1BC8A-2FAC-48D9-BCEF-2556233054FF}"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3747625-BF20-4763-8C62-FFC7D6035CE5}" type="datetime1">
              <a:rPr lang="fr-FR" smtClean="0"/>
              <a:pPr/>
              <a:t>01/12/2015</a:t>
            </a:fld>
            <a:endParaRPr lang="fr-FR"/>
          </a:p>
        </p:txBody>
      </p:sp>
      <p:sp>
        <p:nvSpPr>
          <p:cNvPr id="5" name="Espace réservé du pied de page 4"/>
          <p:cNvSpPr>
            <a:spLocks noGrp="1"/>
          </p:cNvSpPr>
          <p:nvPr>
            <p:ph type="ftr" sz="quarter" idx="11"/>
          </p:nvPr>
        </p:nvSpPr>
        <p:spPr/>
        <p:txBody>
          <a:bodyPr/>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p>
            <a:fld id="{5CF1BC8A-2FAC-48D9-BCEF-2556233054FF}"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vertical 1"/>
          <p:cNvSpPr>
            <a:spLocks noGrp="1"/>
          </p:cNvSpPr>
          <p:nvPr>
            <p:ph type="title" orient="vert"/>
          </p:nvPr>
        </p:nvSpPr>
        <p:spPr>
          <a:xfrm>
            <a:off x="6781800" y="274640"/>
            <a:ext cx="1905000" cy="5851525"/>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304800"/>
            <a:ext cx="60198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04B1F0C-2E3D-4F0F-83DB-78AC11285E4A}" type="datetime1">
              <a:rPr lang="fr-FR" smtClean="0"/>
              <a:pPr/>
              <a:t>01/12/2015</a:t>
            </a:fld>
            <a:endParaRPr lang="fr-FR"/>
          </a:p>
        </p:txBody>
      </p:sp>
      <p:sp>
        <p:nvSpPr>
          <p:cNvPr id="5" name="Espace réservé du pied de page 4"/>
          <p:cNvSpPr>
            <a:spLocks noGrp="1"/>
          </p:cNvSpPr>
          <p:nvPr>
            <p:ph type="ftr" sz="quarter" idx="11"/>
          </p:nvPr>
        </p:nvSpPr>
        <p:spPr>
          <a:xfrm>
            <a:off x="2640597" y="6377459"/>
            <a:ext cx="3836404" cy="365125"/>
          </a:xfrm>
        </p:spPr>
        <p:txBody>
          <a:bodyPr/>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p>
            <a:fld id="{5CF1BC8A-2FAC-48D9-BCEF-2556233054FF}"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Espace réservé du titre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4" name="Espace réservé de la date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F719FBE-A4F6-4540-B878-E9A20AE418E8}" type="datetime1">
              <a:rPr lang="fr-FR" smtClean="0"/>
              <a:pPr/>
              <a:t>01/12/2015</a:t>
            </a:fld>
            <a:endParaRPr lang="fr-FR"/>
          </a:p>
        </p:txBody>
      </p:sp>
      <p:sp>
        <p:nvSpPr>
          <p:cNvPr id="5" name="Espace réservé du pied de page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r>
              <a:rPr lang="fr-FR" dirty="0" smtClean="0"/>
              <a:t>Copyright AJEFO 2015</a:t>
            </a:r>
            <a:endParaRPr lang="fr-FR" dirty="0"/>
          </a:p>
        </p:txBody>
      </p:sp>
      <p:sp>
        <p:nvSpPr>
          <p:cNvPr id="6" name="Espace réservé du numéro de diapositive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5CF1BC8A-2FAC-48D9-BCEF-2556233054FF}"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6.xml"/><Relationship Id="rId7" Type="http://schemas.openxmlformats.org/officeDocument/2006/relationships/slideLayout" Target="../slideLayouts/slideLayout3.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9"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notesSlide" Target="../notesSlides/notesSlide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Layout" Target="../slideLayouts/slideLayout3.xml"/><Relationship Id="rId5" Type="http://schemas.openxmlformats.org/officeDocument/2006/relationships/tags" Target="../tags/tag14.xml"/><Relationship Id="rId4" Type="http://schemas.openxmlformats.org/officeDocument/2006/relationships/tags" Target="../tags/tag1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7.xml"/><Relationship Id="rId7" Type="http://schemas.openxmlformats.org/officeDocument/2006/relationships/slideLayout" Target="../slideLayouts/slideLayout3.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23.xml"/><Relationship Id="rId7" Type="http://schemas.openxmlformats.org/officeDocument/2006/relationships/slideLayout" Target="../slideLayouts/slideLayou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notesSlide" Target="../notesSlides/notesSlide6.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3.xml"/><Relationship Id="rId5" Type="http://schemas.openxmlformats.org/officeDocument/2006/relationships/tags" Target="../tags/tag31.xml"/><Relationship Id="rId4" Type="http://schemas.openxmlformats.org/officeDocument/2006/relationships/tags" Target="../tags/tag30.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34.xml"/><Relationship Id="rId7" Type="http://schemas.openxmlformats.org/officeDocument/2006/relationships/slideLayout" Target="../slideLayouts/slideLayout3.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9"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0.xml"/><Relationship Id="rId7" Type="http://schemas.openxmlformats.org/officeDocument/2006/relationships/slideLayout" Target="../slideLayouts/slideLayout3.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46.xml"/><Relationship Id="rId7" Type="http://schemas.openxmlformats.org/officeDocument/2006/relationships/slideLayout" Target="../slideLayouts/slideLayout3.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2.xml"/><Relationship Id="rId7" Type="http://schemas.openxmlformats.org/officeDocument/2006/relationships/slideLayout" Target="../slideLayouts/slideLayout3.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58.xml"/><Relationship Id="rId7" Type="http://schemas.openxmlformats.org/officeDocument/2006/relationships/tags" Target="../tags/tag6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5" Type="http://schemas.openxmlformats.org/officeDocument/2006/relationships/tags" Target="../tags/tag60.xml"/><Relationship Id="rId10" Type="http://schemas.openxmlformats.org/officeDocument/2006/relationships/image" Target="../media/image10.png"/><Relationship Id="rId4" Type="http://schemas.openxmlformats.org/officeDocument/2006/relationships/tags" Target="../tags/tag59.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65.xml"/><Relationship Id="rId7" Type="http://schemas.openxmlformats.org/officeDocument/2006/relationships/slideLayout" Target="../slideLayouts/slideLayout3.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9"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1.xml"/><Relationship Id="rId7" Type="http://schemas.openxmlformats.org/officeDocument/2006/relationships/slideLayout" Target="../slideLayouts/slideLayout3.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77.xml"/><Relationship Id="rId7" Type="http://schemas.openxmlformats.org/officeDocument/2006/relationships/slideLayout" Target="../slideLayouts/slideLayout3.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83.xml"/><Relationship Id="rId7" Type="http://schemas.openxmlformats.org/officeDocument/2006/relationships/slideLayout" Target="../slideLayouts/slideLayout3.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9"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89.xml"/><Relationship Id="rId7" Type="http://schemas.openxmlformats.org/officeDocument/2006/relationships/slideLayout" Target="../slideLayouts/slideLayout3.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95.xml"/><Relationship Id="rId7" Type="http://schemas.openxmlformats.org/officeDocument/2006/relationships/tags" Target="../tags/tag9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10" Type="http://schemas.openxmlformats.org/officeDocument/2006/relationships/image" Target="../media/image16.png"/><Relationship Id="rId4" Type="http://schemas.openxmlformats.org/officeDocument/2006/relationships/tags" Target="../tags/tag96.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notesSlide" Target="../notesSlides/notesSlide18.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slideLayout" Target="../slideLayouts/slideLayout3.xml"/><Relationship Id="rId5" Type="http://schemas.openxmlformats.org/officeDocument/2006/relationships/tags" Target="../tags/tag104.xml"/><Relationship Id="rId4" Type="http://schemas.openxmlformats.org/officeDocument/2006/relationships/tags" Target="../tags/tag103.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107.xml"/><Relationship Id="rId7" Type="http://schemas.openxmlformats.org/officeDocument/2006/relationships/slideLayout" Target="../slideLayouts/slideLayout3.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9"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13.xml"/><Relationship Id="rId7" Type="http://schemas.openxmlformats.org/officeDocument/2006/relationships/slideLayout" Target="../slideLayouts/slideLayout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9"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19.xml"/><Relationship Id="rId7" Type="http://schemas.openxmlformats.org/officeDocument/2006/relationships/slideLayout" Target="../slideLayouts/slideLayout3.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9"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25.xml"/><Relationship Id="rId7" Type="http://schemas.openxmlformats.org/officeDocument/2006/relationships/slideLayout" Target="../slideLayouts/slideLayout3.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131.xml"/><Relationship Id="rId7" Type="http://schemas.openxmlformats.org/officeDocument/2006/relationships/tags" Target="../tags/tag135.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image" Target="../media/image22.png"/><Relationship Id="rId5" Type="http://schemas.openxmlformats.org/officeDocument/2006/relationships/tags" Target="../tags/tag133.xml"/><Relationship Id="rId10" Type="http://schemas.openxmlformats.org/officeDocument/2006/relationships/image" Target="../media/image21.jpeg"/><Relationship Id="rId4" Type="http://schemas.openxmlformats.org/officeDocument/2006/relationships/tags" Target="../tags/tag132.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3" Type="http://schemas.openxmlformats.org/officeDocument/2006/relationships/tags" Target="../tags/tag138.xml"/><Relationship Id="rId7" Type="http://schemas.openxmlformats.org/officeDocument/2006/relationships/slideLayout" Target="../slideLayouts/slideLayout3.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9" Type="http://schemas.openxmlformats.org/officeDocument/2006/relationships/image" Target="../media/image23.jpe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openxmlformats.org/officeDocument/2006/relationships/tags" Target="../tags/tag144.xml"/><Relationship Id="rId7" Type="http://schemas.openxmlformats.org/officeDocument/2006/relationships/slideLayout" Target="../slideLayouts/slideLayout3.xml"/><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 Id="rId9" Type="http://schemas.openxmlformats.org/officeDocument/2006/relationships/image" Target="../media/image24.jpe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150.xml"/><Relationship Id="rId7" Type="http://schemas.openxmlformats.org/officeDocument/2006/relationships/slideLayout" Target="../slideLayouts/slideLayout3.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9"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tags" Target="../tags/tag156.xml"/><Relationship Id="rId7" Type="http://schemas.openxmlformats.org/officeDocument/2006/relationships/notesSlide" Target="../notesSlides/notesSlide27.xml"/><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slideLayout" Target="../slideLayouts/slideLayout3.xml"/><Relationship Id="rId5" Type="http://schemas.openxmlformats.org/officeDocument/2006/relationships/tags" Target="../tags/tag158.xml"/><Relationship Id="rId4" Type="http://schemas.openxmlformats.org/officeDocument/2006/relationships/tags" Target="../tags/tag157.xml"/></Relationships>
</file>

<file path=ppt/slides/_rels/slide28.xml.rels><?xml version="1.0" encoding="UTF-8" standalone="yes"?>
<Relationships xmlns="http://schemas.openxmlformats.org/package/2006/relationships"><Relationship Id="rId3" Type="http://schemas.openxmlformats.org/officeDocument/2006/relationships/tags" Target="../tags/tag161.xml"/><Relationship Id="rId7" Type="http://schemas.openxmlformats.org/officeDocument/2006/relationships/notesSlide" Target="../notesSlides/notesSlide28.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3.xml"/><Relationship Id="rId5" Type="http://schemas.openxmlformats.org/officeDocument/2006/relationships/tags" Target="../tags/tag163.xml"/><Relationship Id="rId4" Type="http://schemas.openxmlformats.org/officeDocument/2006/relationships/tags" Target="../tags/tag162.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66.xml"/><Relationship Id="rId7" Type="http://schemas.openxmlformats.org/officeDocument/2006/relationships/slideLayout" Target="../slideLayouts/slideLayout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tags" Target="../tags/tag167.xml"/><Relationship Id="rId9" Type="http://schemas.openxmlformats.org/officeDocument/2006/relationships/image" Target="../media/image26.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72.xml"/><Relationship Id="rId7" Type="http://schemas.openxmlformats.org/officeDocument/2006/relationships/slideLayout" Target="../slideLayouts/slideLayout3.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 Id="rId9"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1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685800" y="3573016"/>
            <a:ext cx="8077200" cy="1456184"/>
          </a:xfrm>
        </p:spPr>
        <p:txBody>
          <a:bodyPr/>
          <a:lstStyle/>
          <a:p>
            <a:pPr algn="ctr"/>
            <a:r>
              <a:rPr lang="fr-CA" dirty="0" smtClean="0"/>
              <a:t>GARANTIES JURIDIQUES PARTIE II</a:t>
            </a:r>
            <a:endParaRPr lang="fr-FR" dirty="0"/>
          </a:p>
        </p:txBody>
      </p:sp>
      <p:sp>
        <p:nvSpPr>
          <p:cNvPr id="3" name="Sous-titre 2"/>
          <p:cNvSpPr>
            <a:spLocks noGrp="1"/>
          </p:cNvSpPr>
          <p:nvPr>
            <p:ph type="subTitle" idx="1"/>
            <p:custDataLst>
              <p:tags r:id="rId2"/>
            </p:custDataLst>
          </p:nvPr>
        </p:nvSpPr>
        <p:spPr>
          <a:xfrm>
            <a:off x="683568" y="3140968"/>
            <a:ext cx="8077200" cy="475480"/>
          </a:xfrm>
        </p:spPr>
        <p:txBody>
          <a:bodyPr>
            <a:normAutofit/>
          </a:bodyPr>
          <a:lstStyle/>
          <a:p>
            <a:pPr algn="ctr"/>
            <a:r>
              <a:rPr lang="fr-CA" sz="2500" dirty="0" smtClean="0"/>
              <a:t>Questions réponses - mises en situation réelles </a:t>
            </a:r>
            <a:endParaRPr lang="fr-FR" sz="2500" dirty="0"/>
          </a:p>
        </p:txBody>
      </p:sp>
      <p:pic>
        <p:nvPicPr>
          <p:cNvPr id="1028" name="Picture 4"/>
          <p:cNvPicPr>
            <a:picLocks noChangeAspect="1" noChangeArrowheads="1"/>
          </p:cNvPicPr>
          <p:nvPr>
            <p:custDataLst>
              <p:tags r:id="rId3"/>
            </p:custDataLst>
          </p:nvPr>
        </p:nvPicPr>
        <p:blipFill>
          <a:blip r:embed="rId6" cstate="email">
            <a:extLst>
              <a:ext uri="{28A0092B-C50C-407E-A947-70E740481C1C}">
                <a14:useLocalDpi xmlns:a14="http://schemas.microsoft.com/office/drawing/2010/main" val="0"/>
              </a:ext>
            </a:extLst>
          </a:blip>
          <a:srcRect/>
          <a:stretch>
            <a:fillRect/>
          </a:stretch>
        </p:blipFill>
        <p:spPr bwMode="auto">
          <a:xfrm>
            <a:off x="2195736" y="188640"/>
            <a:ext cx="5256584" cy="2956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a:xfrm>
            <a:off x="323528" y="118872"/>
            <a:ext cx="8439472" cy="2085992"/>
          </a:xfrm>
        </p:spPr>
        <p:txBody>
          <a:bodyPr>
            <a:noAutofit/>
          </a:bodyPr>
          <a:lstStyle/>
          <a:p>
            <a:pPr algn="ctr"/>
            <a:r>
              <a:rPr lang="en-CA" sz="4000" dirty="0" err="1" smtClean="0"/>
              <a:t>Tu</a:t>
            </a:r>
            <a:r>
              <a:rPr lang="en-CA" sz="4000" dirty="0" smtClean="0"/>
              <a:t> </a:t>
            </a:r>
            <a:r>
              <a:rPr lang="en-CA" sz="4000" dirty="0" err="1" smtClean="0"/>
              <a:t>conduis</a:t>
            </a:r>
            <a:r>
              <a:rPr lang="en-CA" sz="4000" dirty="0" smtClean="0"/>
              <a:t> ta </a:t>
            </a:r>
            <a:r>
              <a:rPr lang="en-CA" sz="4000" dirty="0" err="1" smtClean="0"/>
              <a:t>voiture</a:t>
            </a:r>
            <a:r>
              <a:rPr lang="en-CA" sz="4000" dirty="0" smtClean="0"/>
              <a:t>. </a:t>
            </a:r>
            <a:br>
              <a:rPr lang="en-CA" sz="4000" dirty="0" smtClean="0"/>
            </a:br>
            <a:r>
              <a:rPr lang="en-CA" sz="4000" dirty="0" err="1" smtClean="0"/>
              <a:t>Est-ce</a:t>
            </a:r>
            <a:r>
              <a:rPr lang="en-CA" sz="4000" dirty="0" smtClean="0"/>
              <a:t> </a:t>
            </a:r>
            <a:r>
              <a:rPr lang="en-CA" sz="4000" dirty="0" err="1" smtClean="0"/>
              <a:t>qu’un</a:t>
            </a:r>
            <a:r>
              <a:rPr lang="en-CA" sz="4000" dirty="0" smtClean="0"/>
              <a:t> </a:t>
            </a:r>
            <a:r>
              <a:rPr lang="en-CA" sz="4000" dirty="0" err="1" smtClean="0"/>
              <a:t>policier</a:t>
            </a:r>
            <a:r>
              <a:rPr lang="en-CA" sz="4000" dirty="0" smtClean="0"/>
              <a:t> </a:t>
            </a:r>
            <a:r>
              <a:rPr lang="en-CA" sz="4000" dirty="0" err="1" smtClean="0"/>
              <a:t>peut</a:t>
            </a:r>
            <a:r>
              <a:rPr lang="en-CA" sz="4000" dirty="0" smtClean="0"/>
              <a:t> </a:t>
            </a:r>
            <a:r>
              <a:rPr lang="en-CA" sz="4000" dirty="0" err="1" smtClean="0"/>
              <a:t>t’interpeller</a:t>
            </a:r>
            <a:r>
              <a:rPr lang="en-CA" sz="4000" dirty="0" smtClean="0"/>
              <a:t> au </a:t>
            </a:r>
            <a:r>
              <a:rPr lang="en-CA" sz="4000" dirty="0" err="1" smtClean="0"/>
              <a:t>hasard</a:t>
            </a:r>
            <a:r>
              <a:rPr lang="en-CA" sz="4000" dirty="0" smtClean="0"/>
              <a:t> </a:t>
            </a:r>
            <a:r>
              <a:rPr lang="en-CA" sz="4000" dirty="0" err="1" smtClean="0"/>
              <a:t>sur</a:t>
            </a:r>
            <a:r>
              <a:rPr lang="en-CA" sz="4000" dirty="0" smtClean="0"/>
              <a:t> le </a:t>
            </a:r>
            <a:r>
              <a:rPr lang="en-CA" sz="4000" dirty="0" err="1" smtClean="0"/>
              <a:t>bord</a:t>
            </a:r>
            <a:r>
              <a:rPr lang="en-CA" sz="4000" dirty="0" smtClean="0"/>
              <a:t> de la route ?</a:t>
            </a:r>
            <a:endParaRPr lang="fr-CA" sz="4000" dirty="0"/>
          </a:p>
        </p:txBody>
      </p:sp>
      <p:sp>
        <p:nvSpPr>
          <p:cNvPr id="6" name="Espace réservé du texte 5"/>
          <p:cNvSpPr>
            <a:spLocks noGrp="1"/>
          </p:cNvSpPr>
          <p:nvPr>
            <p:ph type="body" idx="1"/>
            <p:custDataLst>
              <p:tags r:id="rId2"/>
            </p:custDataLst>
          </p:nvPr>
        </p:nvSpPr>
        <p:spPr>
          <a:xfrm>
            <a:off x="3563888" y="3212976"/>
            <a:ext cx="5142016" cy="3024336"/>
          </a:xfrm>
        </p:spPr>
        <p:txBody>
          <a:bodyPr>
            <a:normAutofit/>
          </a:bodyPr>
          <a:lstStyle/>
          <a:p>
            <a:pPr marL="800100" lvl="1" indent="-342900">
              <a:buFont typeface="+mj-lt"/>
              <a:buAutoNum type="alphaLcParenR"/>
            </a:pPr>
            <a:r>
              <a:rPr lang="fr-CA" sz="2900" dirty="0"/>
              <a:t>Oui, mais seulement si tu fais de la </a:t>
            </a:r>
            <a:r>
              <a:rPr lang="fr-CA" sz="2900" dirty="0" smtClean="0"/>
              <a:t>vitesse.</a:t>
            </a:r>
            <a:endParaRPr lang="fr-CA" sz="2900" dirty="0"/>
          </a:p>
          <a:p>
            <a:pPr marL="800100" lvl="1" indent="-342900">
              <a:buFont typeface="+mj-lt"/>
              <a:buAutoNum type="alphaLcParenR"/>
            </a:pPr>
            <a:r>
              <a:rPr lang="fr-CA" sz="2900" dirty="0"/>
              <a:t>Oui, en tout </a:t>
            </a:r>
            <a:r>
              <a:rPr lang="fr-CA" sz="2900" dirty="0" smtClean="0"/>
              <a:t>temps.</a:t>
            </a:r>
            <a:endParaRPr lang="fr-CA" sz="2900" dirty="0"/>
          </a:p>
          <a:p>
            <a:pPr marL="800100" lvl="1" indent="-342900">
              <a:buFont typeface="+mj-lt"/>
              <a:buAutoNum type="alphaLcParenR"/>
            </a:pPr>
            <a:r>
              <a:rPr lang="fr-CA" sz="2900" dirty="0"/>
              <a:t>Non, à moins que tu sois en train de commettre un </a:t>
            </a:r>
            <a:r>
              <a:rPr lang="fr-CA" sz="2900" dirty="0" smtClean="0"/>
              <a:t>crime.</a:t>
            </a:r>
            <a:endParaRPr lang="fr-CA" sz="2900" dirty="0"/>
          </a:p>
          <a:p>
            <a:endParaRPr lang="fr-CA" dirty="0"/>
          </a:p>
        </p:txBody>
      </p:sp>
      <p:sp>
        <p:nvSpPr>
          <p:cNvPr id="8" name="Espace réservé du pied de page 7"/>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9" name="Espace réservé du numéro de diapositive 8"/>
          <p:cNvSpPr>
            <a:spLocks noGrp="1"/>
          </p:cNvSpPr>
          <p:nvPr>
            <p:ph type="sldNum" sz="quarter" idx="12"/>
            <p:custDataLst>
              <p:tags r:id="rId4"/>
            </p:custDataLst>
          </p:nvPr>
        </p:nvSpPr>
        <p:spPr/>
        <p:txBody>
          <a:bodyPr/>
          <a:lstStyle/>
          <a:p>
            <a:fld id="{5CF1BC8A-2FAC-48D9-BCEF-2556233054FF}" type="slidenum">
              <a:rPr lang="fr-FR" smtClean="0"/>
              <a:pPr/>
              <a:t>2</a:t>
            </a:fld>
            <a:endParaRPr lang="fr-FR"/>
          </a:p>
        </p:txBody>
      </p:sp>
      <p:sp>
        <p:nvSpPr>
          <p:cNvPr id="16" name="Rectangle 15"/>
          <p:cNvSpPr/>
          <p:nvPr>
            <p:custDataLst>
              <p:tags r:id="rId5"/>
            </p:custDataLst>
          </p:nvPr>
        </p:nvSpPr>
        <p:spPr>
          <a:xfrm>
            <a:off x="4139952" y="4221088"/>
            <a:ext cx="3456384" cy="432048"/>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2051" name="Picture 3"/>
          <p:cNvPicPr>
            <a:picLocks noChangeAspect="1" noChangeArrowheads="1"/>
          </p:cNvPicPr>
          <p:nvPr>
            <p:custDataLst>
              <p:tags r:id="rId6"/>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107504" y="3203975"/>
            <a:ext cx="3864429" cy="2898321"/>
          </a:xfrm>
          <a:prstGeom prst="rect">
            <a:avLst/>
          </a:prstGeom>
          <a:noFill/>
          <a:ln w="101600" cmpd="sng">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7534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23528" y="548680"/>
            <a:ext cx="8439472" cy="1500733"/>
          </a:xfrm>
        </p:spPr>
        <p:txBody>
          <a:bodyPr>
            <a:noAutofit/>
          </a:bodyPr>
          <a:lstStyle/>
          <a:p>
            <a:pPr algn="ctr"/>
            <a:r>
              <a:rPr lang="en-CA" sz="3000" dirty="0" smtClean="0"/>
              <a:t>Ying </a:t>
            </a:r>
            <a:r>
              <a:rPr lang="en-CA" sz="3000" dirty="0" err="1" smtClean="0"/>
              <a:t>est</a:t>
            </a:r>
            <a:r>
              <a:rPr lang="en-CA" sz="3000" dirty="0" smtClean="0"/>
              <a:t> </a:t>
            </a:r>
            <a:r>
              <a:rPr lang="en-CA" sz="3000" dirty="0" err="1" smtClean="0"/>
              <a:t>témoin</a:t>
            </a:r>
            <a:r>
              <a:rPr lang="en-CA" sz="3000" dirty="0" smtClean="0"/>
              <a:t> </a:t>
            </a:r>
            <a:r>
              <a:rPr lang="en-CA" sz="3000" dirty="0" err="1" smtClean="0"/>
              <a:t>dans</a:t>
            </a:r>
            <a:r>
              <a:rPr lang="en-CA" sz="3000" dirty="0" smtClean="0"/>
              <a:t> un </a:t>
            </a:r>
            <a:r>
              <a:rPr lang="en-CA" sz="3000" dirty="0" err="1" smtClean="0"/>
              <a:t>procès</a:t>
            </a:r>
            <a:r>
              <a:rPr lang="en-CA" sz="3000" dirty="0" smtClean="0"/>
              <a:t> </a:t>
            </a:r>
            <a:r>
              <a:rPr lang="en-CA" sz="3000" dirty="0" err="1" smtClean="0"/>
              <a:t>criminel</a:t>
            </a:r>
            <a:r>
              <a:rPr lang="en-CA" sz="3000" dirty="0" smtClean="0"/>
              <a:t>.  Pendant son </a:t>
            </a:r>
            <a:r>
              <a:rPr lang="en-CA" sz="3000" dirty="0" err="1" smtClean="0"/>
              <a:t>témoignage</a:t>
            </a:r>
            <a:r>
              <a:rPr lang="en-CA" sz="3000" dirty="0" smtClean="0"/>
              <a:t>, </a:t>
            </a:r>
            <a:r>
              <a:rPr lang="en-CA" sz="3000" dirty="0" err="1" smtClean="0"/>
              <a:t>il</a:t>
            </a:r>
            <a:r>
              <a:rPr lang="en-CA" sz="3000" dirty="0" smtClean="0"/>
              <a:t> </a:t>
            </a:r>
            <a:r>
              <a:rPr lang="en-CA" sz="3000" dirty="0" err="1" smtClean="0"/>
              <a:t>admet</a:t>
            </a:r>
            <a:r>
              <a:rPr lang="en-CA" sz="3000" dirty="0" smtClean="0"/>
              <a:t> </a:t>
            </a:r>
            <a:r>
              <a:rPr lang="en-CA" sz="3000" dirty="0" err="1" smtClean="0"/>
              <a:t>avoir</a:t>
            </a:r>
            <a:r>
              <a:rPr lang="en-CA" sz="3000" dirty="0" smtClean="0"/>
              <a:t>  </a:t>
            </a:r>
            <a:r>
              <a:rPr lang="en-CA" sz="3000" dirty="0" err="1" smtClean="0"/>
              <a:t>lui-même</a:t>
            </a:r>
            <a:r>
              <a:rPr lang="en-CA" sz="3000" dirty="0" smtClean="0"/>
              <a:t> </a:t>
            </a:r>
            <a:r>
              <a:rPr lang="en-CA" sz="3000" dirty="0" err="1" smtClean="0"/>
              <a:t>commis</a:t>
            </a:r>
            <a:r>
              <a:rPr lang="en-CA" sz="3000" dirty="0" smtClean="0"/>
              <a:t> un crime. </a:t>
            </a:r>
            <a:br>
              <a:rPr lang="en-CA" sz="3000" dirty="0" smtClean="0"/>
            </a:br>
            <a:r>
              <a:rPr lang="en-CA" sz="3000" dirty="0" err="1" smtClean="0"/>
              <a:t>Est-ce</a:t>
            </a:r>
            <a:r>
              <a:rPr lang="en-CA" sz="3000" dirty="0" smtClean="0"/>
              <a:t> </a:t>
            </a:r>
            <a:r>
              <a:rPr lang="en-CA" sz="3000" dirty="0" err="1" smtClean="0"/>
              <a:t>que</a:t>
            </a:r>
            <a:r>
              <a:rPr lang="en-CA" sz="3000" dirty="0" smtClean="0"/>
              <a:t> Ying </a:t>
            </a:r>
            <a:r>
              <a:rPr lang="en-CA" sz="3000" dirty="0" err="1" smtClean="0"/>
              <a:t>peut</a:t>
            </a:r>
            <a:r>
              <a:rPr lang="en-CA" sz="3000" dirty="0" smtClean="0"/>
              <a:t> </a:t>
            </a:r>
            <a:r>
              <a:rPr lang="en-CA" sz="3000" dirty="0" err="1" smtClean="0"/>
              <a:t>être</a:t>
            </a:r>
            <a:r>
              <a:rPr lang="en-CA" sz="3000" dirty="0" smtClean="0"/>
              <a:t> </a:t>
            </a:r>
            <a:r>
              <a:rPr lang="en-CA" sz="3000" dirty="0" err="1" smtClean="0"/>
              <a:t>accusé</a:t>
            </a:r>
            <a:r>
              <a:rPr lang="en-CA" sz="3000" dirty="0" smtClean="0"/>
              <a:t> de </a:t>
            </a:r>
            <a:r>
              <a:rPr lang="en-CA" sz="3000" dirty="0" err="1" smtClean="0"/>
              <a:t>ce</a:t>
            </a:r>
            <a:r>
              <a:rPr lang="en-CA" sz="3000" dirty="0" smtClean="0"/>
              <a:t> crime ?</a:t>
            </a:r>
            <a:endParaRPr lang="fr-CA" sz="3000" dirty="0"/>
          </a:p>
        </p:txBody>
      </p:sp>
      <p:sp>
        <p:nvSpPr>
          <p:cNvPr id="3" name="Espace réservé du texte 2"/>
          <p:cNvSpPr>
            <a:spLocks noGrp="1"/>
          </p:cNvSpPr>
          <p:nvPr>
            <p:ph type="body" idx="1"/>
            <p:custDataLst>
              <p:tags r:id="rId2"/>
            </p:custDataLst>
          </p:nvPr>
        </p:nvSpPr>
        <p:spPr>
          <a:xfrm>
            <a:off x="-324544" y="2996952"/>
            <a:ext cx="9073008" cy="3312368"/>
          </a:xfrm>
        </p:spPr>
        <p:txBody>
          <a:bodyPr>
            <a:normAutofit/>
          </a:bodyPr>
          <a:lstStyle/>
          <a:p>
            <a:pPr marL="800100" lvl="1" indent="-342900">
              <a:buFont typeface="+mj-lt"/>
              <a:buAutoNum type="alphaLcParenR"/>
            </a:pPr>
            <a:r>
              <a:rPr lang="fr-CA" sz="2500" dirty="0"/>
              <a:t>Oui, Y</a:t>
            </a:r>
            <a:r>
              <a:rPr lang="fr-CA" sz="2500" dirty="0" smtClean="0"/>
              <a:t>ing </a:t>
            </a:r>
            <a:r>
              <a:rPr lang="fr-CA" sz="2500" dirty="0"/>
              <a:t>a avoué </a:t>
            </a:r>
            <a:r>
              <a:rPr lang="fr-CA" sz="2500" dirty="0" smtClean="0"/>
              <a:t>un crime.</a:t>
            </a:r>
          </a:p>
          <a:p>
            <a:pPr marL="800100" lvl="1" indent="-342900">
              <a:buFont typeface="+mj-lt"/>
              <a:buAutoNum type="alphaLcParenR"/>
            </a:pPr>
            <a:endParaRPr lang="fr-CA" sz="2500" dirty="0"/>
          </a:p>
          <a:p>
            <a:pPr marL="800100" lvl="1" indent="-342900">
              <a:buFont typeface="+mj-lt"/>
              <a:buAutoNum type="alphaLcParenR"/>
            </a:pPr>
            <a:r>
              <a:rPr lang="fr-CA" sz="2500" dirty="0" smtClean="0"/>
              <a:t>Non</a:t>
            </a:r>
            <a:r>
              <a:rPr lang="fr-CA" sz="2500" dirty="0"/>
              <a:t>. Son témoignage incriminant ne peut pas être utilisé à titre de preuve au cours d’une autre procédure.</a:t>
            </a:r>
          </a:p>
          <a:p>
            <a:pPr marL="457200" indent="-457200">
              <a:buFont typeface="+mj-lt"/>
              <a:buAutoNum type="alphaLcParenR"/>
            </a:pPr>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3</a:t>
            </a:fld>
            <a:endParaRPr lang="fr-FR"/>
          </a:p>
        </p:txBody>
      </p:sp>
      <p:sp>
        <p:nvSpPr>
          <p:cNvPr id="7" name="Rectangle 6"/>
          <p:cNvSpPr/>
          <p:nvPr>
            <p:custDataLst>
              <p:tags r:id="rId5"/>
            </p:custDataLst>
          </p:nvPr>
        </p:nvSpPr>
        <p:spPr>
          <a:xfrm>
            <a:off x="179512" y="3883939"/>
            <a:ext cx="8352928" cy="1233934"/>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265387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251520" y="188640"/>
            <a:ext cx="8712968" cy="2664296"/>
          </a:xfrm>
        </p:spPr>
        <p:txBody>
          <a:bodyPr>
            <a:noAutofit/>
          </a:bodyPr>
          <a:lstStyle/>
          <a:p>
            <a:pPr lvl="0" algn="ctr"/>
            <a:r>
              <a:rPr lang="fr-CA" sz="3000" dirty="0" smtClean="0"/>
              <a:t>Luc </a:t>
            </a:r>
            <a:r>
              <a:rPr lang="fr-CA" sz="3000" dirty="0"/>
              <a:t>est accusé de meurtre. </a:t>
            </a:r>
            <a:r>
              <a:rPr lang="fr-CA" sz="3000" dirty="0" smtClean="0"/>
              <a:t/>
            </a:r>
            <a:br>
              <a:rPr lang="fr-CA" sz="3000" dirty="0" smtClean="0"/>
            </a:br>
            <a:r>
              <a:rPr lang="fr-CA" sz="3000" dirty="0" smtClean="0"/>
              <a:t>Son </a:t>
            </a:r>
            <a:r>
              <a:rPr lang="fr-CA" sz="3000" dirty="0"/>
              <a:t>avocat lui conseille de </a:t>
            </a:r>
            <a:r>
              <a:rPr lang="fr-CA" sz="3000" dirty="0" smtClean="0"/>
              <a:t>choisir un </a:t>
            </a:r>
            <a:r>
              <a:rPr lang="fr-CA" sz="3000" dirty="0"/>
              <a:t>procès devant </a:t>
            </a:r>
            <a:r>
              <a:rPr lang="fr-CA" sz="3000" u="sng" dirty="0"/>
              <a:t>un juge et un jury</a:t>
            </a:r>
            <a:r>
              <a:rPr lang="fr-CA" sz="3000" dirty="0"/>
              <a:t>, mais le juge </a:t>
            </a:r>
            <a:r>
              <a:rPr lang="fr-CA" sz="3000" dirty="0" smtClean="0"/>
              <a:t>décide </a:t>
            </a:r>
            <a:r>
              <a:rPr lang="fr-CA" sz="3000" dirty="0"/>
              <a:t>qu’il n’y aura pas de jury. </a:t>
            </a:r>
            <a:r>
              <a:rPr lang="fr-CA" sz="3000" dirty="0" smtClean="0"/>
              <a:t/>
            </a:r>
            <a:br>
              <a:rPr lang="fr-CA" sz="3000" dirty="0" smtClean="0"/>
            </a:br>
            <a:r>
              <a:rPr lang="fr-CA" sz="3000" dirty="0" smtClean="0"/>
              <a:t>Le </a:t>
            </a:r>
            <a:r>
              <a:rPr lang="fr-CA" sz="3000" dirty="0"/>
              <a:t>juge peut-il </a:t>
            </a:r>
            <a:r>
              <a:rPr lang="fr-CA" sz="3000" dirty="0" smtClean="0"/>
              <a:t>prendre cette décision ?</a:t>
            </a:r>
            <a:r>
              <a:rPr lang="fr-CA" sz="3000" dirty="0"/>
              <a:t/>
            </a:r>
            <a:br>
              <a:rPr lang="fr-CA" sz="3000" dirty="0"/>
            </a:br>
            <a:endParaRPr lang="fr-CA" sz="3000" dirty="0"/>
          </a:p>
        </p:txBody>
      </p:sp>
      <p:sp>
        <p:nvSpPr>
          <p:cNvPr id="3" name="Espace réservé du texte 2"/>
          <p:cNvSpPr>
            <a:spLocks noGrp="1"/>
          </p:cNvSpPr>
          <p:nvPr>
            <p:ph type="body" idx="1"/>
            <p:custDataLst>
              <p:tags r:id="rId2"/>
            </p:custDataLst>
          </p:nvPr>
        </p:nvSpPr>
        <p:spPr>
          <a:xfrm>
            <a:off x="3923928" y="3068960"/>
            <a:ext cx="4781976" cy="3456384"/>
          </a:xfrm>
        </p:spPr>
        <p:txBody>
          <a:bodyPr>
            <a:normAutofit/>
          </a:bodyPr>
          <a:lstStyle/>
          <a:p>
            <a:pPr marL="800100" lvl="1" indent="-342900">
              <a:buFont typeface="+mj-lt"/>
              <a:buAutoNum type="alphaLcParenR"/>
            </a:pPr>
            <a:r>
              <a:rPr lang="fr-CA" sz="2500" dirty="0"/>
              <a:t>Oui, </a:t>
            </a:r>
            <a:r>
              <a:rPr lang="fr-CA" sz="2500" dirty="0" smtClean="0"/>
              <a:t>c’est  </a:t>
            </a:r>
            <a:r>
              <a:rPr lang="fr-CA" sz="2500" dirty="0"/>
              <a:t>au choix du juge</a:t>
            </a:r>
            <a:r>
              <a:rPr lang="fr-CA" sz="2500" dirty="0" smtClean="0"/>
              <a:t>.</a:t>
            </a:r>
          </a:p>
          <a:p>
            <a:pPr marL="800100" lvl="1" indent="-342900">
              <a:buFont typeface="+mj-lt"/>
              <a:buAutoNum type="alphaLcParenR"/>
            </a:pPr>
            <a:endParaRPr lang="fr-CA" sz="2500" dirty="0"/>
          </a:p>
          <a:p>
            <a:pPr marL="800100" lvl="1" indent="-342900">
              <a:buFont typeface="+mj-lt"/>
              <a:buAutoNum type="alphaLcParenR"/>
            </a:pPr>
            <a:r>
              <a:rPr lang="fr-CA" sz="2500" dirty="0"/>
              <a:t>Non. Luc a </a:t>
            </a:r>
            <a:r>
              <a:rPr lang="fr-CA" sz="2500" dirty="0" smtClean="0"/>
              <a:t>droit </a:t>
            </a:r>
            <a:r>
              <a:rPr lang="fr-CA" sz="2500" dirty="0"/>
              <a:t>à un </a:t>
            </a:r>
            <a:r>
              <a:rPr lang="fr-CA" sz="2500" dirty="0" smtClean="0"/>
              <a:t>procès </a:t>
            </a:r>
            <a:r>
              <a:rPr lang="fr-CA" sz="2500" dirty="0"/>
              <a:t>avec jury</a:t>
            </a:r>
            <a:r>
              <a:rPr lang="fr-CA" sz="2500" dirty="0" smtClean="0"/>
              <a:t>.</a:t>
            </a:r>
          </a:p>
          <a:p>
            <a:pPr marL="800100" lvl="1" indent="-342900">
              <a:buFont typeface="+mj-lt"/>
              <a:buAutoNum type="alphaLcParenR"/>
            </a:pPr>
            <a:endParaRPr lang="fr-CA" sz="2500" dirty="0"/>
          </a:p>
          <a:p>
            <a:pPr marL="800100" lvl="1" indent="-342900">
              <a:buFont typeface="+mj-lt"/>
              <a:buAutoNum type="alphaLcParenR"/>
            </a:pPr>
            <a:r>
              <a:rPr lang="fr-CA" sz="2500" dirty="0"/>
              <a:t>Non. </a:t>
            </a:r>
            <a:r>
              <a:rPr lang="fr-CA" sz="2500" dirty="0" smtClean="0"/>
              <a:t> Selon la </a:t>
            </a:r>
            <a:r>
              <a:rPr lang="fr-CA" sz="2500" i="1" dirty="0" smtClean="0"/>
              <a:t>Charte</a:t>
            </a:r>
            <a:r>
              <a:rPr lang="fr-CA" sz="2500" dirty="0" smtClean="0"/>
              <a:t>  un </a:t>
            </a:r>
            <a:r>
              <a:rPr lang="fr-CA" sz="2500" dirty="0"/>
              <a:t>procès </a:t>
            </a:r>
            <a:r>
              <a:rPr lang="fr-CA" sz="2500" dirty="0" smtClean="0"/>
              <a:t> de meurtre </a:t>
            </a:r>
            <a:r>
              <a:rPr lang="fr-CA" sz="2500" dirty="0"/>
              <a:t>se </a:t>
            </a:r>
            <a:r>
              <a:rPr lang="fr-CA" sz="2500" dirty="0" smtClean="0"/>
              <a:t>déroule </a:t>
            </a:r>
            <a:r>
              <a:rPr lang="fr-CA" sz="2500" dirty="0"/>
              <a:t>devant un jury.</a:t>
            </a:r>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4</a:t>
            </a:fld>
            <a:endParaRPr lang="fr-FR"/>
          </a:p>
        </p:txBody>
      </p:sp>
      <p:sp>
        <p:nvSpPr>
          <p:cNvPr id="6" name="Organigramme : Jonction de sommaire 5"/>
          <p:cNvSpPr/>
          <p:nvPr>
            <p:custDataLst>
              <p:tags r:id="rId5"/>
            </p:custDataLst>
          </p:nvPr>
        </p:nvSpPr>
        <p:spPr>
          <a:xfrm>
            <a:off x="395536" y="2996952"/>
            <a:ext cx="3672408" cy="3240360"/>
          </a:xfrm>
          <a:prstGeom prst="flowChartSummingJunction">
            <a:avLst/>
          </a:prstGeom>
          <a:blipFill>
            <a:blip r:embed="rId9" cstate="print"/>
            <a:stretch>
              <a:fillRect/>
            </a:stretch>
          </a:blipFill>
          <a:ln w="635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p:cNvSpPr/>
          <p:nvPr>
            <p:custDataLst>
              <p:tags r:id="rId6"/>
            </p:custDataLst>
          </p:nvPr>
        </p:nvSpPr>
        <p:spPr>
          <a:xfrm>
            <a:off x="4413671" y="3933056"/>
            <a:ext cx="4392488" cy="86409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69196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2518040"/>
          </a:xfrm>
        </p:spPr>
        <p:txBody>
          <a:bodyPr>
            <a:noAutofit/>
          </a:bodyPr>
          <a:lstStyle/>
          <a:p>
            <a:pPr lvl="0" algn="ctr"/>
            <a:r>
              <a:rPr lang="fr-CA" sz="2800" dirty="0"/>
              <a:t>Tu croises un policier sur la rue</a:t>
            </a:r>
            <a:r>
              <a:rPr lang="fr-CA" sz="2800" dirty="0" smtClean="0"/>
              <a:t>.</a:t>
            </a:r>
            <a:br>
              <a:rPr lang="fr-CA" sz="2800" dirty="0" smtClean="0"/>
            </a:br>
            <a:r>
              <a:rPr lang="fr-CA" sz="2800" dirty="0" smtClean="0"/>
              <a:t> </a:t>
            </a:r>
            <a:r>
              <a:rPr lang="fr-CA" sz="2800" dirty="0"/>
              <a:t>Il trouve que tu as un air suspect bien </a:t>
            </a:r>
            <a:r>
              <a:rPr lang="fr-CA" sz="2800" dirty="0" smtClean="0"/>
              <a:t>que tu  n’as rien fait de mal.  </a:t>
            </a:r>
            <a:br>
              <a:rPr lang="fr-CA" sz="2800" dirty="0" smtClean="0"/>
            </a:br>
            <a:r>
              <a:rPr lang="fr-CA" sz="2800" dirty="0" smtClean="0"/>
              <a:t>A-t-il </a:t>
            </a:r>
            <a:r>
              <a:rPr lang="fr-CA" sz="2800" dirty="0"/>
              <a:t>le droit d’exiger que tu lui montres le contenu de ton sac à dos ?</a:t>
            </a:r>
            <a:br>
              <a:rPr lang="fr-CA" sz="2800" dirty="0"/>
            </a:br>
            <a:endParaRPr lang="fr-CA" sz="2800" dirty="0"/>
          </a:p>
        </p:txBody>
      </p:sp>
      <p:sp>
        <p:nvSpPr>
          <p:cNvPr id="3" name="Espace réservé du texte 2"/>
          <p:cNvSpPr>
            <a:spLocks noGrp="1"/>
          </p:cNvSpPr>
          <p:nvPr>
            <p:ph type="body" idx="1"/>
            <p:custDataLst>
              <p:tags r:id="rId2"/>
            </p:custDataLst>
          </p:nvPr>
        </p:nvSpPr>
        <p:spPr>
          <a:xfrm>
            <a:off x="4139952" y="2996951"/>
            <a:ext cx="4536504" cy="3483867"/>
          </a:xfrm>
        </p:spPr>
        <p:txBody>
          <a:bodyPr>
            <a:normAutofit lnSpcReduction="10000"/>
          </a:bodyPr>
          <a:lstStyle/>
          <a:p>
            <a:pPr marL="800100" lvl="1" indent="-342900">
              <a:buFont typeface="+mj-lt"/>
              <a:buAutoNum type="alphaLcParenR"/>
            </a:pPr>
            <a:r>
              <a:rPr lang="fr-CA" sz="2500" dirty="0"/>
              <a:t>Oui, </a:t>
            </a:r>
            <a:r>
              <a:rPr lang="fr-CA" sz="2500" dirty="0" smtClean="0"/>
              <a:t>parce </a:t>
            </a:r>
            <a:r>
              <a:rPr lang="fr-CA" sz="2500" dirty="0"/>
              <a:t>qu’il pense que tu as un comportement suspect.</a:t>
            </a:r>
          </a:p>
          <a:p>
            <a:pPr marL="800100" lvl="1" indent="-342900">
              <a:buFont typeface="+mj-lt"/>
              <a:buAutoNum type="alphaLcParenR"/>
            </a:pPr>
            <a:r>
              <a:rPr lang="fr-CA" sz="2500" dirty="0"/>
              <a:t>Non, car il n’a aucun motif raisonnable ni un mandat de fouille.</a:t>
            </a:r>
          </a:p>
          <a:p>
            <a:pPr marL="800100" lvl="1" indent="-342900">
              <a:buFont typeface="+mj-lt"/>
              <a:buAutoNum type="alphaLcParenR"/>
            </a:pPr>
            <a:r>
              <a:rPr lang="fr-CA" sz="2500" dirty="0"/>
              <a:t>Oui, il peut </a:t>
            </a:r>
            <a:r>
              <a:rPr lang="fr-CA" sz="2500" dirty="0" smtClean="0"/>
              <a:t>toujours exiger </a:t>
            </a:r>
            <a:r>
              <a:rPr lang="fr-CA" sz="2500" dirty="0"/>
              <a:t>que tu lui montres le contenu de ton </a:t>
            </a:r>
            <a:r>
              <a:rPr lang="fr-CA" sz="2500" dirty="0" smtClean="0"/>
              <a:t>sac.</a:t>
            </a:r>
            <a:endParaRPr lang="fr-CA" sz="2500" dirty="0"/>
          </a:p>
          <a:p>
            <a:pPr marL="457200" indent="-457200">
              <a:buFont typeface="+mj-lt"/>
              <a:buAutoNum type="alphaLcParenR"/>
            </a:pPr>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5</a:t>
            </a:fld>
            <a:endParaRPr lang="fr-FR"/>
          </a:p>
        </p:txBody>
      </p:sp>
      <p:pic>
        <p:nvPicPr>
          <p:cNvPr id="6148" name="Picture 4"/>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683568" y="2896510"/>
            <a:ext cx="3240360" cy="3584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custDataLst>
              <p:tags r:id="rId6"/>
            </p:custDataLst>
          </p:nvPr>
        </p:nvSpPr>
        <p:spPr>
          <a:xfrm>
            <a:off x="4644008" y="4052298"/>
            <a:ext cx="3960440" cy="1169970"/>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11810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2374024"/>
          </a:xfrm>
        </p:spPr>
        <p:txBody>
          <a:bodyPr>
            <a:noAutofit/>
          </a:bodyPr>
          <a:lstStyle/>
          <a:p>
            <a:pPr lvl="0" algn="ctr"/>
            <a:r>
              <a:rPr lang="fr-CA" sz="3500" dirty="0"/>
              <a:t>Au cours du procès criminel de Mélanie (l’accusée), son avocat lui </a:t>
            </a:r>
            <a:r>
              <a:rPr lang="fr-CA" sz="3500" dirty="0" smtClean="0"/>
              <a:t>dit </a:t>
            </a:r>
            <a:r>
              <a:rPr lang="fr-CA" sz="3500" dirty="0"/>
              <a:t>qu’elle doit témoigner. </a:t>
            </a:r>
            <a:r>
              <a:rPr lang="fr-CA" sz="3500" dirty="0" smtClean="0"/>
              <a:t/>
            </a:r>
            <a:br>
              <a:rPr lang="fr-CA" sz="3500" dirty="0" smtClean="0"/>
            </a:br>
            <a:r>
              <a:rPr lang="fr-CA" sz="3500" dirty="0" smtClean="0"/>
              <a:t>Doit-elle </a:t>
            </a:r>
            <a:r>
              <a:rPr lang="fr-CA" sz="3500" dirty="0"/>
              <a:t>témoigner ?</a:t>
            </a:r>
          </a:p>
        </p:txBody>
      </p:sp>
      <p:sp>
        <p:nvSpPr>
          <p:cNvPr id="3" name="Espace réservé du texte 2"/>
          <p:cNvSpPr>
            <a:spLocks noGrp="1"/>
          </p:cNvSpPr>
          <p:nvPr>
            <p:ph type="body" idx="1"/>
            <p:custDataLst>
              <p:tags r:id="rId2"/>
            </p:custDataLst>
          </p:nvPr>
        </p:nvSpPr>
        <p:spPr>
          <a:xfrm>
            <a:off x="-396552" y="2996952"/>
            <a:ext cx="9145016" cy="3528392"/>
          </a:xfrm>
        </p:spPr>
        <p:txBody>
          <a:bodyPr>
            <a:normAutofit/>
          </a:bodyPr>
          <a:lstStyle/>
          <a:p>
            <a:pPr marL="800100" lvl="1" indent="-342900">
              <a:buFont typeface="+mj-lt"/>
              <a:buAutoNum type="alphaLcParenR"/>
            </a:pPr>
            <a:r>
              <a:rPr lang="fr-CA" sz="3000" dirty="0"/>
              <a:t>Oui, cela lui permettra d’obtenir une peine moins sévère.</a:t>
            </a:r>
          </a:p>
          <a:p>
            <a:pPr marL="800100" lvl="1" indent="-342900">
              <a:buFont typeface="+mj-lt"/>
              <a:buAutoNum type="alphaLcParenR"/>
            </a:pPr>
            <a:r>
              <a:rPr lang="fr-CA" sz="3000" dirty="0"/>
              <a:t>Non, elle n’a pas le droit de témoigner au cours de son propre procès criminel.</a:t>
            </a:r>
          </a:p>
          <a:p>
            <a:pPr marL="800100" lvl="1" indent="-342900">
              <a:buFont typeface="+mj-lt"/>
              <a:buAutoNum type="alphaLcParenR"/>
            </a:pPr>
            <a:r>
              <a:rPr lang="fr-CA" sz="3000" dirty="0" smtClean="0"/>
              <a:t>Oui, elle </a:t>
            </a:r>
            <a:r>
              <a:rPr lang="fr-CA" sz="3000" dirty="0"/>
              <a:t>peut témoigner si elle le veut, mais on ne peut pas l’obliger à témoigner </a:t>
            </a:r>
            <a:r>
              <a:rPr lang="fr-CA" sz="3000" dirty="0" smtClean="0"/>
              <a:t>à son propre procès criminel. </a:t>
            </a:r>
            <a:endParaRPr lang="fr-CA" sz="3000" dirty="0"/>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6</a:t>
            </a:fld>
            <a:endParaRPr lang="fr-FR"/>
          </a:p>
        </p:txBody>
      </p:sp>
      <p:sp>
        <p:nvSpPr>
          <p:cNvPr id="7" name="Rectangle 6"/>
          <p:cNvSpPr/>
          <p:nvPr>
            <p:custDataLst>
              <p:tags r:id="rId5"/>
            </p:custDataLst>
          </p:nvPr>
        </p:nvSpPr>
        <p:spPr>
          <a:xfrm>
            <a:off x="179512" y="4941168"/>
            <a:ext cx="8280920" cy="158417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58799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23528" y="118872"/>
            <a:ext cx="8439472" cy="2446032"/>
          </a:xfrm>
        </p:spPr>
        <p:txBody>
          <a:bodyPr>
            <a:normAutofit/>
          </a:bodyPr>
          <a:lstStyle/>
          <a:p>
            <a:pPr lvl="0" algn="ctr"/>
            <a:r>
              <a:rPr lang="fr-CA" sz="2200" dirty="0" smtClean="0"/>
              <a:t>La police arrête Charlie </a:t>
            </a:r>
            <a:r>
              <a:rPr lang="fr-CA" sz="2200" dirty="0"/>
              <a:t>(16 ans) </a:t>
            </a:r>
            <a:r>
              <a:rPr lang="fr-CA" sz="2200" dirty="0" smtClean="0"/>
              <a:t>parce qu’il est ivre </a:t>
            </a:r>
            <a:r>
              <a:rPr lang="fr-CA" sz="2200" dirty="0"/>
              <a:t>et consomme de l’alcool dans la rue. Lorsqu’il arrive au poste de police, </a:t>
            </a:r>
            <a:r>
              <a:rPr lang="fr-CA" sz="2200" dirty="0" smtClean="0"/>
              <a:t>Charlie appelle son père</a:t>
            </a:r>
            <a:r>
              <a:rPr lang="fr-CA" sz="2200" dirty="0"/>
              <a:t>. </a:t>
            </a:r>
            <a:r>
              <a:rPr lang="fr-CA" sz="2200" dirty="0" smtClean="0"/>
              <a:t/>
            </a:r>
            <a:br>
              <a:rPr lang="fr-CA" sz="2200" dirty="0" smtClean="0"/>
            </a:br>
            <a:r>
              <a:rPr lang="fr-CA" sz="2200" dirty="0" smtClean="0"/>
              <a:t>Le </a:t>
            </a:r>
            <a:r>
              <a:rPr lang="fr-CA" sz="2200" dirty="0"/>
              <a:t>policier lui dit que, maintenant qu’il a appelé son père, il n’a plus le droit de faire d’autres appels. </a:t>
            </a:r>
            <a:r>
              <a:rPr lang="fr-CA" sz="2200" dirty="0" smtClean="0"/>
              <a:t/>
            </a:r>
            <a:br>
              <a:rPr lang="fr-CA" sz="2200" dirty="0" smtClean="0"/>
            </a:br>
            <a:r>
              <a:rPr lang="fr-CA" sz="2200" dirty="0" smtClean="0"/>
              <a:t>Le </a:t>
            </a:r>
            <a:r>
              <a:rPr lang="fr-CA" sz="2200" dirty="0"/>
              <a:t>policier a-t-il raison ?</a:t>
            </a:r>
            <a:br>
              <a:rPr lang="fr-CA" sz="2200" dirty="0"/>
            </a:br>
            <a:endParaRPr lang="fr-CA" sz="2200" dirty="0"/>
          </a:p>
        </p:txBody>
      </p:sp>
      <p:sp>
        <p:nvSpPr>
          <p:cNvPr id="3" name="Espace réservé du texte 2"/>
          <p:cNvSpPr>
            <a:spLocks noGrp="1"/>
          </p:cNvSpPr>
          <p:nvPr>
            <p:ph type="body" idx="1"/>
            <p:custDataLst>
              <p:tags r:id="rId2"/>
            </p:custDataLst>
          </p:nvPr>
        </p:nvSpPr>
        <p:spPr>
          <a:xfrm>
            <a:off x="3707904" y="3140968"/>
            <a:ext cx="5328592" cy="3312368"/>
          </a:xfrm>
        </p:spPr>
        <p:txBody>
          <a:bodyPr>
            <a:normAutofit/>
          </a:bodyPr>
          <a:lstStyle/>
          <a:p>
            <a:pPr marL="800100" lvl="1" indent="-342900">
              <a:buFont typeface="+mj-lt"/>
              <a:buAutoNum type="alphaLcParenR"/>
            </a:pPr>
            <a:r>
              <a:rPr lang="fr-CA" sz="2000" dirty="0"/>
              <a:t>Non. Charlie a le droit d’appeler un avocat même s’il a appelé son père en premier. </a:t>
            </a:r>
            <a:endParaRPr lang="fr-CA" sz="2000" dirty="0" smtClean="0"/>
          </a:p>
          <a:p>
            <a:pPr marL="800100" lvl="1" indent="-342900">
              <a:buFont typeface="+mj-lt"/>
              <a:buAutoNum type="alphaLcParenR"/>
            </a:pPr>
            <a:endParaRPr lang="fr-CA" sz="2000" dirty="0"/>
          </a:p>
          <a:p>
            <a:pPr marL="800100" lvl="1" indent="-342900">
              <a:buFont typeface="+mj-lt"/>
              <a:buAutoNum type="alphaLcParenR"/>
            </a:pPr>
            <a:r>
              <a:rPr lang="fr-CA" sz="2000" dirty="0" smtClean="0"/>
              <a:t>Oui, </a:t>
            </a:r>
            <a:r>
              <a:rPr lang="fr-CA" sz="2000" dirty="0"/>
              <a:t>Charlie a choisi </a:t>
            </a:r>
            <a:r>
              <a:rPr lang="fr-CA" sz="2000" dirty="0" smtClean="0"/>
              <a:t>d’appeler </a:t>
            </a:r>
            <a:r>
              <a:rPr lang="fr-CA" sz="2000" dirty="0"/>
              <a:t>son </a:t>
            </a:r>
            <a:r>
              <a:rPr lang="fr-CA" sz="2000" dirty="0" smtClean="0"/>
              <a:t>père </a:t>
            </a:r>
            <a:r>
              <a:rPr lang="fr-CA" sz="2000" dirty="0"/>
              <a:t>et n’a </a:t>
            </a:r>
            <a:r>
              <a:rPr lang="fr-CA" sz="2000" dirty="0" smtClean="0"/>
              <a:t>pas </a:t>
            </a:r>
            <a:r>
              <a:rPr lang="fr-CA" sz="2000" dirty="0"/>
              <a:t>droit à un </a:t>
            </a:r>
            <a:r>
              <a:rPr lang="fr-CA" sz="2000" dirty="0" smtClean="0"/>
              <a:t>2e </a:t>
            </a:r>
            <a:r>
              <a:rPr lang="fr-CA" sz="2000" dirty="0"/>
              <a:t>appel</a:t>
            </a:r>
            <a:r>
              <a:rPr lang="fr-CA" sz="2000" dirty="0" smtClean="0"/>
              <a:t>.</a:t>
            </a:r>
          </a:p>
          <a:p>
            <a:pPr marL="800100" lvl="1" indent="-342900">
              <a:buFont typeface="+mj-lt"/>
              <a:buAutoNum type="alphaLcParenR"/>
            </a:pPr>
            <a:endParaRPr lang="fr-CA" sz="2000" dirty="0"/>
          </a:p>
          <a:p>
            <a:pPr marL="800100" lvl="1" indent="-342900">
              <a:buFont typeface="+mj-lt"/>
              <a:buAutoNum type="alphaLcParenR"/>
            </a:pPr>
            <a:r>
              <a:rPr lang="fr-CA" sz="2000" dirty="0"/>
              <a:t>Oui, le policier aurait dû lui dire de téléphoner à son avocat avant de téléphoner à son père.</a:t>
            </a:r>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7</a:t>
            </a:fld>
            <a:endParaRPr lang="fr-FR"/>
          </a:p>
        </p:txBody>
      </p:sp>
      <p:sp>
        <p:nvSpPr>
          <p:cNvPr id="6" name="Rectangle 5"/>
          <p:cNvSpPr/>
          <p:nvPr>
            <p:custDataLst>
              <p:tags r:id="rId5"/>
            </p:custDataLst>
          </p:nvPr>
        </p:nvSpPr>
        <p:spPr>
          <a:xfrm>
            <a:off x="323528" y="2924944"/>
            <a:ext cx="3672408" cy="3528392"/>
          </a:xfrm>
          <a:prstGeom prst="rect">
            <a:avLst/>
          </a:prstGeom>
          <a:blipFill>
            <a:blip r:embed="rId9"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Rectangle 6"/>
          <p:cNvSpPr/>
          <p:nvPr>
            <p:custDataLst>
              <p:tags r:id="rId6"/>
            </p:custDataLst>
          </p:nvPr>
        </p:nvSpPr>
        <p:spPr>
          <a:xfrm>
            <a:off x="4206768" y="3068960"/>
            <a:ext cx="4541695" cy="1008112"/>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93640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404664"/>
            <a:ext cx="8301224" cy="2376264"/>
          </a:xfrm>
        </p:spPr>
        <p:txBody>
          <a:bodyPr>
            <a:noAutofit/>
          </a:bodyPr>
          <a:lstStyle/>
          <a:p>
            <a:pPr lvl="0" algn="ctr"/>
            <a:r>
              <a:rPr lang="fr-CA" sz="4000" dirty="0"/>
              <a:t>Si tu es accusé d’un crime, tu es un criminel. </a:t>
            </a:r>
            <a:r>
              <a:rPr lang="fr-CA" sz="4000" dirty="0" smtClean="0"/>
              <a:t/>
            </a:r>
            <a:br>
              <a:rPr lang="fr-CA" sz="4000" dirty="0" smtClean="0"/>
            </a:br>
            <a:r>
              <a:rPr lang="fr-CA" sz="4000" dirty="0" smtClean="0"/>
              <a:t>Vrai </a:t>
            </a:r>
            <a:r>
              <a:rPr lang="fr-CA" sz="4000" dirty="0"/>
              <a:t>ou </a:t>
            </a:r>
            <a:r>
              <a:rPr lang="fr-CA" sz="4000" dirty="0" smtClean="0"/>
              <a:t>faux ?</a:t>
            </a:r>
            <a:r>
              <a:rPr lang="fr-CA" sz="4000" dirty="0"/>
              <a:t/>
            </a:r>
            <a:br>
              <a:rPr lang="fr-CA" sz="4000" dirty="0"/>
            </a:br>
            <a:endParaRPr lang="fr-CA" sz="4000" dirty="0"/>
          </a:p>
        </p:txBody>
      </p:sp>
      <p:sp>
        <p:nvSpPr>
          <p:cNvPr id="3" name="Espace réservé du texte 2"/>
          <p:cNvSpPr>
            <a:spLocks noGrp="1"/>
          </p:cNvSpPr>
          <p:nvPr>
            <p:ph type="body" idx="1"/>
            <p:custDataLst>
              <p:tags r:id="rId2"/>
            </p:custDataLst>
          </p:nvPr>
        </p:nvSpPr>
        <p:spPr>
          <a:xfrm>
            <a:off x="5724128" y="3969587"/>
            <a:ext cx="3125792" cy="1511114"/>
          </a:xfrm>
        </p:spPr>
        <p:txBody>
          <a:bodyPr>
            <a:normAutofit/>
          </a:bodyPr>
          <a:lstStyle/>
          <a:p>
            <a:pPr marL="800100" lvl="1" indent="-342900">
              <a:buFont typeface="+mj-lt"/>
              <a:buAutoNum type="alphaLcParenR"/>
            </a:pPr>
            <a:r>
              <a:rPr lang="fr-CA" sz="2500" dirty="0"/>
              <a:t>Faux</a:t>
            </a:r>
          </a:p>
          <a:p>
            <a:pPr marL="800100" lvl="1" indent="-342900">
              <a:buFont typeface="+mj-lt"/>
              <a:buAutoNum type="alphaLcParenR"/>
            </a:pPr>
            <a:endParaRPr lang="fr-CA" sz="2500" dirty="0" smtClean="0"/>
          </a:p>
          <a:p>
            <a:pPr marL="800100" lvl="1" indent="-342900">
              <a:buFont typeface="+mj-lt"/>
              <a:buAutoNum type="alphaLcParenR"/>
            </a:pPr>
            <a:r>
              <a:rPr lang="fr-CA" sz="2500" dirty="0" smtClean="0"/>
              <a:t>Vrai</a:t>
            </a:r>
            <a:endParaRPr lang="fr-CA" sz="2500" dirty="0"/>
          </a:p>
          <a:p>
            <a:endParaRPr lang="fr-CA" sz="2500"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8</a:t>
            </a:fld>
            <a:endParaRPr lang="fr-FR"/>
          </a:p>
        </p:txBody>
      </p:sp>
      <p:sp>
        <p:nvSpPr>
          <p:cNvPr id="7" name="Rectangle 6"/>
          <p:cNvSpPr/>
          <p:nvPr>
            <p:custDataLst>
              <p:tags r:id="rId5"/>
            </p:custDataLst>
          </p:nvPr>
        </p:nvSpPr>
        <p:spPr>
          <a:xfrm>
            <a:off x="6087234" y="3969060"/>
            <a:ext cx="1694783" cy="50405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8195" name="Picture 3"/>
          <p:cNvPicPr>
            <a:picLocks noChangeAspect="1" noChangeArrowheads="1"/>
          </p:cNvPicPr>
          <p:nvPr>
            <p:custDataLst>
              <p:tags r:id="rId6"/>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251520" y="3140968"/>
            <a:ext cx="5492046" cy="3085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3253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2446032"/>
          </a:xfrm>
        </p:spPr>
        <p:txBody>
          <a:bodyPr>
            <a:normAutofit fontScale="90000"/>
          </a:bodyPr>
          <a:lstStyle/>
          <a:p>
            <a:pPr lvl="0" algn="ctr"/>
            <a:r>
              <a:rPr lang="fr-CA" sz="4000" dirty="0"/>
              <a:t>La </a:t>
            </a:r>
            <a:r>
              <a:rPr lang="fr-CA" sz="4000" i="1" dirty="0"/>
              <a:t>Charte canadienne des droits et libertés</a:t>
            </a:r>
            <a:r>
              <a:rPr lang="fr-CA" sz="4000" dirty="0"/>
              <a:t> me protège contre la torture</a:t>
            </a:r>
            <a:r>
              <a:rPr lang="fr-CA" sz="4000" dirty="0" smtClean="0"/>
              <a:t>.</a:t>
            </a:r>
            <a:br>
              <a:rPr lang="fr-CA" sz="4000" dirty="0" smtClean="0"/>
            </a:br>
            <a:r>
              <a:rPr lang="fr-CA" sz="4000" dirty="0" smtClean="0"/>
              <a:t>Vrai ou Faux ?</a:t>
            </a:r>
            <a:r>
              <a:rPr lang="fr-CA" sz="4000" dirty="0"/>
              <a:t/>
            </a:r>
            <a:br>
              <a:rPr lang="fr-CA" sz="4000" dirty="0"/>
            </a:br>
            <a:endParaRPr lang="fr-CA" sz="4000" dirty="0"/>
          </a:p>
        </p:txBody>
      </p:sp>
      <p:sp>
        <p:nvSpPr>
          <p:cNvPr id="3" name="Espace réservé du texte 2"/>
          <p:cNvSpPr>
            <a:spLocks noGrp="1"/>
          </p:cNvSpPr>
          <p:nvPr>
            <p:ph type="body" idx="1"/>
            <p:custDataLst>
              <p:tags r:id="rId2"/>
            </p:custDataLst>
          </p:nvPr>
        </p:nvSpPr>
        <p:spPr>
          <a:xfrm>
            <a:off x="539552" y="4129124"/>
            <a:ext cx="2376264" cy="1189856"/>
          </a:xfrm>
        </p:spPr>
        <p:txBody>
          <a:bodyPr>
            <a:noAutofit/>
          </a:bodyPr>
          <a:lstStyle/>
          <a:p>
            <a:pPr marL="800100" lvl="1" indent="-342900">
              <a:buFont typeface="+mj-lt"/>
              <a:buAutoNum type="alphaLcParenR"/>
            </a:pPr>
            <a:r>
              <a:rPr lang="fr-CA" sz="2500" dirty="0" smtClean="0"/>
              <a:t>Vrai</a:t>
            </a:r>
          </a:p>
          <a:p>
            <a:pPr marL="800100" lvl="1" indent="-342900">
              <a:buFont typeface="+mj-lt"/>
              <a:buAutoNum type="alphaLcParenR"/>
            </a:pPr>
            <a:endParaRPr lang="fr-CA" sz="2500" dirty="0"/>
          </a:p>
          <a:p>
            <a:pPr marL="800100" lvl="1" indent="-342900">
              <a:buFont typeface="+mj-lt"/>
              <a:buAutoNum type="alphaLcParenR"/>
            </a:pPr>
            <a:r>
              <a:rPr lang="fr-CA" sz="2500" dirty="0"/>
              <a:t>Faux</a:t>
            </a:r>
          </a:p>
          <a:p>
            <a:endParaRPr lang="fr-CA" sz="2500"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9</a:t>
            </a:fld>
            <a:endParaRPr lang="fr-FR"/>
          </a:p>
        </p:txBody>
      </p:sp>
      <p:pic>
        <p:nvPicPr>
          <p:cNvPr id="9218" name="Picture 2"/>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3419872" y="3284984"/>
            <a:ext cx="5121275" cy="287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custDataLst>
              <p:tags r:id="rId6"/>
            </p:custDataLst>
          </p:nvPr>
        </p:nvSpPr>
        <p:spPr>
          <a:xfrm>
            <a:off x="755576" y="4077072"/>
            <a:ext cx="1694783" cy="50405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0604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95536" y="118872"/>
            <a:ext cx="8367464" cy="2374024"/>
          </a:xfrm>
        </p:spPr>
        <p:txBody>
          <a:bodyPr>
            <a:noAutofit/>
          </a:bodyPr>
          <a:lstStyle/>
          <a:p>
            <a:pPr lvl="0" algn="ctr"/>
            <a:r>
              <a:rPr lang="fr-CA" sz="3200" dirty="0"/>
              <a:t>Jacob est accusé d’avoir battu sa </a:t>
            </a:r>
            <a:r>
              <a:rPr lang="fr-CA" sz="3200" dirty="0" smtClean="0"/>
              <a:t>blonde. </a:t>
            </a:r>
            <a:br>
              <a:rPr lang="fr-CA" sz="3200" dirty="0" smtClean="0"/>
            </a:br>
            <a:r>
              <a:rPr lang="fr-CA" sz="3200" dirty="0" smtClean="0"/>
              <a:t>Puisque </a:t>
            </a:r>
            <a:r>
              <a:rPr lang="fr-CA" sz="3200" dirty="0"/>
              <a:t>le procès sera délicat, le juge peut ordonner que le procès ait lieu à huis clos </a:t>
            </a:r>
            <a:r>
              <a:rPr lang="fr-CA" sz="3200" dirty="0" smtClean="0"/>
              <a:t/>
            </a:r>
            <a:br>
              <a:rPr lang="fr-CA" sz="3200" dirty="0" smtClean="0"/>
            </a:br>
            <a:r>
              <a:rPr lang="fr-CA" sz="3200" dirty="0" smtClean="0"/>
              <a:t>(</a:t>
            </a:r>
            <a:r>
              <a:rPr lang="fr-CA" sz="3200" dirty="0"/>
              <a:t>en privé). </a:t>
            </a:r>
            <a:r>
              <a:rPr lang="fr-CA" sz="3200" dirty="0" smtClean="0"/>
              <a:t/>
            </a:r>
            <a:br>
              <a:rPr lang="fr-CA" sz="3200" dirty="0" smtClean="0"/>
            </a:br>
            <a:r>
              <a:rPr lang="fr-CA" sz="3200" dirty="0" smtClean="0"/>
              <a:t>Vrai </a:t>
            </a:r>
            <a:r>
              <a:rPr lang="fr-CA" sz="3200" dirty="0"/>
              <a:t>ou </a:t>
            </a:r>
            <a:r>
              <a:rPr lang="fr-CA" sz="3200" dirty="0" smtClean="0"/>
              <a:t>faux ?</a:t>
            </a:r>
            <a:endParaRPr lang="fr-CA" sz="3200" dirty="0"/>
          </a:p>
        </p:txBody>
      </p:sp>
      <p:sp>
        <p:nvSpPr>
          <p:cNvPr id="3" name="Espace réservé du texte 2"/>
          <p:cNvSpPr>
            <a:spLocks noGrp="1"/>
          </p:cNvSpPr>
          <p:nvPr>
            <p:ph type="body" idx="1"/>
            <p:custDataLst>
              <p:tags r:id="rId2"/>
            </p:custDataLst>
          </p:nvPr>
        </p:nvSpPr>
        <p:spPr>
          <a:xfrm>
            <a:off x="4932040" y="3645024"/>
            <a:ext cx="3773864" cy="1728192"/>
          </a:xfrm>
        </p:spPr>
        <p:txBody>
          <a:bodyPr>
            <a:normAutofit/>
          </a:bodyPr>
          <a:lstStyle/>
          <a:p>
            <a:pPr marL="800100" lvl="1" indent="-342900">
              <a:buFont typeface="+mj-lt"/>
              <a:buAutoNum type="alphaLcParenR"/>
            </a:pPr>
            <a:r>
              <a:rPr lang="fr-CA" sz="2500" dirty="0" smtClean="0"/>
              <a:t>Vrai</a:t>
            </a:r>
          </a:p>
          <a:p>
            <a:pPr lvl="1"/>
            <a:endParaRPr lang="fr-CA" sz="2500" dirty="0"/>
          </a:p>
          <a:p>
            <a:pPr marL="800100" lvl="1" indent="-342900">
              <a:buFont typeface="+mj-lt"/>
              <a:buAutoNum type="alphaLcParenR"/>
            </a:pPr>
            <a:r>
              <a:rPr lang="fr-CA" sz="2500" dirty="0"/>
              <a:t>Faux </a:t>
            </a:r>
          </a:p>
          <a:p>
            <a:endParaRPr lang="fr-CA" sz="2500"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10</a:t>
            </a:fld>
            <a:endParaRPr lang="fr-FR"/>
          </a:p>
        </p:txBody>
      </p:sp>
      <p:pic>
        <p:nvPicPr>
          <p:cNvPr id="10242" name="Picture 2"/>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683568" y="2927330"/>
            <a:ext cx="3621095" cy="3502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custDataLst>
              <p:tags r:id="rId6"/>
            </p:custDataLst>
          </p:nvPr>
        </p:nvSpPr>
        <p:spPr>
          <a:xfrm>
            <a:off x="5364087" y="4476123"/>
            <a:ext cx="1694783" cy="50405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46689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55576" y="332656"/>
            <a:ext cx="8056022" cy="1797960"/>
          </a:xfrm>
        </p:spPr>
        <p:txBody>
          <a:bodyPr>
            <a:noAutofit/>
          </a:bodyPr>
          <a:lstStyle/>
          <a:p>
            <a:pPr lvl="0" algn="ctr"/>
            <a:r>
              <a:rPr lang="fr-CA" sz="3000" dirty="0"/>
              <a:t>Yolande est accusée de prise </a:t>
            </a:r>
            <a:r>
              <a:rPr lang="fr-CA" sz="3000" dirty="0" smtClean="0"/>
              <a:t>d’otage. Yolande </a:t>
            </a:r>
            <a:r>
              <a:rPr lang="fr-CA" sz="3000" dirty="0"/>
              <a:t>a-t-elle le droit de savoir quelle preuve sera présentée contre elle (quelles personnes vont témoigner contre elle) ?</a:t>
            </a:r>
          </a:p>
        </p:txBody>
      </p:sp>
      <p:sp>
        <p:nvSpPr>
          <p:cNvPr id="3" name="Espace réservé du texte 2"/>
          <p:cNvSpPr>
            <a:spLocks noGrp="1"/>
          </p:cNvSpPr>
          <p:nvPr>
            <p:ph type="body" idx="1"/>
            <p:custDataLst>
              <p:tags r:id="rId2"/>
            </p:custDataLst>
          </p:nvPr>
        </p:nvSpPr>
        <p:spPr>
          <a:xfrm>
            <a:off x="3923928" y="2924944"/>
            <a:ext cx="4853984" cy="3490439"/>
          </a:xfrm>
        </p:spPr>
        <p:txBody>
          <a:bodyPr>
            <a:normAutofit lnSpcReduction="10000"/>
          </a:bodyPr>
          <a:lstStyle/>
          <a:p>
            <a:pPr marL="800100" lvl="1" indent="-342900">
              <a:buFont typeface="+mj-lt"/>
              <a:buAutoNum type="alphaLcParenR"/>
            </a:pPr>
            <a:r>
              <a:rPr lang="fr-CA" sz="2300" dirty="0"/>
              <a:t>Oui. Yolande a le droit de connaître la preuve qui sera présentée contre elle afin de préparer une défense pleine et entière.</a:t>
            </a:r>
          </a:p>
          <a:p>
            <a:pPr marL="800100" lvl="1" indent="-342900">
              <a:buFont typeface="+mj-lt"/>
              <a:buAutoNum type="alphaLcParenR"/>
            </a:pPr>
            <a:r>
              <a:rPr lang="fr-CA" sz="2300" dirty="0"/>
              <a:t>Non, Yolande n’a pas le droit de voir la preuve recueillie par le procureur de la Couronne.</a:t>
            </a:r>
          </a:p>
          <a:p>
            <a:pPr marL="800100" lvl="1" indent="-342900">
              <a:buFont typeface="+mj-lt"/>
              <a:buAutoNum type="alphaLcParenR"/>
            </a:pPr>
            <a:r>
              <a:rPr lang="fr-CA" sz="2300" dirty="0"/>
              <a:t>Non, puisque la preuve lui sera divulguée pendant le procès.</a:t>
            </a:r>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11</a:t>
            </a:fld>
            <a:endParaRPr lang="fr-FR"/>
          </a:p>
        </p:txBody>
      </p:sp>
      <p:pic>
        <p:nvPicPr>
          <p:cNvPr id="11267" name="Picture 3"/>
          <p:cNvPicPr>
            <a:picLocks noChangeAspect="1" noChangeArrowheads="1"/>
          </p:cNvPicPr>
          <p:nvPr>
            <p:custDataLst>
              <p:tags r:id="rId5"/>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467544" y="3284984"/>
            <a:ext cx="3810000"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custDataLst>
              <p:tags r:id="rId6"/>
            </p:custDataLst>
          </p:nvPr>
        </p:nvSpPr>
        <p:spPr>
          <a:xfrm>
            <a:off x="467544" y="5892163"/>
            <a:ext cx="3810000" cy="584775"/>
          </a:xfrm>
          <a:prstGeom prst="rect">
            <a:avLst/>
          </a:prstGeom>
          <a:noFill/>
        </p:spPr>
        <p:txBody>
          <a:bodyPr wrap="square" rtlCol="0">
            <a:spAutoFit/>
          </a:bodyPr>
          <a:lstStyle/>
          <a:p>
            <a:r>
              <a:rPr lang="en-CA" sz="1600" dirty="0" smtClean="0"/>
              <a:t>Ingrid </a:t>
            </a:r>
            <a:r>
              <a:rPr lang="en-CA" sz="1600" dirty="0" err="1" smtClean="0"/>
              <a:t>Bétancourt</a:t>
            </a:r>
            <a:r>
              <a:rPr lang="en-CA" sz="1600" dirty="0" smtClean="0"/>
              <a:t>, </a:t>
            </a:r>
            <a:r>
              <a:rPr lang="en-CA" sz="1600" dirty="0" err="1" smtClean="0"/>
              <a:t>otage</a:t>
            </a:r>
            <a:r>
              <a:rPr lang="en-CA" sz="1600" dirty="0" smtClean="0"/>
              <a:t> pendant 6 </a:t>
            </a:r>
            <a:r>
              <a:rPr lang="en-CA" sz="1600" dirty="0" err="1" smtClean="0"/>
              <a:t>ans</a:t>
            </a:r>
            <a:r>
              <a:rPr lang="en-CA" sz="1600" dirty="0" smtClean="0"/>
              <a:t> et demi en </a:t>
            </a:r>
            <a:r>
              <a:rPr lang="en-CA" sz="1600" dirty="0" err="1" smtClean="0"/>
              <a:t>Colombie</a:t>
            </a:r>
            <a:endParaRPr lang="fr-CA" sz="1600" dirty="0"/>
          </a:p>
        </p:txBody>
      </p:sp>
      <p:sp>
        <p:nvSpPr>
          <p:cNvPr id="9" name="Rectangle 8"/>
          <p:cNvSpPr/>
          <p:nvPr>
            <p:custDataLst>
              <p:tags r:id="rId7"/>
            </p:custDataLst>
          </p:nvPr>
        </p:nvSpPr>
        <p:spPr>
          <a:xfrm>
            <a:off x="4373323" y="2852936"/>
            <a:ext cx="4231125" cy="1656184"/>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41455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2878080"/>
          </a:xfrm>
        </p:spPr>
        <p:txBody>
          <a:bodyPr>
            <a:noAutofit/>
          </a:bodyPr>
          <a:lstStyle/>
          <a:p>
            <a:pPr lvl="0" algn="ctr"/>
            <a:r>
              <a:rPr lang="fr-CA" sz="3300" dirty="0"/>
              <a:t>Un policier peut te détenir aussi longtemps qu’il le veut lorsqu’il est à la recherche d’un suspect, peu importe si tu ressembles au </a:t>
            </a:r>
            <a:r>
              <a:rPr lang="fr-CA" sz="3300" dirty="0" smtClean="0"/>
              <a:t>suspect. </a:t>
            </a:r>
            <a:br>
              <a:rPr lang="fr-CA" sz="3300" dirty="0" smtClean="0"/>
            </a:br>
            <a:r>
              <a:rPr lang="fr-CA" sz="3300" dirty="0" smtClean="0"/>
              <a:t>Vrai </a:t>
            </a:r>
            <a:r>
              <a:rPr lang="fr-CA" sz="3300" dirty="0"/>
              <a:t>ou </a:t>
            </a:r>
            <a:r>
              <a:rPr lang="fr-CA" sz="3300" dirty="0" smtClean="0"/>
              <a:t>faux ?</a:t>
            </a:r>
            <a:r>
              <a:rPr lang="fr-CA" sz="3300" dirty="0"/>
              <a:t/>
            </a:r>
            <a:br>
              <a:rPr lang="fr-CA" sz="3300" dirty="0"/>
            </a:br>
            <a:endParaRPr lang="fr-CA" sz="3300" dirty="0"/>
          </a:p>
        </p:txBody>
      </p:sp>
      <p:sp>
        <p:nvSpPr>
          <p:cNvPr id="3" name="Espace réservé du texte 2"/>
          <p:cNvSpPr>
            <a:spLocks noGrp="1"/>
          </p:cNvSpPr>
          <p:nvPr>
            <p:ph type="body" idx="1"/>
            <p:custDataLst>
              <p:tags r:id="rId2"/>
            </p:custDataLst>
          </p:nvPr>
        </p:nvSpPr>
        <p:spPr>
          <a:xfrm>
            <a:off x="683568" y="3717032"/>
            <a:ext cx="2160240" cy="1512168"/>
          </a:xfrm>
        </p:spPr>
        <p:txBody>
          <a:bodyPr>
            <a:noAutofit/>
          </a:bodyPr>
          <a:lstStyle/>
          <a:p>
            <a:pPr marL="800100" lvl="1" indent="-342900">
              <a:buFont typeface="+mj-lt"/>
              <a:buAutoNum type="alphaLcParenR"/>
            </a:pPr>
            <a:r>
              <a:rPr lang="fr-CA" sz="2500" dirty="0" smtClean="0"/>
              <a:t>Vrai</a:t>
            </a:r>
          </a:p>
          <a:p>
            <a:pPr marL="800100" lvl="1" indent="-342900">
              <a:buFont typeface="+mj-lt"/>
              <a:buAutoNum type="alphaLcParenR"/>
            </a:pPr>
            <a:endParaRPr lang="fr-CA" sz="2500" dirty="0" smtClean="0"/>
          </a:p>
          <a:p>
            <a:pPr marL="800100" lvl="1" indent="-342900">
              <a:buFont typeface="+mj-lt"/>
              <a:buAutoNum type="alphaLcParenR"/>
            </a:pPr>
            <a:r>
              <a:rPr lang="fr-CA" sz="2500" dirty="0" smtClean="0"/>
              <a:t>Faux </a:t>
            </a:r>
            <a:endParaRPr lang="fr-CA" sz="2500" dirty="0"/>
          </a:p>
          <a:p>
            <a:endParaRPr lang="fr-CA" sz="2500"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12</a:t>
            </a:fld>
            <a:endParaRPr lang="fr-FR"/>
          </a:p>
        </p:txBody>
      </p:sp>
      <p:pic>
        <p:nvPicPr>
          <p:cNvPr id="12290" name="Picture 2"/>
          <p:cNvPicPr>
            <a:picLocks noChangeAspect="1" noChangeArrowheads="1"/>
          </p:cNvPicPr>
          <p:nvPr>
            <p:custDataLst>
              <p:tags r:id="rId5"/>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3347864" y="2852936"/>
            <a:ext cx="55626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custDataLst>
              <p:tags r:id="rId6"/>
            </p:custDataLst>
          </p:nvPr>
        </p:nvSpPr>
        <p:spPr>
          <a:xfrm>
            <a:off x="1043608" y="4579194"/>
            <a:ext cx="1694783" cy="50405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588391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93396" y="44624"/>
            <a:ext cx="8013192" cy="2592288"/>
          </a:xfrm>
        </p:spPr>
        <p:txBody>
          <a:bodyPr>
            <a:noAutofit/>
          </a:bodyPr>
          <a:lstStyle/>
          <a:p>
            <a:pPr lvl="0" algn="ctr"/>
            <a:r>
              <a:rPr lang="fr-CA" sz="3000" dirty="0"/>
              <a:t>Seuls les citoyens canadiens </a:t>
            </a:r>
            <a:r>
              <a:rPr lang="fr-CA" sz="3000" dirty="0" smtClean="0"/>
              <a:t>peuvent </a:t>
            </a:r>
            <a:r>
              <a:rPr lang="fr-CA" sz="3000" dirty="0"/>
              <a:t>bénéficier des garanties juridiques prévues à</a:t>
            </a:r>
            <a:r>
              <a:rPr lang="fr-CA" sz="3000" dirty="0" smtClean="0"/>
              <a:t> </a:t>
            </a:r>
            <a:r>
              <a:rPr lang="fr-CA" sz="3000" dirty="0"/>
              <a:t>la </a:t>
            </a:r>
            <a:r>
              <a:rPr lang="fr-CA" sz="3000" dirty="0" smtClean="0"/>
              <a:t/>
            </a:r>
            <a:br>
              <a:rPr lang="fr-CA" sz="3000" dirty="0" smtClean="0"/>
            </a:br>
            <a:r>
              <a:rPr lang="fr-CA" sz="3000" i="1" dirty="0" smtClean="0"/>
              <a:t>Charte </a:t>
            </a:r>
            <a:r>
              <a:rPr lang="fr-CA" sz="3000" i="1" dirty="0"/>
              <a:t>canadienne des droits et libertés</a:t>
            </a:r>
            <a:r>
              <a:rPr lang="fr-CA" sz="3000" dirty="0" smtClean="0"/>
              <a:t>.</a:t>
            </a:r>
            <a:br>
              <a:rPr lang="fr-CA" sz="3000" dirty="0" smtClean="0"/>
            </a:br>
            <a:r>
              <a:rPr lang="fr-CA" sz="3000" dirty="0" smtClean="0"/>
              <a:t>Vrai ou Faux ?</a:t>
            </a:r>
            <a:r>
              <a:rPr lang="fr-CA" sz="3000" dirty="0"/>
              <a:t/>
            </a:r>
            <a:br>
              <a:rPr lang="fr-CA" sz="3000" dirty="0"/>
            </a:br>
            <a:endParaRPr lang="fr-CA" sz="3000" dirty="0"/>
          </a:p>
        </p:txBody>
      </p:sp>
      <p:sp>
        <p:nvSpPr>
          <p:cNvPr id="3" name="Espace réservé du texte 2"/>
          <p:cNvSpPr>
            <a:spLocks noGrp="1"/>
          </p:cNvSpPr>
          <p:nvPr>
            <p:ph type="body" idx="1"/>
            <p:custDataLst>
              <p:tags r:id="rId2"/>
            </p:custDataLst>
          </p:nvPr>
        </p:nvSpPr>
        <p:spPr>
          <a:xfrm>
            <a:off x="3995936" y="3573016"/>
            <a:ext cx="4968552" cy="2088232"/>
          </a:xfrm>
        </p:spPr>
        <p:txBody>
          <a:bodyPr>
            <a:noAutofit/>
          </a:bodyPr>
          <a:lstStyle/>
          <a:p>
            <a:pPr marL="800100" lvl="1" indent="-342900">
              <a:buFont typeface="+mj-lt"/>
              <a:buAutoNum type="alphaLcParenR"/>
            </a:pPr>
            <a:r>
              <a:rPr lang="fr-CA" sz="2500" dirty="0" smtClean="0"/>
              <a:t>Vrai</a:t>
            </a:r>
          </a:p>
          <a:p>
            <a:pPr marL="800100" lvl="1" indent="-342900">
              <a:buFont typeface="+mj-lt"/>
              <a:buAutoNum type="alphaLcParenR"/>
            </a:pPr>
            <a:endParaRPr lang="fr-CA" sz="2500" dirty="0"/>
          </a:p>
          <a:p>
            <a:pPr marL="800100" lvl="1" indent="-342900">
              <a:buFont typeface="+mj-lt"/>
              <a:buAutoNum type="alphaLcParenR"/>
            </a:pPr>
            <a:r>
              <a:rPr lang="fr-CA" sz="2500" dirty="0" smtClean="0"/>
              <a:t>Faux</a:t>
            </a:r>
            <a:r>
              <a:rPr lang="fr-CA" sz="2500" dirty="0"/>
              <a:t>. Les garanties </a:t>
            </a:r>
            <a:r>
              <a:rPr lang="fr-CA" sz="2500" dirty="0" smtClean="0"/>
              <a:t>juridiques s’appliquent </a:t>
            </a:r>
            <a:r>
              <a:rPr lang="fr-CA" sz="2500" dirty="0"/>
              <a:t>à toute personne </a:t>
            </a:r>
            <a:r>
              <a:rPr lang="fr-CA" sz="2500" dirty="0" smtClean="0"/>
              <a:t> </a:t>
            </a:r>
            <a:r>
              <a:rPr lang="fr-CA" sz="2500" dirty="0"/>
              <a:t>au Canada.</a:t>
            </a:r>
          </a:p>
          <a:p>
            <a:endParaRPr lang="fr-CA" sz="2500"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13</a:t>
            </a:fld>
            <a:endParaRPr lang="fr-FR"/>
          </a:p>
        </p:txBody>
      </p:sp>
      <p:pic>
        <p:nvPicPr>
          <p:cNvPr id="13314" name="Picture 2"/>
          <p:cNvPicPr>
            <a:picLocks noChangeAspect="1" noChangeArrowheads="1"/>
          </p:cNvPicPr>
          <p:nvPr>
            <p:custDataLst>
              <p:tags r:id="rId5"/>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208177" y="3212976"/>
            <a:ext cx="3917880" cy="2607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custDataLst>
              <p:tags r:id="rId6"/>
            </p:custDataLst>
          </p:nvPr>
        </p:nvSpPr>
        <p:spPr>
          <a:xfrm>
            <a:off x="4499992" y="4437112"/>
            <a:ext cx="4392488" cy="1296144"/>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9211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764704"/>
            <a:ext cx="8301224" cy="2016224"/>
          </a:xfrm>
        </p:spPr>
        <p:txBody>
          <a:bodyPr>
            <a:noAutofit/>
          </a:bodyPr>
          <a:lstStyle/>
          <a:p>
            <a:pPr lvl="0" algn="ctr"/>
            <a:r>
              <a:rPr lang="fr-CA" sz="4000" dirty="0"/>
              <a:t>Un juge peut décider de ne pas te remettre en liberté en attendant ton procès criminel si :</a:t>
            </a:r>
            <a:br>
              <a:rPr lang="fr-CA" sz="4000" dirty="0"/>
            </a:br>
            <a:endParaRPr lang="fr-CA" sz="4000" dirty="0"/>
          </a:p>
        </p:txBody>
      </p:sp>
      <p:sp>
        <p:nvSpPr>
          <p:cNvPr id="3" name="Espace réservé du texte 2"/>
          <p:cNvSpPr>
            <a:spLocks noGrp="1"/>
          </p:cNvSpPr>
          <p:nvPr>
            <p:ph type="body" idx="1"/>
            <p:custDataLst>
              <p:tags r:id="rId2"/>
            </p:custDataLst>
          </p:nvPr>
        </p:nvSpPr>
        <p:spPr>
          <a:xfrm>
            <a:off x="3203848" y="2924944"/>
            <a:ext cx="5832648" cy="3312368"/>
          </a:xfrm>
        </p:spPr>
        <p:txBody>
          <a:bodyPr>
            <a:normAutofit/>
          </a:bodyPr>
          <a:lstStyle/>
          <a:p>
            <a:pPr marL="800100" lvl="1" indent="-342900">
              <a:buFont typeface="+mj-lt"/>
              <a:buAutoNum type="alphaLcParenR"/>
            </a:pPr>
            <a:r>
              <a:rPr lang="fr-CA" sz="2500" dirty="0"/>
              <a:t>Il </a:t>
            </a:r>
            <a:r>
              <a:rPr lang="fr-CA" sz="2500" dirty="0" smtClean="0"/>
              <a:t>pense </a:t>
            </a:r>
            <a:r>
              <a:rPr lang="fr-CA" sz="2500" dirty="0"/>
              <a:t>que tu </a:t>
            </a:r>
            <a:r>
              <a:rPr lang="fr-CA" sz="2500" dirty="0" smtClean="0"/>
              <a:t>es un </a:t>
            </a:r>
            <a:r>
              <a:rPr lang="fr-CA" sz="2500" dirty="0"/>
              <a:t>risque pour la sécurité publique.</a:t>
            </a:r>
          </a:p>
          <a:p>
            <a:pPr marL="800100" lvl="1" indent="-342900">
              <a:buFont typeface="+mj-lt"/>
              <a:buAutoNum type="alphaLcParenR"/>
            </a:pPr>
            <a:r>
              <a:rPr lang="fr-CA" sz="2500" dirty="0"/>
              <a:t>Il veut te </a:t>
            </a:r>
            <a:r>
              <a:rPr lang="fr-CA" sz="2500" dirty="0" smtClean="0"/>
              <a:t>décourager </a:t>
            </a:r>
            <a:r>
              <a:rPr lang="fr-CA" sz="2500" dirty="0"/>
              <a:t>de commettre un autre crime.</a:t>
            </a:r>
          </a:p>
          <a:p>
            <a:pPr marL="800100" lvl="1" indent="-342900">
              <a:buFont typeface="+mj-lt"/>
              <a:buAutoNum type="alphaLcParenR"/>
            </a:pPr>
            <a:r>
              <a:rPr lang="fr-CA" sz="2500" dirty="0" smtClean="0"/>
              <a:t>a) et b). </a:t>
            </a:r>
            <a:endParaRPr lang="fr-CA" sz="2500" dirty="0"/>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14</a:t>
            </a:fld>
            <a:endParaRPr lang="fr-FR"/>
          </a:p>
        </p:txBody>
      </p:sp>
      <p:pic>
        <p:nvPicPr>
          <p:cNvPr id="14338" name="Picture 2"/>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20986" y="3067789"/>
            <a:ext cx="3600400" cy="2702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custDataLst>
              <p:tags r:id="rId6"/>
            </p:custDataLst>
          </p:nvPr>
        </p:nvSpPr>
        <p:spPr>
          <a:xfrm>
            <a:off x="3707904" y="2852936"/>
            <a:ext cx="5184576" cy="86409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20790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3022096"/>
          </a:xfrm>
        </p:spPr>
        <p:txBody>
          <a:bodyPr>
            <a:normAutofit fontScale="90000"/>
          </a:bodyPr>
          <a:lstStyle/>
          <a:p>
            <a:pPr lvl="0" algn="ctr"/>
            <a:r>
              <a:rPr lang="fr-CA" sz="3900" dirty="0"/>
              <a:t>Une fois qu’un </a:t>
            </a:r>
            <a:r>
              <a:rPr lang="fr-CA" sz="3900" dirty="0" smtClean="0"/>
              <a:t>jury </a:t>
            </a:r>
            <a:r>
              <a:rPr lang="fr-CA" sz="3900" dirty="0"/>
              <a:t>t’a déclaré coupable d’un crime, il peut t’imposer la peine </a:t>
            </a:r>
            <a:r>
              <a:rPr lang="fr-CA" sz="3900" dirty="0" smtClean="0"/>
              <a:t>(punition) de </a:t>
            </a:r>
            <a:r>
              <a:rPr lang="fr-CA" sz="3900" dirty="0"/>
              <a:t>son choix. </a:t>
            </a:r>
            <a:r>
              <a:rPr lang="fr-CA" sz="3900" dirty="0" smtClean="0"/>
              <a:t/>
            </a:r>
            <a:br>
              <a:rPr lang="fr-CA" sz="3900" dirty="0" smtClean="0"/>
            </a:br>
            <a:r>
              <a:rPr lang="fr-CA" sz="3900" dirty="0" smtClean="0"/>
              <a:t>Vrai </a:t>
            </a:r>
            <a:r>
              <a:rPr lang="fr-CA" sz="3900" dirty="0"/>
              <a:t>ou Faux ?</a:t>
            </a:r>
            <a:r>
              <a:rPr lang="fr-CA" dirty="0"/>
              <a:t/>
            </a:r>
            <a:br>
              <a:rPr lang="fr-CA" dirty="0"/>
            </a:br>
            <a:endParaRPr lang="fr-CA" dirty="0"/>
          </a:p>
        </p:txBody>
      </p:sp>
      <p:sp>
        <p:nvSpPr>
          <p:cNvPr id="3" name="Espace réservé du texte 2"/>
          <p:cNvSpPr>
            <a:spLocks noGrp="1"/>
          </p:cNvSpPr>
          <p:nvPr>
            <p:ph type="body" idx="1"/>
            <p:custDataLst>
              <p:tags r:id="rId2"/>
            </p:custDataLst>
          </p:nvPr>
        </p:nvSpPr>
        <p:spPr>
          <a:xfrm>
            <a:off x="5580112" y="3212976"/>
            <a:ext cx="3125792" cy="1117848"/>
          </a:xfrm>
        </p:spPr>
        <p:txBody>
          <a:bodyPr>
            <a:noAutofit/>
          </a:bodyPr>
          <a:lstStyle/>
          <a:p>
            <a:pPr marL="800100" lvl="1" indent="-342900">
              <a:buFont typeface="+mj-lt"/>
              <a:buAutoNum type="alphaLcParenR"/>
            </a:pPr>
            <a:r>
              <a:rPr lang="fr-CA" sz="2500" dirty="0" smtClean="0"/>
              <a:t>Vrai</a:t>
            </a:r>
          </a:p>
          <a:p>
            <a:pPr marL="800100" lvl="1" indent="-342900">
              <a:buFont typeface="+mj-lt"/>
              <a:buAutoNum type="alphaLcParenR"/>
            </a:pPr>
            <a:endParaRPr lang="fr-CA" sz="2500" dirty="0"/>
          </a:p>
          <a:p>
            <a:pPr marL="800100" lvl="1" indent="-342900">
              <a:buFont typeface="+mj-lt"/>
              <a:buAutoNum type="alphaLcParenR"/>
            </a:pPr>
            <a:r>
              <a:rPr lang="fr-CA" sz="2500" dirty="0" smtClean="0"/>
              <a:t>Faux</a:t>
            </a:r>
            <a:endParaRPr lang="fr-CA" sz="2500" dirty="0"/>
          </a:p>
          <a:p>
            <a:endParaRPr lang="fr-CA" sz="2500"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15</a:t>
            </a:fld>
            <a:endParaRPr lang="fr-FR"/>
          </a:p>
        </p:txBody>
      </p:sp>
      <p:pic>
        <p:nvPicPr>
          <p:cNvPr id="15362" name="Picture 2"/>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179512" y="2852936"/>
            <a:ext cx="5400600" cy="3597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custDataLst>
              <p:tags r:id="rId6"/>
            </p:custDataLst>
          </p:nvPr>
        </p:nvSpPr>
        <p:spPr>
          <a:xfrm>
            <a:off x="5892271" y="4077072"/>
            <a:ext cx="1694783" cy="50405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25932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227547" y="-387424"/>
            <a:ext cx="8655496" cy="2880320"/>
          </a:xfrm>
        </p:spPr>
        <p:txBody>
          <a:bodyPr>
            <a:normAutofit/>
          </a:bodyPr>
          <a:lstStyle/>
          <a:p>
            <a:pPr lvl="0" algn="ctr"/>
            <a:r>
              <a:rPr lang="fr-CA" sz="3300" dirty="0"/>
              <a:t>La Cour suprême du Canada </a:t>
            </a:r>
            <a:r>
              <a:rPr lang="fr-CA" sz="3300" dirty="0" smtClean="0"/>
              <a:t>confirme que </a:t>
            </a:r>
            <a:r>
              <a:rPr lang="fr-CA" sz="3300" dirty="0"/>
              <a:t>Maeva </a:t>
            </a:r>
            <a:r>
              <a:rPr lang="fr-CA" sz="3300" dirty="0" smtClean="0"/>
              <a:t>est non coupable </a:t>
            </a:r>
            <a:r>
              <a:rPr lang="fr-CA" sz="3300" dirty="0"/>
              <a:t>de meurtre. Elle ne pourra plus jamais être jugée pour ce </a:t>
            </a:r>
            <a:r>
              <a:rPr lang="fr-CA" sz="3300" dirty="0" smtClean="0"/>
              <a:t>crime</a:t>
            </a:r>
            <a:r>
              <a:rPr lang="fr-CA" sz="3300" dirty="0"/>
              <a:t>. </a:t>
            </a:r>
            <a:r>
              <a:rPr lang="fr-CA" sz="3300" dirty="0" smtClean="0"/>
              <a:t/>
            </a:r>
            <a:br>
              <a:rPr lang="fr-CA" sz="3300" dirty="0" smtClean="0"/>
            </a:br>
            <a:r>
              <a:rPr lang="fr-CA" sz="3300" dirty="0" smtClean="0"/>
              <a:t>Vrai </a:t>
            </a:r>
            <a:r>
              <a:rPr lang="fr-CA" sz="3300" dirty="0"/>
              <a:t>ou F</a:t>
            </a:r>
            <a:r>
              <a:rPr lang="fr-CA" sz="3300" dirty="0" smtClean="0"/>
              <a:t>aux ?</a:t>
            </a:r>
            <a:r>
              <a:rPr lang="fr-CA" sz="3500" dirty="0"/>
              <a:t/>
            </a:r>
            <a:br>
              <a:rPr lang="fr-CA" sz="3500" dirty="0"/>
            </a:br>
            <a:endParaRPr lang="fr-CA" sz="3500" dirty="0"/>
          </a:p>
        </p:txBody>
      </p:sp>
      <p:sp>
        <p:nvSpPr>
          <p:cNvPr id="3" name="Espace réservé du texte 2"/>
          <p:cNvSpPr>
            <a:spLocks noGrp="1"/>
          </p:cNvSpPr>
          <p:nvPr>
            <p:ph type="body" idx="1"/>
            <p:custDataLst>
              <p:tags r:id="rId2"/>
            </p:custDataLst>
          </p:nvPr>
        </p:nvSpPr>
        <p:spPr>
          <a:xfrm>
            <a:off x="3378318" y="3789040"/>
            <a:ext cx="5370145" cy="1405880"/>
          </a:xfrm>
        </p:spPr>
        <p:txBody>
          <a:bodyPr>
            <a:normAutofit/>
          </a:bodyPr>
          <a:lstStyle/>
          <a:p>
            <a:pPr marL="800100" lvl="1" indent="-342900" algn="ctr">
              <a:buFont typeface="+mj-lt"/>
              <a:buAutoNum type="alphaLcParenR"/>
            </a:pPr>
            <a:r>
              <a:rPr lang="fr-CA" sz="2500" dirty="0" smtClean="0"/>
              <a:t>Vrai</a:t>
            </a:r>
          </a:p>
          <a:p>
            <a:pPr marL="800100" lvl="1" indent="-342900" algn="ctr">
              <a:buFont typeface="+mj-lt"/>
              <a:buAutoNum type="alphaLcParenR"/>
            </a:pPr>
            <a:endParaRPr lang="fr-CA" sz="2500" b="1" dirty="0"/>
          </a:p>
          <a:p>
            <a:pPr marL="800100" lvl="1" indent="-342900" algn="ctr">
              <a:buFont typeface="+mj-lt"/>
              <a:buAutoNum type="alphaLcParenR"/>
            </a:pPr>
            <a:r>
              <a:rPr lang="fr-CA" sz="2500" b="1" dirty="0" smtClean="0"/>
              <a:t>Faux</a:t>
            </a:r>
            <a:endParaRPr lang="fr-CA" sz="2500" b="1" dirty="0"/>
          </a:p>
          <a:p>
            <a:pPr algn="ctr"/>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16</a:t>
            </a:fld>
            <a:endParaRPr lang="fr-FR"/>
          </a:p>
        </p:txBody>
      </p:sp>
      <p:pic>
        <p:nvPicPr>
          <p:cNvPr id="16386" name="Picture 2"/>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899592" y="2789731"/>
            <a:ext cx="3456384"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custDataLst>
              <p:tags r:id="rId6"/>
            </p:custDataLst>
          </p:nvPr>
        </p:nvSpPr>
        <p:spPr>
          <a:xfrm>
            <a:off x="5580112" y="3737275"/>
            <a:ext cx="1694783" cy="50405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2256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0"/>
            <a:ext cx="8295456" cy="2302016"/>
          </a:xfrm>
        </p:spPr>
        <p:txBody>
          <a:bodyPr>
            <a:normAutofit/>
          </a:bodyPr>
          <a:lstStyle/>
          <a:p>
            <a:pPr lvl="0" algn="ctr"/>
            <a:r>
              <a:rPr lang="fr-CA" dirty="0"/>
              <a:t>Qu’est-ce que la « présomption d’innocence » au </a:t>
            </a:r>
            <a:r>
              <a:rPr lang="fr-CA" dirty="0" smtClean="0"/>
              <a:t>Canada ?</a:t>
            </a:r>
            <a:r>
              <a:rPr lang="fr-CA" dirty="0"/>
              <a:t/>
            </a:r>
            <a:br>
              <a:rPr lang="fr-CA" dirty="0"/>
            </a:br>
            <a:endParaRPr lang="fr-CA" dirty="0"/>
          </a:p>
        </p:txBody>
      </p:sp>
      <p:sp>
        <p:nvSpPr>
          <p:cNvPr id="3" name="Espace réservé du texte 2"/>
          <p:cNvSpPr>
            <a:spLocks noGrp="1"/>
          </p:cNvSpPr>
          <p:nvPr>
            <p:ph type="body" idx="1"/>
            <p:custDataLst>
              <p:tags r:id="rId2"/>
            </p:custDataLst>
          </p:nvPr>
        </p:nvSpPr>
        <p:spPr>
          <a:xfrm>
            <a:off x="4860032" y="2852936"/>
            <a:ext cx="4176464" cy="3672408"/>
          </a:xfrm>
        </p:spPr>
        <p:txBody>
          <a:bodyPr>
            <a:noAutofit/>
          </a:bodyPr>
          <a:lstStyle/>
          <a:p>
            <a:pPr marL="457200" lvl="0" indent="-457200">
              <a:buFont typeface="+mj-lt"/>
              <a:buAutoNum type="alphaLcParenR"/>
            </a:pPr>
            <a:r>
              <a:rPr lang="fr-CA" sz="2200" dirty="0"/>
              <a:t>Une personne est </a:t>
            </a:r>
            <a:r>
              <a:rPr lang="fr-CA" sz="2200" dirty="0" smtClean="0"/>
              <a:t>innocente </a:t>
            </a:r>
            <a:r>
              <a:rPr lang="fr-CA" sz="2200" dirty="0"/>
              <a:t>jusqu’à ce qu’elle soit </a:t>
            </a:r>
            <a:r>
              <a:rPr lang="fr-CA" sz="2200" dirty="0" smtClean="0"/>
              <a:t>arrêtée par la police.</a:t>
            </a:r>
            <a:endParaRPr lang="fr-CA" sz="2200" dirty="0"/>
          </a:p>
          <a:p>
            <a:pPr marL="457200" lvl="0" indent="-457200">
              <a:buFont typeface="+mj-lt"/>
              <a:buAutoNum type="alphaLcParenR"/>
            </a:pPr>
            <a:r>
              <a:rPr lang="fr-CA" sz="2200" dirty="0"/>
              <a:t>Une personne est </a:t>
            </a:r>
            <a:r>
              <a:rPr lang="fr-CA" sz="2200" dirty="0" smtClean="0"/>
              <a:t>innocente </a:t>
            </a:r>
            <a:r>
              <a:rPr lang="fr-CA" sz="2200" dirty="0"/>
              <a:t>jusqu’à ce qu’elle </a:t>
            </a:r>
            <a:r>
              <a:rPr lang="fr-CA" sz="2200" dirty="0" smtClean="0"/>
              <a:t>emprisonnée.</a:t>
            </a:r>
            <a:endParaRPr lang="fr-CA" sz="2200" dirty="0"/>
          </a:p>
          <a:p>
            <a:pPr marL="457200" lvl="0" indent="-457200">
              <a:buFont typeface="+mj-lt"/>
              <a:buAutoNum type="alphaLcParenR"/>
            </a:pPr>
            <a:r>
              <a:rPr lang="fr-CA" sz="2200" dirty="0"/>
              <a:t>Une personne est </a:t>
            </a:r>
            <a:r>
              <a:rPr lang="fr-CA" sz="2200" dirty="0" smtClean="0"/>
              <a:t>innocente </a:t>
            </a:r>
            <a:r>
              <a:rPr lang="fr-CA" sz="2200" dirty="0"/>
              <a:t>jusqu’à ce qu’elle plaide coupable ou soit déclarée coupable au cours de son procès.</a:t>
            </a:r>
          </a:p>
          <a:p>
            <a:endParaRPr lang="fr-CA" sz="2200"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17</a:t>
            </a:fld>
            <a:endParaRPr lang="fr-FR"/>
          </a:p>
        </p:txBody>
      </p:sp>
      <p:pic>
        <p:nvPicPr>
          <p:cNvPr id="17410" name="Picture 2"/>
          <p:cNvPicPr>
            <a:picLocks noChangeAspect="1" noChangeArrowheads="1"/>
          </p:cNvPicPr>
          <p:nvPr>
            <p:custDataLst>
              <p:tags r:id="rId5"/>
            </p:custDataLst>
          </p:nvPr>
        </p:nvPicPr>
        <p:blipFill>
          <a:blip r:embed="rId10" cstate="email">
            <a:extLst>
              <a:ext uri="{28A0092B-C50C-407E-A947-70E740481C1C}">
                <a14:useLocalDpi xmlns:a14="http://schemas.microsoft.com/office/drawing/2010/main" val="0"/>
              </a:ext>
            </a:extLst>
          </a:blip>
          <a:srcRect/>
          <a:stretch>
            <a:fillRect/>
          </a:stretch>
        </p:blipFill>
        <p:spPr bwMode="auto">
          <a:xfrm>
            <a:off x="107504" y="3284984"/>
            <a:ext cx="4752528" cy="1761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custDataLst>
              <p:tags r:id="rId6"/>
            </p:custDataLst>
          </p:nvPr>
        </p:nvSpPr>
        <p:spPr>
          <a:xfrm>
            <a:off x="22231" y="5063980"/>
            <a:ext cx="4752528" cy="338554"/>
          </a:xfrm>
          <a:prstGeom prst="rect">
            <a:avLst/>
          </a:prstGeom>
          <a:noFill/>
        </p:spPr>
        <p:txBody>
          <a:bodyPr wrap="square" rtlCol="0">
            <a:spAutoFit/>
          </a:bodyPr>
          <a:lstStyle/>
          <a:p>
            <a:pPr algn="ctr"/>
            <a:r>
              <a:rPr lang="en-CA" sz="1600" dirty="0" smtClean="0"/>
              <a:t>Aux </a:t>
            </a:r>
            <a:r>
              <a:rPr lang="en-CA" sz="1600" dirty="0" err="1" smtClean="0"/>
              <a:t>États</a:t>
            </a:r>
            <a:r>
              <a:rPr lang="en-CA" sz="1600" dirty="0" smtClean="0"/>
              <a:t>-Unis</a:t>
            </a:r>
            <a:endParaRPr lang="fr-CA" sz="1600" dirty="0"/>
          </a:p>
        </p:txBody>
      </p:sp>
      <p:sp>
        <p:nvSpPr>
          <p:cNvPr id="9" name="Rectangle 8"/>
          <p:cNvSpPr/>
          <p:nvPr>
            <p:custDataLst>
              <p:tags r:id="rId7"/>
            </p:custDataLst>
          </p:nvPr>
        </p:nvSpPr>
        <p:spPr>
          <a:xfrm>
            <a:off x="4882873" y="4869160"/>
            <a:ext cx="4153623" cy="1667737"/>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14381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07504" y="118872"/>
            <a:ext cx="8856984" cy="2662056"/>
          </a:xfrm>
        </p:spPr>
        <p:txBody>
          <a:bodyPr>
            <a:noAutofit/>
          </a:bodyPr>
          <a:lstStyle/>
          <a:p>
            <a:pPr lvl="0" algn="ctr"/>
            <a:r>
              <a:rPr lang="fr-CA" sz="2700" dirty="0"/>
              <a:t>Un policier </a:t>
            </a:r>
            <a:r>
              <a:rPr lang="fr-CA" sz="2700" dirty="0" smtClean="0"/>
              <a:t> fouille Danny et trouve de la drogue. </a:t>
            </a:r>
            <a:r>
              <a:rPr lang="fr-CA" sz="2700" dirty="0"/>
              <a:t>Au </a:t>
            </a:r>
            <a:r>
              <a:rPr lang="fr-CA" sz="2700" dirty="0" smtClean="0"/>
              <a:t>procès, </a:t>
            </a:r>
            <a:r>
              <a:rPr lang="fr-CA" sz="2700" dirty="0"/>
              <a:t>le juge décide que la police a fait une fouille abusive et a violé les droits de Danny. </a:t>
            </a:r>
            <a:r>
              <a:rPr lang="fr-CA" sz="2700" dirty="0" smtClean="0"/>
              <a:t/>
            </a:r>
            <a:br>
              <a:rPr lang="fr-CA" sz="2700" dirty="0" smtClean="0"/>
            </a:br>
            <a:r>
              <a:rPr lang="fr-CA" sz="2700" dirty="0" smtClean="0"/>
              <a:t>Est-ce </a:t>
            </a:r>
            <a:r>
              <a:rPr lang="fr-CA" sz="2700" dirty="0"/>
              <a:t>que la drogue </a:t>
            </a:r>
            <a:r>
              <a:rPr lang="fr-CA" sz="2700" dirty="0" smtClean="0"/>
              <a:t>peut quand même être utilisée à titre d’élément </a:t>
            </a:r>
            <a:r>
              <a:rPr lang="fr-CA" sz="2700" dirty="0"/>
              <a:t>de preuve </a:t>
            </a:r>
            <a:r>
              <a:rPr lang="fr-CA" sz="2700" dirty="0" smtClean="0"/>
              <a:t>contre Danny </a:t>
            </a:r>
            <a:r>
              <a:rPr lang="fr-CA" sz="2700" dirty="0"/>
              <a:t>?</a:t>
            </a:r>
            <a:br>
              <a:rPr lang="fr-CA" sz="2700" dirty="0"/>
            </a:br>
            <a:endParaRPr lang="fr-CA" sz="2700" dirty="0"/>
          </a:p>
        </p:txBody>
      </p:sp>
      <p:sp>
        <p:nvSpPr>
          <p:cNvPr id="3" name="Espace réservé du texte 2"/>
          <p:cNvSpPr>
            <a:spLocks noGrp="1"/>
          </p:cNvSpPr>
          <p:nvPr>
            <p:ph type="body" idx="1"/>
            <p:custDataLst>
              <p:tags r:id="rId2"/>
            </p:custDataLst>
          </p:nvPr>
        </p:nvSpPr>
        <p:spPr>
          <a:xfrm>
            <a:off x="-324544" y="2924944"/>
            <a:ext cx="9145016" cy="3456384"/>
          </a:xfrm>
        </p:spPr>
        <p:txBody>
          <a:bodyPr>
            <a:normAutofit/>
          </a:bodyPr>
          <a:lstStyle/>
          <a:p>
            <a:pPr marL="971550" lvl="1" indent="-514350">
              <a:buFont typeface="+mj-lt"/>
              <a:buAutoNum type="alphaLcParenR"/>
            </a:pPr>
            <a:r>
              <a:rPr lang="fr-CA" sz="2800" dirty="0"/>
              <a:t>Non, le juge peut </a:t>
            </a:r>
            <a:r>
              <a:rPr lang="fr-CA" sz="2800" dirty="0" smtClean="0"/>
              <a:t>exclure </a:t>
            </a:r>
            <a:r>
              <a:rPr lang="fr-CA" sz="2800" dirty="0"/>
              <a:t>la preuve parce qu’elle a été obtenue en violant les </a:t>
            </a:r>
            <a:r>
              <a:rPr lang="fr-CA" sz="2800" dirty="0" smtClean="0"/>
              <a:t>droits </a:t>
            </a:r>
            <a:r>
              <a:rPr lang="fr-CA" sz="2800" dirty="0"/>
              <a:t>de Danny</a:t>
            </a:r>
            <a:r>
              <a:rPr lang="fr-CA" sz="2800" dirty="0" smtClean="0"/>
              <a:t>.</a:t>
            </a:r>
          </a:p>
          <a:p>
            <a:pPr marL="971550" lvl="1" indent="-514350">
              <a:buFont typeface="+mj-lt"/>
              <a:buAutoNum type="alphaLcParenR"/>
            </a:pPr>
            <a:endParaRPr lang="fr-CA" sz="2800" dirty="0" smtClean="0"/>
          </a:p>
          <a:p>
            <a:pPr marL="971550" lvl="1" indent="-514350">
              <a:buFont typeface="+mj-lt"/>
              <a:buAutoNum type="alphaLcParenR"/>
            </a:pPr>
            <a:r>
              <a:rPr lang="fr-CA" sz="2800" dirty="0" smtClean="0"/>
              <a:t>Oui</a:t>
            </a:r>
            <a:r>
              <a:rPr lang="fr-CA" sz="2800" dirty="0"/>
              <a:t>, le fait que Danny avait de la drogue sur lui prouve qu’il a commis le </a:t>
            </a:r>
            <a:r>
              <a:rPr lang="fr-CA" sz="2800" dirty="0" smtClean="0"/>
              <a:t>crime</a:t>
            </a:r>
            <a:endParaRPr lang="fr-CA" sz="2800" dirty="0"/>
          </a:p>
          <a:p>
            <a:pPr lvl="1"/>
            <a:endParaRPr lang="fr-CA" sz="2500"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18</a:t>
            </a:fld>
            <a:endParaRPr lang="fr-FR"/>
          </a:p>
        </p:txBody>
      </p:sp>
      <p:sp>
        <p:nvSpPr>
          <p:cNvPr id="7" name="Rectangle 6"/>
          <p:cNvSpPr/>
          <p:nvPr>
            <p:custDataLst>
              <p:tags r:id="rId5"/>
            </p:custDataLst>
          </p:nvPr>
        </p:nvSpPr>
        <p:spPr>
          <a:xfrm>
            <a:off x="179512" y="2852937"/>
            <a:ext cx="8640960" cy="1152128"/>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65740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79512" y="0"/>
            <a:ext cx="8640960" cy="2664296"/>
          </a:xfrm>
        </p:spPr>
        <p:txBody>
          <a:bodyPr>
            <a:noAutofit/>
          </a:bodyPr>
          <a:lstStyle/>
          <a:p>
            <a:pPr lvl="0" algn="ctr"/>
            <a:r>
              <a:rPr lang="fr-CA" sz="2800" dirty="0" smtClean="0"/>
              <a:t>Au début du procès de Gilles, le juge dit au jury que même si Gilles est coupable de meurtre, le jury doit écouter tous les témoins. </a:t>
            </a:r>
            <a:br>
              <a:rPr lang="fr-CA" sz="2800" dirty="0" smtClean="0"/>
            </a:br>
            <a:r>
              <a:rPr lang="fr-CA" sz="2800" dirty="0" smtClean="0"/>
              <a:t>Le juge a-t-il dit quelque chose d’incorrect ? </a:t>
            </a:r>
            <a:br>
              <a:rPr lang="fr-CA" sz="2800" dirty="0" smtClean="0"/>
            </a:br>
            <a:endParaRPr lang="fr-CA" sz="2800" dirty="0"/>
          </a:p>
        </p:txBody>
      </p:sp>
      <p:sp>
        <p:nvSpPr>
          <p:cNvPr id="3" name="Espace réservé du texte 2"/>
          <p:cNvSpPr>
            <a:spLocks noGrp="1"/>
          </p:cNvSpPr>
          <p:nvPr>
            <p:ph type="body" idx="1"/>
            <p:custDataLst>
              <p:tags r:id="rId2"/>
            </p:custDataLst>
          </p:nvPr>
        </p:nvSpPr>
        <p:spPr>
          <a:xfrm>
            <a:off x="4427984" y="2852936"/>
            <a:ext cx="4493944" cy="3816424"/>
          </a:xfrm>
        </p:spPr>
        <p:txBody>
          <a:bodyPr>
            <a:normAutofit fontScale="92500" lnSpcReduction="20000"/>
          </a:bodyPr>
          <a:lstStyle/>
          <a:p>
            <a:pPr marL="800100" lvl="1" indent="-342900">
              <a:buFont typeface="+mj-lt"/>
              <a:buAutoNum type="alphaLcParenR"/>
            </a:pPr>
            <a:r>
              <a:rPr lang="fr-CA" sz="2300" dirty="0"/>
              <a:t>Non, </a:t>
            </a:r>
            <a:r>
              <a:rPr lang="fr-CA" sz="2300" dirty="0" smtClean="0"/>
              <a:t>c’est la responsabilité du juge de donner des directives aux membres du jury.</a:t>
            </a:r>
          </a:p>
          <a:p>
            <a:pPr marL="800100" lvl="1" indent="-342900">
              <a:buFont typeface="+mj-lt"/>
              <a:buAutoNum type="alphaLcParenR"/>
            </a:pPr>
            <a:endParaRPr lang="fr-CA" sz="2300" dirty="0"/>
          </a:p>
          <a:p>
            <a:pPr marL="800100" lvl="1" indent="-342900">
              <a:buFont typeface="+mj-lt"/>
              <a:buAutoNum type="alphaLcParenR"/>
            </a:pPr>
            <a:r>
              <a:rPr lang="fr-CA" sz="2300" dirty="0"/>
              <a:t>Oui, le juge ne devait pas dire cela au jury, car c’est au procureur de la Couronne de le </a:t>
            </a:r>
            <a:r>
              <a:rPr lang="fr-CA" sz="2300" dirty="0" smtClean="0"/>
              <a:t>dire.</a:t>
            </a:r>
          </a:p>
          <a:p>
            <a:pPr marL="800100" lvl="1" indent="-342900">
              <a:buFont typeface="+mj-lt"/>
              <a:buAutoNum type="alphaLcParenR"/>
            </a:pPr>
            <a:endParaRPr lang="fr-CA" sz="2300" dirty="0"/>
          </a:p>
          <a:p>
            <a:pPr marL="800100" lvl="1" indent="-342900">
              <a:buFont typeface="+mj-lt"/>
              <a:buAutoNum type="alphaLcParenR"/>
            </a:pPr>
            <a:r>
              <a:rPr lang="fr-CA" sz="2300" dirty="0" smtClean="0"/>
              <a:t>Oui</a:t>
            </a:r>
            <a:r>
              <a:rPr lang="fr-CA" sz="2300" dirty="0"/>
              <a:t>, le juge ne peut pas, au début du procès, dire au jury que Gilles est coupable.</a:t>
            </a:r>
          </a:p>
          <a:p>
            <a:r>
              <a:rPr lang="fr-CA" sz="2200" dirty="0"/>
              <a:t> </a:t>
            </a:r>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19</a:t>
            </a:fld>
            <a:endParaRPr lang="fr-FR"/>
          </a:p>
        </p:txBody>
      </p:sp>
      <p:pic>
        <p:nvPicPr>
          <p:cNvPr id="20482" name="Picture 2"/>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179512" y="3140968"/>
            <a:ext cx="4680520" cy="2634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custDataLst>
              <p:tags r:id="rId6"/>
            </p:custDataLst>
          </p:nvPr>
        </p:nvSpPr>
        <p:spPr>
          <a:xfrm>
            <a:off x="4932040" y="5229200"/>
            <a:ext cx="3888432" cy="122413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4006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0" y="-531440"/>
            <a:ext cx="8892480" cy="3456384"/>
          </a:xfrm>
        </p:spPr>
        <p:txBody>
          <a:bodyPr>
            <a:noAutofit/>
          </a:bodyPr>
          <a:lstStyle/>
          <a:p>
            <a:pPr lvl="0" algn="ctr"/>
            <a:r>
              <a:rPr lang="fr-CA" sz="2700" dirty="0"/>
              <a:t>Un policier surprend Magalie alors qu’elle </a:t>
            </a:r>
            <a:r>
              <a:rPr lang="fr-CA" sz="2700" dirty="0" smtClean="0"/>
              <a:t>achète </a:t>
            </a:r>
            <a:r>
              <a:rPr lang="fr-CA" sz="2700" dirty="0"/>
              <a:t>un </a:t>
            </a:r>
            <a:r>
              <a:rPr lang="fr-CA" sz="2700" dirty="0" smtClean="0"/>
              <a:t>joint. </a:t>
            </a:r>
            <a:r>
              <a:rPr lang="fr-CA" sz="2700" dirty="0"/>
              <a:t>Il place Magalie en état d’arrestation. </a:t>
            </a:r>
            <a:r>
              <a:rPr lang="fr-CA" sz="2700" dirty="0" smtClean="0"/>
              <a:t> Comme il a trouvé la drogue, il </a:t>
            </a:r>
            <a:r>
              <a:rPr lang="fr-CA" sz="2700" dirty="0"/>
              <a:t>a le droit de la fouiller à nue </a:t>
            </a:r>
            <a:r>
              <a:rPr lang="fr-CA" sz="2700" dirty="0" smtClean="0"/>
              <a:t>rendu </a:t>
            </a:r>
            <a:r>
              <a:rPr lang="fr-CA" sz="2700" dirty="0"/>
              <a:t>au poste de police. </a:t>
            </a:r>
            <a:r>
              <a:rPr lang="fr-CA" sz="2700" dirty="0" smtClean="0"/>
              <a:t/>
            </a:r>
            <a:br>
              <a:rPr lang="fr-CA" sz="2700" dirty="0" smtClean="0"/>
            </a:br>
            <a:r>
              <a:rPr lang="fr-CA" sz="2700" dirty="0" smtClean="0"/>
              <a:t>Vrai </a:t>
            </a:r>
            <a:r>
              <a:rPr lang="fr-CA" sz="2700" dirty="0"/>
              <a:t>ou </a:t>
            </a:r>
            <a:r>
              <a:rPr lang="fr-CA" sz="2700" dirty="0" smtClean="0"/>
              <a:t>faux ?</a:t>
            </a:r>
            <a:r>
              <a:rPr lang="fr-CA" sz="2700" dirty="0"/>
              <a:t/>
            </a:r>
            <a:br>
              <a:rPr lang="fr-CA" sz="2700" dirty="0"/>
            </a:br>
            <a:endParaRPr lang="fr-CA" sz="2700" dirty="0"/>
          </a:p>
        </p:txBody>
      </p:sp>
      <p:sp>
        <p:nvSpPr>
          <p:cNvPr id="3" name="Espace réservé du texte 2"/>
          <p:cNvSpPr>
            <a:spLocks noGrp="1"/>
          </p:cNvSpPr>
          <p:nvPr>
            <p:ph type="body" idx="1"/>
            <p:custDataLst>
              <p:tags r:id="rId2"/>
            </p:custDataLst>
          </p:nvPr>
        </p:nvSpPr>
        <p:spPr>
          <a:xfrm>
            <a:off x="6516216" y="3789040"/>
            <a:ext cx="1800200" cy="1368152"/>
          </a:xfrm>
        </p:spPr>
        <p:txBody>
          <a:bodyPr>
            <a:normAutofit lnSpcReduction="10000"/>
          </a:bodyPr>
          <a:lstStyle/>
          <a:p>
            <a:pPr marL="457200" lvl="0" indent="-457200">
              <a:buFont typeface="+mj-lt"/>
              <a:buAutoNum type="alphaLcParenR"/>
            </a:pPr>
            <a:r>
              <a:rPr lang="fr-CA" sz="2500" dirty="0" smtClean="0"/>
              <a:t>Vrai</a:t>
            </a:r>
          </a:p>
          <a:p>
            <a:pPr marL="457200" lvl="0" indent="-457200">
              <a:buFont typeface="+mj-lt"/>
              <a:buAutoNum type="alphaLcParenR"/>
            </a:pPr>
            <a:endParaRPr lang="fr-CA" sz="2500" dirty="0"/>
          </a:p>
          <a:p>
            <a:pPr marL="457200" lvl="0" indent="-457200">
              <a:buFont typeface="+mj-lt"/>
              <a:buAutoNum type="alphaLcParenR"/>
            </a:pPr>
            <a:r>
              <a:rPr lang="en-CA" sz="2500" dirty="0" smtClean="0"/>
              <a:t>Faux</a:t>
            </a:r>
            <a:endParaRPr lang="fr-CA" sz="2500" dirty="0"/>
          </a:p>
          <a:p>
            <a:r>
              <a:rPr lang="fr-CA" dirty="0"/>
              <a:t> </a:t>
            </a:r>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20</a:t>
            </a:fld>
            <a:endParaRPr lang="fr-FR"/>
          </a:p>
        </p:txBody>
      </p:sp>
      <p:pic>
        <p:nvPicPr>
          <p:cNvPr id="21506" name="Picture 2"/>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179512" y="2780928"/>
            <a:ext cx="5606988" cy="3737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custDataLst>
              <p:tags r:id="rId6"/>
            </p:custDataLst>
          </p:nvPr>
        </p:nvSpPr>
        <p:spPr>
          <a:xfrm>
            <a:off x="6516216" y="4343890"/>
            <a:ext cx="1656184" cy="612068"/>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77161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55576" y="260648"/>
            <a:ext cx="7791400" cy="2160240"/>
          </a:xfrm>
        </p:spPr>
        <p:txBody>
          <a:bodyPr>
            <a:noAutofit/>
          </a:bodyPr>
          <a:lstStyle/>
          <a:p>
            <a:pPr lvl="0" algn="ctr"/>
            <a:r>
              <a:rPr lang="fr-CA" sz="4000" dirty="0"/>
              <a:t>Si </a:t>
            </a:r>
            <a:r>
              <a:rPr lang="fr-CA" sz="4000" dirty="0" smtClean="0"/>
              <a:t>John </a:t>
            </a:r>
            <a:r>
              <a:rPr lang="fr-CA" sz="4000" dirty="0"/>
              <a:t>est </a:t>
            </a:r>
            <a:r>
              <a:rPr lang="fr-CA" sz="4000" dirty="0" smtClean="0"/>
              <a:t>accusé de vol à main armée, </a:t>
            </a:r>
            <a:r>
              <a:rPr lang="fr-CA" sz="4000" dirty="0"/>
              <a:t>son procès aura lieu dans :</a:t>
            </a:r>
            <a:br>
              <a:rPr lang="fr-CA" sz="4000" dirty="0"/>
            </a:br>
            <a:endParaRPr lang="fr-CA" sz="4000" dirty="0"/>
          </a:p>
        </p:txBody>
      </p:sp>
      <p:sp>
        <p:nvSpPr>
          <p:cNvPr id="3" name="Espace réservé du texte 2"/>
          <p:cNvSpPr>
            <a:spLocks noGrp="1"/>
          </p:cNvSpPr>
          <p:nvPr>
            <p:ph type="body" idx="1"/>
            <p:custDataLst>
              <p:tags r:id="rId2"/>
            </p:custDataLst>
          </p:nvPr>
        </p:nvSpPr>
        <p:spPr>
          <a:xfrm>
            <a:off x="467544" y="3212976"/>
            <a:ext cx="3240360" cy="3456384"/>
          </a:xfrm>
        </p:spPr>
        <p:txBody>
          <a:bodyPr>
            <a:normAutofit lnSpcReduction="10000"/>
          </a:bodyPr>
          <a:lstStyle/>
          <a:p>
            <a:pPr marL="457200" lvl="0" indent="-457200">
              <a:buFont typeface="+mj-lt"/>
              <a:buAutoNum type="alphaLcParenR"/>
            </a:pPr>
            <a:r>
              <a:rPr lang="fr-CA" sz="4000" dirty="0" smtClean="0"/>
              <a:t>1 an</a:t>
            </a:r>
            <a:endParaRPr lang="fr-CA" sz="4000" dirty="0"/>
          </a:p>
          <a:p>
            <a:pPr marL="457200" lvl="0" indent="-457200">
              <a:buFont typeface="+mj-lt"/>
              <a:buAutoNum type="alphaLcParenR"/>
            </a:pPr>
            <a:r>
              <a:rPr lang="fr-CA" sz="4000" dirty="0" smtClean="0"/>
              <a:t>2 ans</a:t>
            </a:r>
            <a:endParaRPr lang="fr-CA" sz="4000" dirty="0"/>
          </a:p>
          <a:p>
            <a:pPr marL="457200" lvl="0" indent="-457200">
              <a:buFont typeface="+mj-lt"/>
              <a:buAutoNum type="alphaLcParenR"/>
            </a:pPr>
            <a:r>
              <a:rPr lang="fr-CA" sz="4000" dirty="0"/>
              <a:t>4 ans</a:t>
            </a:r>
          </a:p>
          <a:p>
            <a:pPr marL="457200" lvl="0" indent="-457200">
              <a:buFont typeface="+mj-lt"/>
              <a:buAutoNum type="alphaLcParenR"/>
            </a:pPr>
            <a:r>
              <a:rPr lang="fr-CA" sz="4000" dirty="0"/>
              <a:t>Un délai raisonnable </a:t>
            </a:r>
          </a:p>
          <a:p>
            <a:r>
              <a:rPr lang="fr-CA" sz="4000" b="1" dirty="0"/>
              <a:t> </a:t>
            </a:r>
            <a:endParaRPr lang="fr-CA" sz="4000" dirty="0"/>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21</a:t>
            </a:fld>
            <a:endParaRPr lang="fr-FR"/>
          </a:p>
        </p:txBody>
      </p:sp>
      <p:sp>
        <p:nvSpPr>
          <p:cNvPr id="8" name="Rectangle 7"/>
          <p:cNvSpPr/>
          <p:nvPr>
            <p:custDataLst>
              <p:tags r:id="rId5"/>
            </p:custDataLst>
          </p:nvPr>
        </p:nvSpPr>
        <p:spPr>
          <a:xfrm>
            <a:off x="395536" y="4869160"/>
            <a:ext cx="3312368" cy="1224136"/>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26" name="Picture 2"/>
          <p:cNvPicPr>
            <a:picLocks noChangeAspect="1" noChangeArrowheads="1"/>
          </p:cNvPicPr>
          <p:nvPr>
            <p:custDataLst>
              <p:tags r:id="rId6"/>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4716016" y="2780928"/>
            <a:ext cx="3672408" cy="380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288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55576" y="188640"/>
            <a:ext cx="8013192" cy="2662056"/>
          </a:xfrm>
        </p:spPr>
        <p:txBody>
          <a:bodyPr>
            <a:noAutofit/>
          </a:bodyPr>
          <a:lstStyle/>
          <a:p>
            <a:pPr lvl="0" algn="ctr"/>
            <a:r>
              <a:rPr lang="fr-CA" sz="3500" dirty="0" smtClean="0"/>
              <a:t>Au </a:t>
            </a:r>
            <a:r>
              <a:rPr lang="fr-CA" sz="3500" dirty="0"/>
              <a:t>poste de police, le policier peut rester dans la salle </a:t>
            </a:r>
            <a:r>
              <a:rPr lang="fr-CA" sz="3500" dirty="0" smtClean="0"/>
              <a:t>avec l’accusé quand il appelle son avocat. </a:t>
            </a:r>
            <a:br>
              <a:rPr lang="fr-CA" sz="3500" dirty="0" smtClean="0"/>
            </a:br>
            <a:r>
              <a:rPr lang="fr-CA" sz="3500" dirty="0" smtClean="0"/>
              <a:t>Vrai ou faux ?</a:t>
            </a:r>
            <a:r>
              <a:rPr lang="fr-CA" sz="3500" dirty="0"/>
              <a:t/>
            </a:r>
            <a:br>
              <a:rPr lang="fr-CA" sz="3500" dirty="0"/>
            </a:br>
            <a:endParaRPr lang="fr-CA" sz="3500" dirty="0"/>
          </a:p>
        </p:txBody>
      </p:sp>
      <p:sp>
        <p:nvSpPr>
          <p:cNvPr id="3" name="Espace réservé du texte 2"/>
          <p:cNvSpPr>
            <a:spLocks noGrp="1"/>
          </p:cNvSpPr>
          <p:nvPr>
            <p:ph type="body" idx="1"/>
            <p:custDataLst>
              <p:tags r:id="rId2"/>
            </p:custDataLst>
          </p:nvPr>
        </p:nvSpPr>
        <p:spPr>
          <a:xfrm>
            <a:off x="611560" y="3429000"/>
            <a:ext cx="2160240" cy="1872208"/>
          </a:xfrm>
        </p:spPr>
        <p:txBody>
          <a:bodyPr>
            <a:normAutofit lnSpcReduction="10000"/>
          </a:bodyPr>
          <a:lstStyle/>
          <a:p>
            <a:pPr marL="800100" lvl="1" indent="-342900">
              <a:buFont typeface="+mj-lt"/>
              <a:buAutoNum type="alphaLcParenR"/>
            </a:pPr>
            <a:r>
              <a:rPr lang="fr-CA" sz="2500" dirty="0"/>
              <a:t>Vrai</a:t>
            </a:r>
          </a:p>
          <a:p>
            <a:pPr marL="800100" lvl="1" indent="-342900">
              <a:buFont typeface="+mj-lt"/>
              <a:buAutoNum type="alphaLcParenR"/>
            </a:pPr>
            <a:endParaRPr lang="fr-CA" sz="2500" b="1" dirty="0" smtClean="0"/>
          </a:p>
          <a:p>
            <a:pPr marL="800100" lvl="1" indent="-342900">
              <a:buFont typeface="+mj-lt"/>
              <a:buAutoNum type="alphaLcParenR"/>
            </a:pPr>
            <a:r>
              <a:rPr lang="fr-CA" sz="2500" dirty="0" smtClean="0"/>
              <a:t>Faux</a:t>
            </a:r>
            <a:endParaRPr lang="fr-CA" sz="2500" dirty="0"/>
          </a:p>
          <a:p>
            <a:r>
              <a:rPr lang="fr-CA" b="1" dirty="0"/>
              <a:t> </a:t>
            </a:r>
            <a:endParaRPr lang="fr-CA" dirty="0"/>
          </a:p>
          <a:p>
            <a:r>
              <a:rPr lang="fr-CA" b="1" i="1" dirty="0"/>
              <a:t> </a:t>
            </a:r>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22</a:t>
            </a:fld>
            <a:endParaRPr lang="fr-FR"/>
          </a:p>
        </p:txBody>
      </p:sp>
      <p:pic>
        <p:nvPicPr>
          <p:cNvPr id="23554" name="Picture 2"/>
          <p:cNvPicPr>
            <a:picLocks noChangeAspect="1" noChangeArrowheads="1"/>
          </p:cNvPicPr>
          <p:nvPr>
            <p:custDataLst>
              <p:tags r:id="rId5"/>
            </p:custDataLst>
          </p:nvPr>
        </p:nvPicPr>
        <p:blipFill>
          <a:blip r:embed="rId9" cstate="email">
            <a:extLst>
              <a:ext uri="{28A0092B-C50C-407E-A947-70E740481C1C}">
                <a14:useLocalDpi xmlns:a14="http://schemas.microsoft.com/office/drawing/2010/main" val="0"/>
              </a:ext>
            </a:extLst>
          </a:blip>
          <a:srcRect/>
          <a:stretch>
            <a:fillRect/>
          </a:stretch>
        </p:blipFill>
        <p:spPr bwMode="auto">
          <a:xfrm>
            <a:off x="3347864" y="3068960"/>
            <a:ext cx="5498785" cy="2951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custDataLst>
              <p:tags r:id="rId6"/>
            </p:custDataLst>
          </p:nvPr>
        </p:nvSpPr>
        <p:spPr>
          <a:xfrm>
            <a:off x="971600" y="4164042"/>
            <a:ext cx="1656184" cy="612068"/>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743966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95536" y="122332"/>
            <a:ext cx="8223448" cy="2592288"/>
          </a:xfrm>
        </p:spPr>
        <p:txBody>
          <a:bodyPr>
            <a:noAutofit/>
          </a:bodyPr>
          <a:lstStyle/>
          <a:p>
            <a:pPr lvl="0" algn="ctr"/>
            <a:r>
              <a:rPr lang="fr-CA" sz="3000" dirty="0" smtClean="0"/>
              <a:t>À l’école, Jas </a:t>
            </a:r>
            <a:r>
              <a:rPr lang="fr-CA" sz="3000" dirty="0"/>
              <a:t>est </a:t>
            </a:r>
            <a:r>
              <a:rPr lang="fr-CA" sz="3000" dirty="0" smtClean="0"/>
              <a:t>arrêtée </a:t>
            </a:r>
            <a:r>
              <a:rPr lang="fr-CA" sz="3000" dirty="0"/>
              <a:t>pour possession de drogue. Le policier se rend chez elle </a:t>
            </a:r>
            <a:r>
              <a:rPr lang="fr-CA" sz="3000" dirty="0" smtClean="0"/>
              <a:t>et fouille </a:t>
            </a:r>
            <a:r>
              <a:rPr lang="fr-CA" sz="3000" dirty="0"/>
              <a:t>sa </a:t>
            </a:r>
            <a:r>
              <a:rPr lang="fr-CA" sz="3000" dirty="0" smtClean="0"/>
              <a:t>chambre pour </a:t>
            </a:r>
            <a:r>
              <a:rPr lang="fr-CA" sz="3000" dirty="0"/>
              <a:t>vérifier si elle a d’autres </a:t>
            </a:r>
            <a:r>
              <a:rPr lang="fr-CA" sz="3000" dirty="0" smtClean="0"/>
              <a:t>drogues.</a:t>
            </a:r>
            <a:r>
              <a:rPr lang="fr-CA" sz="3000" dirty="0"/>
              <a:t> </a:t>
            </a:r>
            <a:r>
              <a:rPr lang="fr-CA" sz="3000" dirty="0" smtClean="0"/>
              <a:t/>
            </a:r>
            <a:br>
              <a:rPr lang="fr-CA" sz="3000" dirty="0" smtClean="0"/>
            </a:br>
            <a:r>
              <a:rPr lang="fr-CA" sz="3000" dirty="0" smtClean="0"/>
              <a:t>Le </a:t>
            </a:r>
            <a:r>
              <a:rPr lang="fr-CA" sz="3000" dirty="0"/>
              <a:t>policier peut procéder à une telle fouille si :</a:t>
            </a:r>
            <a:br>
              <a:rPr lang="fr-CA" sz="3000" dirty="0"/>
            </a:br>
            <a:endParaRPr lang="fr-CA" sz="3000" dirty="0"/>
          </a:p>
        </p:txBody>
      </p:sp>
      <p:sp>
        <p:nvSpPr>
          <p:cNvPr id="3" name="Espace réservé du texte 2"/>
          <p:cNvSpPr>
            <a:spLocks noGrp="1"/>
          </p:cNvSpPr>
          <p:nvPr>
            <p:ph type="body" idx="1"/>
            <p:custDataLst>
              <p:tags r:id="rId2"/>
            </p:custDataLst>
          </p:nvPr>
        </p:nvSpPr>
        <p:spPr>
          <a:xfrm>
            <a:off x="4643438" y="2857496"/>
            <a:ext cx="4357718" cy="3714776"/>
          </a:xfrm>
        </p:spPr>
        <p:txBody>
          <a:bodyPr>
            <a:normAutofit fontScale="92500" lnSpcReduction="20000"/>
          </a:bodyPr>
          <a:lstStyle/>
          <a:p>
            <a:pPr marL="800100" lvl="1" indent="-342900">
              <a:buFont typeface="+mj-lt"/>
              <a:buAutoNum type="alphaLcParenR"/>
            </a:pPr>
            <a:r>
              <a:rPr lang="fr-CA" sz="2500" dirty="0"/>
              <a:t>Il a obtenu un mandat de perquisition </a:t>
            </a:r>
            <a:r>
              <a:rPr lang="fr-CA" sz="2500" dirty="0" smtClean="0"/>
              <a:t>(permission de la cour) avant d’aller chez Jas.</a:t>
            </a:r>
            <a:endParaRPr lang="fr-CA" sz="2500" dirty="0"/>
          </a:p>
          <a:p>
            <a:pPr marL="800100" lvl="1" indent="-342900">
              <a:buFont typeface="+mj-lt"/>
              <a:buAutoNum type="alphaLcParenR"/>
            </a:pPr>
            <a:endParaRPr lang="fr-CA" sz="2500" dirty="0" smtClean="0"/>
          </a:p>
          <a:p>
            <a:pPr marL="800100" lvl="1" indent="-342900">
              <a:buFont typeface="+mj-lt"/>
              <a:buAutoNum type="alphaLcParenR"/>
            </a:pPr>
            <a:r>
              <a:rPr lang="fr-CA" sz="2500" dirty="0" smtClean="0"/>
              <a:t>Il </a:t>
            </a:r>
            <a:r>
              <a:rPr lang="fr-CA" sz="2500" dirty="0"/>
              <a:t>a une raison de croire que Jasmine a de la drogue chez elle.</a:t>
            </a:r>
          </a:p>
          <a:p>
            <a:pPr marL="800100" lvl="1" indent="-342900">
              <a:buFont typeface="+mj-lt"/>
              <a:buAutoNum type="alphaLcParenR"/>
            </a:pPr>
            <a:endParaRPr lang="fr-CA" sz="2500" dirty="0" smtClean="0"/>
          </a:p>
          <a:p>
            <a:pPr marL="800100" lvl="1" indent="-342900">
              <a:buFont typeface="+mj-lt"/>
              <a:buAutoNum type="alphaLcParenR"/>
            </a:pPr>
            <a:r>
              <a:rPr lang="fr-CA" sz="2500" dirty="0" smtClean="0"/>
              <a:t>Son </a:t>
            </a:r>
            <a:r>
              <a:rPr lang="fr-CA" sz="2500" dirty="0"/>
              <a:t>superviseur lui dit de procéder à la </a:t>
            </a:r>
            <a:r>
              <a:rPr lang="fr-CA" sz="2500" dirty="0" smtClean="0"/>
              <a:t>fouille.</a:t>
            </a:r>
            <a:endParaRPr lang="fr-CA" sz="2500" dirty="0"/>
          </a:p>
          <a:p>
            <a:r>
              <a:rPr lang="fr-CA" dirty="0"/>
              <a:t> </a:t>
            </a:r>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23</a:t>
            </a:fld>
            <a:endParaRPr lang="fr-FR"/>
          </a:p>
        </p:txBody>
      </p:sp>
      <p:sp>
        <p:nvSpPr>
          <p:cNvPr id="8" name="Rectangle 7"/>
          <p:cNvSpPr/>
          <p:nvPr>
            <p:custDataLst>
              <p:tags r:id="rId5"/>
            </p:custDataLst>
          </p:nvPr>
        </p:nvSpPr>
        <p:spPr>
          <a:xfrm>
            <a:off x="2500298" y="3143248"/>
            <a:ext cx="2643206" cy="2357454"/>
          </a:xfrm>
          <a:prstGeom prst="rect">
            <a:avLst/>
          </a:prstGeom>
          <a:blipFill>
            <a:blip r:embed="rId10"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custDataLst>
              <p:tags r:id="rId6"/>
            </p:custDataLst>
          </p:nvPr>
        </p:nvSpPr>
        <p:spPr>
          <a:xfrm>
            <a:off x="5214942" y="2714620"/>
            <a:ext cx="3643338" cy="1285884"/>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2050" name="Picture 2"/>
          <p:cNvPicPr>
            <a:picLocks noChangeAspect="1" noChangeArrowheads="1"/>
          </p:cNvPicPr>
          <p:nvPr>
            <p:custDataLst>
              <p:tags r:id="rId7"/>
            </p:custDataLst>
          </p:nvPr>
        </p:nvPicPr>
        <p:blipFill>
          <a:blip r:embed="rId11" cstate="email">
            <a:extLst>
              <a:ext uri="{28A0092B-C50C-407E-A947-70E740481C1C}">
                <a14:useLocalDpi xmlns:a14="http://schemas.microsoft.com/office/drawing/2010/main" val="0"/>
              </a:ext>
            </a:extLst>
          </a:blip>
          <a:srcRect/>
          <a:stretch>
            <a:fillRect/>
          </a:stretch>
        </p:blipFill>
        <p:spPr bwMode="auto">
          <a:xfrm>
            <a:off x="107504" y="3933056"/>
            <a:ext cx="3047141" cy="2040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9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2806072"/>
          </a:xfrm>
        </p:spPr>
        <p:txBody>
          <a:bodyPr>
            <a:noAutofit/>
          </a:bodyPr>
          <a:lstStyle/>
          <a:p>
            <a:pPr lvl="0" algn="ctr"/>
            <a:r>
              <a:rPr lang="fr-CA" sz="3200" dirty="0"/>
              <a:t>Un policier </a:t>
            </a:r>
            <a:r>
              <a:rPr lang="fr-CA" sz="3200" dirty="0" smtClean="0"/>
              <a:t>arrête </a:t>
            </a:r>
            <a:r>
              <a:rPr lang="fr-CA" sz="3200" dirty="0"/>
              <a:t>Martin </a:t>
            </a:r>
            <a:r>
              <a:rPr lang="fr-CA" sz="3200" dirty="0" smtClean="0"/>
              <a:t>et </a:t>
            </a:r>
            <a:r>
              <a:rPr lang="fr-CA" sz="3200" dirty="0"/>
              <a:t>l’emmène au poste de police. À quel moment le policier doit-il l’informer de la raison de son </a:t>
            </a:r>
            <a:r>
              <a:rPr lang="fr-CA" sz="3200" dirty="0" smtClean="0"/>
              <a:t>arrestation ?</a:t>
            </a:r>
            <a:r>
              <a:rPr lang="fr-CA" sz="3200" dirty="0"/>
              <a:t/>
            </a:r>
            <a:br>
              <a:rPr lang="fr-CA" sz="3200" dirty="0"/>
            </a:br>
            <a:endParaRPr lang="fr-CA" sz="3200" dirty="0"/>
          </a:p>
        </p:txBody>
      </p:sp>
      <p:sp>
        <p:nvSpPr>
          <p:cNvPr id="3" name="Espace réservé du texte 2"/>
          <p:cNvSpPr>
            <a:spLocks noGrp="1"/>
          </p:cNvSpPr>
          <p:nvPr>
            <p:ph type="body" idx="1"/>
            <p:custDataLst>
              <p:tags r:id="rId2"/>
            </p:custDataLst>
          </p:nvPr>
        </p:nvSpPr>
        <p:spPr>
          <a:xfrm>
            <a:off x="214282" y="2996952"/>
            <a:ext cx="4429156" cy="3096344"/>
          </a:xfrm>
        </p:spPr>
        <p:txBody>
          <a:bodyPr>
            <a:normAutofit fontScale="92500" lnSpcReduction="20000"/>
          </a:bodyPr>
          <a:lstStyle/>
          <a:p>
            <a:pPr marL="457200" lvl="0" indent="-457200">
              <a:buFont typeface="+mj-lt"/>
              <a:buAutoNum type="alphaLcParenR"/>
            </a:pPr>
            <a:r>
              <a:rPr lang="fr-CA" sz="2500" dirty="0"/>
              <a:t>Dès que </a:t>
            </a:r>
            <a:r>
              <a:rPr lang="fr-CA" sz="2500" dirty="0" smtClean="0"/>
              <a:t>possible</a:t>
            </a:r>
            <a:endParaRPr lang="fr-CA" sz="2500" dirty="0"/>
          </a:p>
          <a:p>
            <a:pPr marL="457200" lvl="0" indent="-457200">
              <a:buFont typeface="+mj-lt"/>
              <a:buAutoNum type="alphaLcParenR"/>
            </a:pPr>
            <a:endParaRPr lang="fr-CA" sz="2500" dirty="0" smtClean="0"/>
          </a:p>
          <a:p>
            <a:pPr marL="457200" lvl="0" indent="-457200">
              <a:buFont typeface="+mj-lt"/>
              <a:buAutoNum type="alphaLcParenR"/>
            </a:pPr>
            <a:r>
              <a:rPr lang="fr-CA" sz="2500" dirty="0" smtClean="0"/>
              <a:t>À </a:t>
            </a:r>
            <a:r>
              <a:rPr lang="fr-CA" sz="2500" dirty="0"/>
              <a:t>l’arrivée au poste de police</a:t>
            </a:r>
          </a:p>
          <a:p>
            <a:pPr marL="457200" lvl="0" indent="-457200">
              <a:buFont typeface="+mj-lt"/>
              <a:buAutoNum type="alphaLcParenR"/>
            </a:pPr>
            <a:endParaRPr lang="fr-CA" sz="2500" dirty="0" smtClean="0"/>
          </a:p>
          <a:p>
            <a:pPr marL="457200" lvl="0" indent="-457200">
              <a:buFont typeface="+mj-lt"/>
              <a:buAutoNum type="alphaLcParenR"/>
            </a:pPr>
            <a:r>
              <a:rPr lang="fr-CA" sz="2500" dirty="0" smtClean="0"/>
              <a:t>Une </a:t>
            </a:r>
            <a:r>
              <a:rPr lang="fr-CA" sz="2500" dirty="0"/>
              <a:t>fois que Martin a consulté son avocat</a:t>
            </a:r>
          </a:p>
          <a:p>
            <a:pPr marL="457200" lvl="0" indent="-457200">
              <a:buFont typeface="+mj-lt"/>
              <a:buAutoNum type="alphaLcParenR"/>
            </a:pPr>
            <a:endParaRPr lang="fr-CA" sz="2500" dirty="0" smtClean="0"/>
          </a:p>
          <a:p>
            <a:pPr marL="457200" lvl="0" indent="-457200">
              <a:buFont typeface="+mj-lt"/>
              <a:buAutoNum type="alphaLcParenR"/>
            </a:pPr>
            <a:r>
              <a:rPr lang="fr-CA" sz="2500" dirty="0" smtClean="0"/>
              <a:t>Au </a:t>
            </a:r>
            <a:r>
              <a:rPr lang="fr-CA" sz="2500" dirty="0"/>
              <a:t>cours de la première comparution de Martin devant un juge</a:t>
            </a:r>
          </a:p>
          <a:p>
            <a:r>
              <a:rPr lang="fr-CA" sz="2500" dirty="0"/>
              <a:t> </a:t>
            </a:r>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24</a:t>
            </a:fld>
            <a:endParaRPr lang="fr-FR"/>
          </a:p>
        </p:txBody>
      </p:sp>
      <p:sp>
        <p:nvSpPr>
          <p:cNvPr id="6" name="Rectangle 5"/>
          <p:cNvSpPr/>
          <p:nvPr>
            <p:custDataLst>
              <p:tags r:id="rId5"/>
            </p:custDataLst>
          </p:nvPr>
        </p:nvSpPr>
        <p:spPr>
          <a:xfrm>
            <a:off x="4572000" y="2857496"/>
            <a:ext cx="4214842" cy="3143272"/>
          </a:xfrm>
          <a:prstGeom prst="rect">
            <a:avLst/>
          </a:prstGeom>
          <a:blipFill>
            <a:blip r:embed="rId9"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custDataLst>
              <p:tags r:id="rId6"/>
            </p:custDataLst>
          </p:nvPr>
        </p:nvSpPr>
        <p:spPr>
          <a:xfrm>
            <a:off x="214282" y="2786058"/>
            <a:ext cx="2786082" cy="642942"/>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627000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2734064"/>
          </a:xfrm>
        </p:spPr>
        <p:txBody>
          <a:bodyPr>
            <a:noAutofit/>
          </a:bodyPr>
          <a:lstStyle/>
          <a:p>
            <a:pPr lvl="0" algn="ctr"/>
            <a:r>
              <a:rPr lang="fr-CA" sz="3500" dirty="0"/>
              <a:t>La </a:t>
            </a:r>
            <a:r>
              <a:rPr lang="fr-CA" sz="3500" i="1" dirty="0"/>
              <a:t>Charte canadienne des droits et libertés</a:t>
            </a:r>
            <a:r>
              <a:rPr lang="fr-CA" sz="3500" dirty="0"/>
              <a:t> me protège contre une peine cruelle. </a:t>
            </a:r>
            <a:r>
              <a:rPr lang="fr-CA" sz="3500" dirty="0" smtClean="0"/>
              <a:t/>
            </a:r>
            <a:br>
              <a:rPr lang="fr-CA" sz="3500" dirty="0" smtClean="0"/>
            </a:br>
            <a:r>
              <a:rPr lang="fr-CA" sz="3500" dirty="0" smtClean="0"/>
              <a:t>Vrai </a:t>
            </a:r>
            <a:r>
              <a:rPr lang="fr-CA" sz="3500" dirty="0"/>
              <a:t>ou faux ?</a:t>
            </a:r>
            <a:br>
              <a:rPr lang="fr-CA" sz="3500" dirty="0"/>
            </a:br>
            <a:endParaRPr lang="fr-CA" sz="3500" dirty="0"/>
          </a:p>
        </p:txBody>
      </p:sp>
      <p:sp>
        <p:nvSpPr>
          <p:cNvPr id="3" name="Espace réservé du texte 2"/>
          <p:cNvSpPr>
            <a:spLocks noGrp="1"/>
          </p:cNvSpPr>
          <p:nvPr>
            <p:ph type="body" idx="1"/>
            <p:custDataLst>
              <p:tags r:id="rId2"/>
            </p:custDataLst>
          </p:nvPr>
        </p:nvSpPr>
        <p:spPr>
          <a:xfrm>
            <a:off x="6732240" y="3284984"/>
            <a:ext cx="1714512" cy="1572206"/>
          </a:xfrm>
        </p:spPr>
        <p:txBody>
          <a:bodyPr>
            <a:normAutofit/>
          </a:bodyPr>
          <a:lstStyle/>
          <a:p>
            <a:pPr marL="457200" lvl="0" indent="-457200">
              <a:buFont typeface="+mj-lt"/>
              <a:buAutoNum type="alphaLcParenR"/>
            </a:pPr>
            <a:r>
              <a:rPr lang="fr-CA" sz="2500" dirty="0"/>
              <a:t>Vrai</a:t>
            </a:r>
          </a:p>
          <a:p>
            <a:pPr marL="457200" lvl="0" indent="-457200">
              <a:buFont typeface="+mj-lt"/>
              <a:buAutoNum type="alphaLcParenR"/>
            </a:pPr>
            <a:endParaRPr lang="fr-CA" sz="2500" dirty="0" smtClean="0"/>
          </a:p>
          <a:p>
            <a:pPr marL="457200" lvl="0" indent="-457200">
              <a:buFont typeface="+mj-lt"/>
              <a:buAutoNum type="alphaLcParenR"/>
            </a:pPr>
            <a:r>
              <a:rPr lang="fr-CA" sz="2500" dirty="0" smtClean="0"/>
              <a:t>Faux</a:t>
            </a:r>
          </a:p>
          <a:p>
            <a:pPr marL="457200" lvl="0" indent="-457200">
              <a:buFont typeface="+mj-lt"/>
              <a:buAutoNum type="alphaLcParenR"/>
            </a:pPr>
            <a:endParaRPr lang="fr-CA" dirty="0"/>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25</a:t>
            </a:fld>
            <a:endParaRPr lang="fr-FR"/>
          </a:p>
        </p:txBody>
      </p:sp>
      <p:sp>
        <p:nvSpPr>
          <p:cNvPr id="7" name="Rectangle 6"/>
          <p:cNvSpPr/>
          <p:nvPr>
            <p:custDataLst>
              <p:tags r:id="rId5"/>
            </p:custDataLst>
          </p:nvPr>
        </p:nvSpPr>
        <p:spPr>
          <a:xfrm>
            <a:off x="285720" y="2786058"/>
            <a:ext cx="5929354" cy="3714776"/>
          </a:xfrm>
          <a:prstGeom prst="rect">
            <a:avLst/>
          </a:prstGeom>
          <a:blipFill>
            <a:blip r:embed="rId9"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custDataLst>
              <p:tags r:id="rId6"/>
            </p:custDataLst>
          </p:nvPr>
        </p:nvSpPr>
        <p:spPr>
          <a:xfrm>
            <a:off x="6804248" y="3212976"/>
            <a:ext cx="1357354" cy="642942"/>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58853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07504" y="0"/>
            <a:ext cx="8655496" cy="2852936"/>
          </a:xfrm>
        </p:spPr>
        <p:txBody>
          <a:bodyPr>
            <a:noAutofit/>
          </a:bodyPr>
          <a:lstStyle/>
          <a:p>
            <a:pPr lvl="0" algn="ctr"/>
            <a:r>
              <a:rPr lang="fr-CA" sz="2300" dirty="0" smtClean="0"/>
              <a:t>Paul est arrêté pour vol de voiture.  La cour doit décider si Paul sera mis en liberté ou emprisonné avant son procès.  Paul ne présente aucun risque pour la société,  sa mère  accepte de le surveiller en attendant son procès, c’est sa 1</a:t>
            </a:r>
            <a:r>
              <a:rPr lang="fr-CA" sz="2300" baseline="30000" dirty="0" smtClean="0"/>
              <a:t>ère</a:t>
            </a:r>
            <a:r>
              <a:rPr lang="fr-CA" sz="2300" dirty="0" smtClean="0"/>
              <a:t> arrestation, il va au collège et est un bon étudiant. Le juge décide qu’il sera emprisonné en attendant son procès. </a:t>
            </a:r>
            <a:br>
              <a:rPr lang="fr-CA" sz="2300" dirty="0" smtClean="0"/>
            </a:br>
            <a:r>
              <a:rPr lang="fr-CA" sz="2300" dirty="0" smtClean="0"/>
              <a:t>A – t – il raison ?</a:t>
            </a:r>
            <a:br>
              <a:rPr lang="fr-CA" sz="2300" dirty="0" smtClean="0"/>
            </a:br>
            <a:endParaRPr lang="fr-CA" sz="2300" dirty="0"/>
          </a:p>
        </p:txBody>
      </p:sp>
      <p:sp>
        <p:nvSpPr>
          <p:cNvPr id="3" name="Espace réservé du texte 2"/>
          <p:cNvSpPr>
            <a:spLocks noGrp="1"/>
          </p:cNvSpPr>
          <p:nvPr>
            <p:ph type="body" idx="1"/>
            <p:custDataLst>
              <p:tags r:id="rId2"/>
            </p:custDataLst>
          </p:nvPr>
        </p:nvSpPr>
        <p:spPr>
          <a:xfrm>
            <a:off x="0" y="2780928"/>
            <a:ext cx="5508104" cy="4077072"/>
          </a:xfrm>
        </p:spPr>
        <p:txBody>
          <a:bodyPr>
            <a:normAutofit/>
          </a:bodyPr>
          <a:lstStyle/>
          <a:p>
            <a:pPr marL="457200" lvl="0" indent="-457200">
              <a:buFont typeface="+mj-lt"/>
              <a:buAutoNum type="alphaLcParenR"/>
            </a:pPr>
            <a:r>
              <a:rPr lang="fr-CA" dirty="0" smtClean="0"/>
              <a:t>Paul ne peut pas être privé d’une mise en liberté sans juste cause et le juge n’avait pas de juste cause.</a:t>
            </a:r>
          </a:p>
          <a:p>
            <a:pPr marL="457200" lvl="0" indent="-457200">
              <a:buFont typeface="+mj-lt"/>
              <a:buAutoNum type="alphaLcParenR"/>
            </a:pPr>
            <a:endParaRPr lang="fr-CA" dirty="0"/>
          </a:p>
          <a:p>
            <a:pPr marL="457200" lvl="0" indent="-457200">
              <a:buFont typeface="+mj-lt"/>
              <a:buAutoNum type="alphaLcParenR"/>
            </a:pPr>
            <a:r>
              <a:rPr lang="fr-CA" dirty="0" smtClean="0"/>
              <a:t>Le juge a  la discrétion de mettre  Paul en prison jusqu’à son procès s’il le veut.</a:t>
            </a:r>
          </a:p>
          <a:p>
            <a:pPr marL="457200" lvl="0" indent="-457200">
              <a:buFont typeface="+mj-lt"/>
              <a:buAutoNum type="alphaLcParenR"/>
            </a:pPr>
            <a:endParaRPr lang="fr-CA" dirty="0"/>
          </a:p>
          <a:p>
            <a:pPr marL="457200" lvl="0" indent="-457200">
              <a:buFont typeface="+mj-lt"/>
              <a:buAutoNum type="alphaLcParenR"/>
            </a:pPr>
            <a:r>
              <a:rPr lang="fr-CA" dirty="0" smtClean="0"/>
              <a:t>Paul </a:t>
            </a:r>
            <a:r>
              <a:rPr lang="fr-CA" dirty="0"/>
              <a:t>n’a pas droit à la mise en liberté, car </a:t>
            </a:r>
            <a:r>
              <a:rPr lang="fr-CA" dirty="0" smtClean="0"/>
              <a:t>il </a:t>
            </a:r>
            <a:r>
              <a:rPr lang="fr-CA" dirty="0"/>
              <a:t>a commis un crime.</a:t>
            </a:r>
          </a:p>
          <a:p>
            <a:r>
              <a:rPr lang="fr-CA" dirty="0"/>
              <a:t> </a:t>
            </a:r>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26</a:t>
            </a:fld>
            <a:endParaRPr lang="fr-FR"/>
          </a:p>
        </p:txBody>
      </p:sp>
      <p:sp>
        <p:nvSpPr>
          <p:cNvPr id="6" name="Rectangle 5"/>
          <p:cNvSpPr/>
          <p:nvPr>
            <p:custDataLst>
              <p:tags r:id="rId5"/>
            </p:custDataLst>
          </p:nvPr>
        </p:nvSpPr>
        <p:spPr>
          <a:xfrm>
            <a:off x="5724128" y="2780928"/>
            <a:ext cx="3168352" cy="3744416"/>
          </a:xfrm>
          <a:prstGeom prst="rect">
            <a:avLst/>
          </a:prstGeom>
          <a:blipFill>
            <a:blip r:embed="rId9"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Rectangle 6"/>
          <p:cNvSpPr/>
          <p:nvPr>
            <p:custDataLst>
              <p:tags r:id="rId6"/>
            </p:custDataLst>
          </p:nvPr>
        </p:nvSpPr>
        <p:spPr>
          <a:xfrm>
            <a:off x="0" y="2708920"/>
            <a:ext cx="5220072" cy="1008112"/>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73522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332656"/>
            <a:ext cx="8007424" cy="2232248"/>
          </a:xfrm>
        </p:spPr>
        <p:txBody>
          <a:bodyPr>
            <a:noAutofit/>
          </a:bodyPr>
          <a:lstStyle/>
          <a:p>
            <a:pPr lvl="0" algn="ctr"/>
            <a:r>
              <a:rPr lang="fr-CA" sz="2300" dirty="0" err="1" smtClean="0"/>
              <a:t>Macklemore</a:t>
            </a:r>
            <a:r>
              <a:rPr lang="fr-CA" sz="2300" dirty="0" smtClean="0"/>
              <a:t> est à </a:t>
            </a:r>
            <a:r>
              <a:rPr lang="fr-CA" sz="2300" dirty="0"/>
              <a:t>une </a:t>
            </a:r>
            <a:r>
              <a:rPr lang="fr-CA" sz="2300" dirty="0" smtClean="0"/>
              <a:t>manifestation. </a:t>
            </a:r>
            <a:r>
              <a:rPr lang="fr-CA" sz="2300" dirty="0"/>
              <a:t>La manifestation se transforme </a:t>
            </a:r>
            <a:r>
              <a:rPr lang="fr-CA" sz="2300" dirty="0" smtClean="0"/>
              <a:t>en émeute et la police intervient. </a:t>
            </a:r>
            <a:r>
              <a:rPr lang="fr-CA" sz="2300" dirty="0" err="1" smtClean="0"/>
              <a:t>Macklemore</a:t>
            </a:r>
            <a:r>
              <a:rPr lang="fr-CA" sz="2300" dirty="0" smtClean="0"/>
              <a:t> est arrêté et mis à </a:t>
            </a:r>
            <a:r>
              <a:rPr lang="fr-CA" sz="2300" dirty="0"/>
              <a:t>l’arrière </a:t>
            </a:r>
            <a:r>
              <a:rPr lang="fr-CA" sz="2300" dirty="0" smtClean="0"/>
              <a:t>de l’auto-patrouille pendant que les policiers s’occupent de la situation.  Une heure plus tard,  un policier informe </a:t>
            </a:r>
            <a:r>
              <a:rPr lang="fr-CA" sz="2300" dirty="0" err="1" smtClean="0"/>
              <a:t>Macklemore</a:t>
            </a:r>
            <a:r>
              <a:rPr lang="fr-CA" sz="2300" dirty="0" smtClean="0"/>
              <a:t> </a:t>
            </a:r>
            <a:r>
              <a:rPr lang="fr-CA" sz="2300" dirty="0"/>
              <a:t>de la raison de </a:t>
            </a:r>
            <a:r>
              <a:rPr lang="fr-CA" sz="2300" dirty="0" smtClean="0"/>
              <a:t>son arrestation.  Est-ce correct?</a:t>
            </a:r>
            <a:r>
              <a:rPr lang="fr-CA" sz="2300" dirty="0"/>
              <a:t/>
            </a:r>
            <a:br>
              <a:rPr lang="fr-CA" sz="2300" dirty="0"/>
            </a:br>
            <a:endParaRPr lang="fr-CA" sz="2300" dirty="0"/>
          </a:p>
        </p:txBody>
      </p:sp>
      <p:sp>
        <p:nvSpPr>
          <p:cNvPr id="3" name="Espace réservé du texte 2"/>
          <p:cNvSpPr>
            <a:spLocks noGrp="1"/>
          </p:cNvSpPr>
          <p:nvPr>
            <p:ph type="body" idx="1"/>
            <p:custDataLst>
              <p:tags r:id="rId2"/>
            </p:custDataLst>
          </p:nvPr>
        </p:nvSpPr>
        <p:spPr>
          <a:xfrm>
            <a:off x="251520" y="2924944"/>
            <a:ext cx="8424936" cy="3528392"/>
          </a:xfrm>
        </p:spPr>
        <p:txBody>
          <a:bodyPr>
            <a:normAutofit/>
          </a:bodyPr>
          <a:lstStyle/>
          <a:p>
            <a:pPr marL="457200" lvl="0" indent="-457200">
              <a:buFont typeface="+mj-lt"/>
              <a:buAutoNum type="alphaLcParenR"/>
            </a:pPr>
            <a:r>
              <a:rPr lang="fr-CA" sz="2400" dirty="0"/>
              <a:t>Non, cela contrevient au droit d’être informé dans les plus brefs délais des motifs de son arrestation.</a:t>
            </a:r>
          </a:p>
          <a:p>
            <a:pPr marL="457200" lvl="0" indent="-457200">
              <a:buFont typeface="+mj-lt"/>
              <a:buAutoNum type="alphaLcParenR"/>
            </a:pPr>
            <a:endParaRPr lang="fr-CA" sz="2400" dirty="0" smtClean="0"/>
          </a:p>
          <a:p>
            <a:pPr marL="457200" lvl="0" indent="-457200">
              <a:buFont typeface="+mj-lt"/>
              <a:buAutoNum type="alphaLcParenR"/>
            </a:pPr>
            <a:r>
              <a:rPr lang="fr-CA" sz="2400" dirty="0" smtClean="0"/>
              <a:t>Oui</a:t>
            </a:r>
            <a:r>
              <a:rPr lang="fr-CA" sz="2400" dirty="0"/>
              <a:t>, car les policiers peuvent informer un accusé des motifs de son arrestation lorsqu’ils le désirent.</a:t>
            </a:r>
          </a:p>
          <a:p>
            <a:pPr marL="457200" lvl="0" indent="-457200">
              <a:buFont typeface="+mj-lt"/>
              <a:buAutoNum type="alphaLcParenR"/>
            </a:pPr>
            <a:endParaRPr lang="fr-CA" sz="2400" dirty="0" smtClean="0"/>
          </a:p>
          <a:p>
            <a:pPr marL="457200" lvl="0" indent="-457200">
              <a:buFont typeface="+mj-lt"/>
              <a:buAutoNum type="alphaLcParenR"/>
            </a:pPr>
            <a:r>
              <a:rPr lang="fr-CA" sz="2400" dirty="0" smtClean="0"/>
              <a:t>Oui</a:t>
            </a:r>
            <a:r>
              <a:rPr lang="fr-CA" sz="2400" dirty="0"/>
              <a:t>, les policiers peuvent attendre dans ce cas puisque les circonstances les empêchent d’informer </a:t>
            </a:r>
            <a:r>
              <a:rPr lang="fr-CA" sz="2400" dirty="0" err="1" smtClean="0"/>
              <a:t>Macklemore</a:t>
            </a:r>
            <a:r>
              <a:rPr lang="fr-CA" sz="2400" dirty="0" smtClean="0"/>
              <a:t> au </a:t>
            </a:r>
            <a:r>
              <a:rPr lang="fr-CA" sz="2400" dirty="0"/>
              <a:t>moment de </a:t>
            </a:r>
            <a:r>
              <a:rPr lang="fr-CA" sz="2400" dirty="0" smtClean="0"/>
              <a:t>son arrestation.</a:t>
            </a:r>
          </a:p>
          <a:p>
            <a:pPr lvl="0"/>
            <a:endParaRPr lang="fr-CA" dirty="0"/>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27</a:t>
            </a:fld>
            <a:endParaRPr lang="fr-FR"/>
          </a:p>
        </p:txBody>
      </p:sp>
      <p:sp>
        <p:nvSpPr>
          <p:cNvPr id="7" name="Rectangle 6"/>
          <p:cNvSpPr/>
          <p:nvPr>
            <p:custDataLst>
              <p:tags r:id="rId5"/>
            </p:custDataLst>
          </p:nvPr>
        </p:nvSpPr>
        <p:spPr>
          <a:xfrm>
            <a:off x="315536" y="5013176"/>
            <a:ext cx="8424936" cy="1296144"/>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28617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2734064"/>
          </a:xfrm>
        </p:spPr>
        <p:txBody>
          <a:bodyPr>
            <a:normAutofit fontScale="90000"/>
          </a:bodyPr>
          <a:lstStyle/>
          <a:p>
            <a:pPr lvl="0" algn="ctr"/>
            <a:r>
              <a:rPr lang="fr-CA" dirty="0"/>
              <a:t>Si le juge est le père de l’avocat qui défend l’accusé, a-t-il le droit d’entendre le procès?</a:t>
            </a:r>
            <a:br>
              <a:rPr lang="fr-CA" dirty="0"/>
            </a:br>
            <a:endParaRPr lang="fr-CA" dirty="0"/>
          </a:p>
        </p:txBody>
      </p:sp>
      <p:sp>
        <p:nvSpPr>
          <p:cNvPr id="3" name="Espace réservé du texte 2"/>
          <p:cNvSpPr>
            <a:spLocks noGrp="1"/>
          </p:cNvSpPr>
          <p:nvPr>
            <p:ph type="body" idx="1"/>
            <p:custDataLst>
              <p:tags r:id="rId2"/>
            </p:custDataLst>
          </p:nvPr>
        </p:nvSpPr>
        <p:spPr>
          <a:xfrm>
            <a:off x="611560" y="2996952"/>
            <a:ext cx="8166352" cy="3528392"/>
          </a:xfrm>
        </p:spPr>
        <p:txBody>
          <a:bodyPr>
            <a:normAutofit/>
          </a:bodyPr>
          <a:lstStyle/>
          <a:p>
            <a:pPr marL="457200" lvl="0" indent="-457200">
              <a:buFont typeface="+mj-lt"/>
              <a:buAutoNum type="alphaLcParenR"/>
            </a:pPr>
            <a:r>
              <a:rPr lang="fr-CA" sz="2600" dirty="0" smtClean="0"/>
              <a:t>Oui</a:t>
            </a:r>
          </a:p>
          <a:p>
            <a:pPr marL="457200" lvl="0" indent="-457200">
              <a:buFont typeface="+mj-lt"/>
              <a:buAutoNum type="alphaLcParenR"/>
            </a:pPr>
            <a:endParaRPr lang="fr-CA" sz="2600" dirty="0" smtClean="0"/>
          </a:p>
          <a:p>
            <a:pPr marL="457200" lvl="0" indent="-457200">
              <a:buFont typeface="+mj-lt"/>
              <a:buAutoNum type="alphaLcParenR"/>
            </a:pPr>
            <a:r>
              <a:rPr lang="fr-CA" sz="2600" dirty="0" smtClean="0"/>
              <a:t>Non</a:t>
            </a:r>
            <a:endParaRPr lang="fr-CA" sz="2600" dirty="0"/>
          </a:p>
          <a:p>
            <a:pPr marL="457200" lvl="0" indent="-457200">
              <a:buFont typeface="+mj-lt"/>
              <a:buAutoNum type="alphaLcParenR"/>
            </a:pPr>
            <a:endParaRPr lang="fr-CA" sz="2600" dirty="0" smtClean="0"/>
          </a:p>
          <a:p>
            <a:pPr marL="457200" lvl="0" indent="-457200">
              <a:buFont typeface="+mj-lt"/>
              <a:buAutoNum type="alphaLcParenR"/>
            </a:pPr>
            <a:r>
              <a:rPr lang="fr-CA" sz="2600" dirty="0" smtClean="0"/>
              <a:t>Oui</a:t>
            </a:r>
            <a:r>
              <a:rPr lang="fr-CA" sz="2600" dirty="0"/>
              <a:t>, mais seulement s’il déclare qu’il ne sera pas influencé par son lien de parenté et que le procureur de la Couronne consent à ce que le procès ait lieu.</a:t>
            </a:r>
          </a:p>
          <a:p>
            <a:r>
              <a:rPr lang="fr-CA" i="1" dirty="0"/>
              <a:t> </a:t>
            </a:r>
            <a:endParaRPr lang="fr-CA" dirty="0"/>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28</a:t>
            </a:fld>
            <a:endParaRPr lang="fr-FR"/>
          </a:p>
        </p:txBody>
      </p:sp>
      <p:sp>
        <p:nvSpPr>
          <p:cNvPr id="7" name="Rectangle 6"/>
          <p:cNvSpPr/>
          <p:nvPr>
            <p:custDataLst>
              <p:tags r:id="rId5"/>
            </p:custDataLst>
          </p:nvPr>
        </p:nvSpPr>
        <p:spPr>
          <a:xfrm>
            <a:off x="539552" y="3717032"/>
            <a:ext cx="1584176" cy="648072"/>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74714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3022096"/>
          </a:xfrm>
        </p:spPr>
        <p:txBody>
          <a:bodyPr>
            <a:normAutofit/>
          </a:bodyPr>
          <a:lstStyle/>
          <a:p>
            <a:pPr lvl="0" algn="ctr"/>
            <a:r>
              <a:rPr lang="fr-CA" sz="3800" dirty="0"/>
              <a:t>Ahmed est mis en état d’arrestation pour vol à l’étalage et est </a:t>
            </a:r>
            <a:r>
              <a:rPr lang="fr-CA" sz="3800" dirty="0" smtClean="0"/>
              <a:t>emmené </a:t>
            </a:r>
            <a:r>
              <a:rPr lang="fr-CA" sz="3800" dirty="0"/>
              <a:t>au poste de police. Il ne connaît pas d’avocat. Qu’arrivera-t-il?</a:t>
            </a:r>
            <a:br>
              <a:rPr lang="fr-CA" sz="3800" dirty="0"/>
            </a:br>
            <a:endParaRPr lang="fr-CA" sz="3800" dirty="0"/>
          </a:p>
        </p:txBody>
      </p:sp>
      <p:sp>
        <p:nvSpPr>
          <p:cNvPr id="3" name="Espace réservé du texte 2"/>
          <p:cNvSpPr>
            <a:spLocks noGrp="1"/>
          </p:cNvSpPr>
          <p:nvPr>
            <p:ph type="body" idx="1"/>
            <p:custDataLst>
              <p:tags r:id="rId2"/>
            </p:custDataLst>
          </p:nvPr>
        </p:nvSpPr>
        <p:spPr>
          <a:xfrm>
            <a:off x="179512" y="2996952"/>
            <a:ext cx="4752528" cy="3528392"/>
          </a:xfrm>
        </p:spPr>
        <p:txBody>
          <a:bodyPr>
            <a:normAutofit fontScale="92500" lnSpcReduction="20000"/>
          </a:bodyPr>
          <a:lstStyle/>
          <a:p>
            <a:pPr marL="442913" lvl="1" indent="-257175">
              <a:buFont typeface="+mj-lt"/>
              <a:buAutoNum type="alphaLcParenR"/>
            </a:pPr>
            <a:r>
              <a:rPr lang="fr-CA" sz="2100" dirty="0"/>
              <a:t>Le policier doit l’informer qu’il a droit à l’assistance d’un avocat et lui fournir une liste d’avocats dans la région ou un bottin téléphonique. </a:t>
            </a:r>
          </a:p>
          <a:p>
            <a:pPr marL="442913" lvl="1" indent="-257175">
              <a:buFont typeface="+mj-lt"/>
              <a:buAutoNum type="alphaLcParenR"/>
            </a:pPr>
            <a:endParaRPr lang="fr-CA" sz="2100" dirty="0" smtClean="0"/>
          </a:p>
          <a:p>
            <a:pPr marL="442913" lvl="1" indent="-257175">
              <a:buFont typeface="+mj-lt"/>
              <a:buAutoNum type="alphaLcParenR"/>
            </a:pPr>
            <a:r>
              <a:rPr lang="fr-CA" sz="2100" dirty="0" smtClean="0"/>
              <a:t>Le </a:t>
            </a:r>
            <a:r>
              <a:rPr lang="fr-CA" sz="2100" dirty="0"/>
              <a:t>policier doit l’informer qu’il a droit à l’assistance d’un avocat et le laisser se débrouiller.</a:t>
            </a:r>
          </a:p>
          <a:p>
            <a:pPr marL="442913" lvl="1" indent="-257175">
              <a:buFont typeface="+mj-lt"/>
              <a:buAutoNum type="alphaLcParenR"/>
            </a:pPr>
            <a:endParaRPr lang="fr-CA" sz="2100" dirty="0" smtClean="0"/>
          </a:p>
          <a:p>
            <a:pPr marL="442913" lvl="1" indent="-257175">
              <a:buFont typeface="+mj-lt"/>
              <a:buAutoNum type="alphaLcParenR"/>
            </a:pPr>
            <a:r>
              <a:rPr lang="fr-CA" sz="2100" dirty="0" smtClean="0"/>
              <a:t>Le </a:t>
            </a:r>
            <a:r>
              <a:rPr lang="fr-CA" sz="2100" dirty="0"/>
              <a:t>policier doit appeler un avocat pour Ahmed. </a:t>
            </a:r>
          </a:p>
          <a:p>
            <a:r>
              <a:rPr lang="fr-CA" dirty="0"/>
              <a:t> </a:t>
            </a:r>
          </a:p>
          <a:p>
            <a:r>
              <a:rPr lang="fr-CA" i="1" dirty="0"/>
              <a:t> </a:t>
            </a:r>
            <a:endParaRPr lang="fr-CA" dirty="0"/>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29</a:t>
            </a:fld>
            <a:endParaRPr lang="fr-FR"/>
          </a:p>
        </p:txBody>
      </p:sp>
      <p:sp>
        <p:nvSpPr>
          <p:cNvPr id="6" name="Rectangle 5"/>
          <p:cNvSpPr/>
          <p:nvPr>
            <p:custDataLst>
              <p:tags r:id="rId5"/>
            </p:custDataLst>
          </p:nvPr>
        </p:nvSpPr>
        <p:spPr>
          <a:xfrm>
            <a:off x="5148064" y="2924944"/>
            <a:ext cx="3744416" cy="3528392"/>
          </a:xfrm>
          <a:prstGeom prst="rect">
            <a:avLst/>
          </a:prstGeom>
          <a:blipFill>
            <a:blip r:embed="rId9"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Rectangle 6"/>
          <p:cNvSpPr/>
          <p:nvPr>
            <p:custDataLst>
              <p:tags r:id="rId6"/>
            </p:custDataLst>
          </p:nvPr>
        </p:nvSpPr>
        <p:spPr>
          <a:xfrm>
            <a:off x="395536" y="2924944"/>
            <a:ext cx="4608512" cy="1152128"/>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408252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749808" y="118872"/>
            <a:ext cx="8013192" cy="2950088"/>
          </a:xfrm>
        </p:spPr>
        <p:txBody>
          <a:bodyPr>
            <a:normAutofit fontScale="90000"/>
          </a:bodyPr>
          <a:lstStyle/>
          <a:p>
            <a:pPr lvl="0" algn="ctr"/>
            <a:r>
              <a:rPr lang="fr-CA" sz="3500" dirty="0"/>
              <a:t>Les garanties juridiques prévues dans la </a:t>
            </a:r>
            <a:r>
              <a:rPr lang="fr-CA" sz="3500" i="1" dirty="0"/>
              <a:t>Charte canadienne des droits et libertés</a:t>
            </a:r>
            <a:r>
              <a:rPr lang="fr-CA" sz="3500" dirty="0"/>
              <a:t> servent avant tout à protéger les droits des victimes de crime. </a:t>
            </a:r>
            <a:r>
              <a:rPr lang="fr-CA" sz="3500" dirty="0" smtClean="0"/>
              <a:t/>
            </a:r>
            <a:br>
              <a:rPr lang="fr-CA" sz="3500" dirty="0" smtClean="0"/>
            </a:br>
            <a:r>
              <a:rPr lang="fr-CA" sz="3500" dirty="0" smtClean="0"/>
              <a:t>Vrai </a:t>
            </a:r>
            <a:r>
              <a:rPr lang="fr-CA" sz="3500" dirty="0"/>
              <a:t>ou </a:t>
            </a:r>
            <a:r>
              <a:rPr lang="fr-CA" sz="3500" dirty="0" smtClean="0"/>
              <a:t>faux ?</a:t>
            </a:r>
            <a:r>
              <a:rPr lang="fr-CA" sz="3500" dirty="0"/>
              <a:t/>
            </a:r>
            <a:br>
              <a:rPr lang="fr-CA" sz="3500" dirty="0"/>
            </a:br>
            <a:endParaRPr lang="fr-CA" sz="3500" dirty="0"/>
          </a:p>
        </p:txBody>
      </p:sp>
      <p:sp>
        <p:nvSpPr>
          <p:cNvPr id="3" name="Espace réservé du texte 2"/>
          <p:cNvSpPr>
            <a:spLocks noGrp="1"/>
          </p:cNvSpPr>
          <p:nvPr>
            <p:ph type="body" idx="1"/>
            <p:custDataLst>
              <p:tags r:id="rId2"/>
            </p:custDataLst>
          </p:nvPr>
        </p:nvSpPr>
        <p:spPr>
          <a:xfrm>
            <a:off x="5364088" y="3699030"/>
            <a:ext cx="3168352" cy="1908212"/>
          </a:xfrm>
        </p:spPr>
        <p:txBody>
          <a:bodyPr>
            <a:normAutofit/>
          </a:bodyPr>
          <a:lstStyle/>
          <a:p>
            <a:pPr marL="457200" lvl="0" indent="-457200">
              <a:buFont typeface="+mj-lt"/>
              <a:buAutoNum type="alphaLcParenR"/>
            </a:pPr>
            <a:r>
              <a:rPr lang="fr-CA" sz="3000" dirty="0"/>
              <a:t>Vrai</a:t>
            </a:r>
          </a:p>
          <a:p>
            <a:pPr marL="457200" lvl="0" indent="-457200">
              <a:buFont typeface="+mj-lt"/>
              <a:buAutoNum type="alphaLcParenR"/>
            </a:pPr>
            <a:endParaRPr lang="fr-CA" sz="3000" b="1" dirty="0" smtClean="0"/>
          </a:p>
          <a:p>
            <a:pPr marL="457200" lvl="0" indent="-457200">
              <a:buFont typeface="+mj-lt"/>
              <a:buAutoNum type="alphaLcParenR"/>
            </a:pPr>
            <a:r>
              <a:rPr lang="fr-CA" sz="3000" dirty="0" smtClean="0"/>
              <a:t>Faux </a:t>
            </a:r>
            <a:endParaRPr lang="fr-CA" sz="3000" dirty="0"/>
          </a:p>
          <a:p>
            <a:r>
              <a:rPr lang="fr-CA" sz="3000" dirty="0"/>
              <a:t> </a:t>
            </a:r>
          </a:p>
          <a:p>
            <a:endParaRPr lang="fr-CA" dirty="0"/>
          </a:p>
        </p:txBody>
      </p:sp>
      <p:sp>
        <p:nvSpPr>
          <p:cNvPr id="4" name="Espace réservé du pied de page 3"/>
          <p:cNvSpPr>
            <a:spLocks noGrp="1"/>
          </p:cNvSpPr>
          <p:nvPr>
            <p:ph type="ftr" sz="quarter" idx="11"/>
            <p:custDataLst>
              <p:tags r:id="rId3"/>
            </p:custDataLst>
          </p:nvPr>
        </p:nvSpPr>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custDataLst>
              <p:tags r:id="rId4"/>
            </p:custDataLst>
          </p:nvPr>
        </p:nvSpPr>
        <p:spPr/>
        <p:txBody>
          <a:bodyPr/>
          <a:lstStyle/>
          <a:p>
            <a:fld id="{5CF1BC8A-2FAC-48D9-BCEF-2556233054FF}" type="slidenum">
              <a:rPr lang="fr-FR" smtClean="0"/>
              <a:pPr/>
              <a:t>30</a:t>
            </a:fld>
            <a:endParaRPr lang="fr-FR"/>
          </a:p>
        </p:txBody>
      </p:sp>
      <p:sp>
        <p:nvSpPr>
          <p:cNvPr id="7" name="Rectangle 6"/>
          <p:cNvSpPr/>
          <p:nvPr>
            <p:custDataLst>
              <p:tags r:id="rId5"/>
            </p:custDataLst>
          </p:nvPr>
        </p:nvSpPr>
        <p:spPr>
          <a:xfrm>
            <a:off x="732574" y="3284984"/>
            <a:ext cx="3888432" cy="2736304"/>
          </a:xfrm>
          <a:prstGeom prst="rect">
            <a:avLst/>
          </a:prstGeom>
          <a:blipFill>
            <a:blip r:embed="rId9"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p:cNvSpPr/>
          <p:nvPr>
            <p:custDataLst>
              <p:tags r:id="rId6"/>
            </p:custDataLst>
          </p:nvPr>
        </p:nvSpPr>
        <p:spPr>
          <a:xfrm>
            <a:off x="5436096" y="4509120"/>
            <a:ext cx="1584176" cy="792088"/>
          </a:xfrm>
          <a:prstGeom prst="rect">
            <a:avLst/>
          </a:prstGeom>
          <a:noFill/>
          <a:ln w="101600"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49867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custDataLst>
              <p:tags r:id="rId1"/>
            </p:custDataLst>
          </p:nvPr>
        </p:nvSpPr>
        <p:spPr>
          <a:xfrm>
            <a:off x="685800" y="692696"/>
            <a:ext cx="8077200" cy="4336504"/>
          </a:xfrm>
        </p:spPr>
        <p:txBody>
          <a:bodyPr>
            <a:normAutofit/>
          </a:bodyPr>
          <a:lstStyle/>
          <a:p>
            <a:pPr algn="ctr"/>
            <a:r>
              <a:rPr lang="en-CA" dirty="0" smtClean="0"/>
              <a:t>QUESTIONS ?</a:t>
            </a:r>
            <a:br>
              <a:rPr lang="en-CA" dirty="0" smtClean="0"/>
            </a:br>
            <a:r>
              <a:rPr lang="en-CA" dirty="0" smtClean="0"/>
              <a:t/>
            </a:r>
            <a:br>
              <a:rPr lang="en-CA" dirty="0" smtClean="0"/>
            </a:br>
            <a:r>
              <a:rPr lang="en-CA" dirty="0" smtClean="0"/>
              <a:t>COMMENTAIRES ?</a:t>
            </a:r>
            <a:br>
              <a:rPr lang="en-CA" dirty="0" smtClean="0"/>
            </a:br>
            <a:r>
              <a:rPr lang="en-CA" dirty="0" smtClean="0"/>
              <a:t/>
            </a:r>
            <a:br>
              <a:rPr lang="en-CA" dirty="0" smtClean="0"/>
            </a:br>
            <a:r>
              <a:rPr lang="en-CA" dirty="0" smtClean="0"/>
              <a:t>CONCLUSION  </a:t>
            </a:r>
            <a:r>
              <a:rPr lang="en-CA" dirty="0" smtClean="0">
                <a:sym typeface="Wingdings" panose="05000000000000000000" pitchFamily="2" charset="2"/>
              </a:rPr>
              <a:t></a:t>
            </a:r>
            <a:endParaRPr lang="fr-CA" dirty="0"/>
          </a:p>
        </p:txBody>
      </p:sp>
    </p:spTree>
    <p:extLst>
      <p:ext uri="{BB962C8B-B14F-4D97-AF65-F5344CB8AC3E}">
        <p14:creationId xmlns:p14="http://schemas.microsoft.com/office/powerpoint/2010/main" val="308175446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ags/tag8.xml><?xml version="1.0" encoding="utf-8"?>
<p:tagLst xmlns:a="http://schemas.openxmlformats.org/drawingml/2006/main" xmlns:r="http://schemas.openxmlformats.org/officeDocument/2006/relationships" xmlns:p="http://schemas.openxmlformats.org/presentationml/2006/main">
  <p:tag name="NUM" val="5"/>
</p:tagLst>
</file>

<file path=ppt/tags/tag9.xml><?xml version="1.0" encoding="utf-8"?>
<p:tagLst xmlns:a="http://schemas.openxmlformats.org/drawingml/2006/main" xmlns:r="http://schemas.openxmlformats.org/officeDocument/2006/relationships" xmlns:p="http://schemas.openxmlformats.org/presentationml/2006/main">
  <p:tag name="NUM" val="6"/>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5"/>
</p:tagLst>
</file>

<file path=ppt/tags/tag20.xml><?xml version="1.0" encoding="utf-8"?>
<p:tagLst xmlns:a="http://schemas.openxmlformats.org/drawingml/2006/main" xmlns:r="http://schemas.openxmlformats.org/officeDocument/2006/relationships" xmlns:p="http://schemas.openxmlformats.org/presentationml/2006/main">
  <p:tag name="NUM" val="6"/>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3"/>
</p:tagLst>
</file>

<file path=ppt/tags/tag24.xml><?xml version="1.0" encoding="utf-8"?>
<p:tagLst xmlns:a="http://schemas.openxmlformats.org/drawingml/2006/main" xmlns:r="http://schemas.openxmlformats.org/officeDocument/2006/relationships" xmlns:p="http://schemas.openxmlformats.org/presentationml/2006/main">
  <p:tag name="NUM" val="4"/>
</p:tagLst>
</file>

<file path=ppt/tags/tag25.xml><?xml version="1.0" encoding="utf-8"?>
<p:tagLst xmlns:a="http://schemas.openxmlformats.org/drawingml/2006/main" xmlns:r="http://schemas.openxmlformats.org/officeDocument/2006/relationships" xmlns:p="http://schemas.openxmlformats.org/presentationml/2006/main">
  <p:tag name="NUM" val="5"/>
</p:tagLst>
</file>

<file path=ppt/tags/tag26.xml><?xml version="1.0" encoding="utf-8"?>
<p:tagLst xmlns:a="http://schemas.openxmlformats.org/drawingml/2006/main" xmlns:r="http://schemas.openxmlformats.org/officeDocument/2006/relationships" xmlns:p="http://schemas.openxmlformats.org/presentationml/2006/main">
  <p:tag name="NUM" val="6"/>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5"/>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5"/>
</p:tagLst>
</file>

<file path=ppt/tags/tag37.xml><?xml version="1.0" encoding="utf-8"?>
<p:tagLst xmlns:a="http://schemas.openxmlformats.org/drawingml/2006/main" xmlns:r="http://schemas.openxmlformats.org/officeDocument/2006/relationships" xmlns:p="http://schemas.openxmlformats.org/presentationml/2006/main">
  <p:tag name="NUM" val="6"/>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5"/>
</p:tagLst>
</file>

<file path=ppt/tags/tag43.xml><?xml version="1.0" encoding="utf-8"?>
<p:tagLst xmlns:a="http://schemas.openxmlformats.org/drawingml/2006/main" xmlns:r="http://schemas.openxmlformats.org/officeDocument/2006/relationships" xmlns:p="http://schemas.openxmlformats.org/presentationml/2006/main">
  <p:tag name="NUM" val="6"/>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4"/>
</p:tagLst>
</file>

<file path=ppt/tags/tag48.xml><?xml version="1.0" encoding="utf-8"?>
<p:tagLst xmlns:a="http://schemas.openxmlformats.org/drawingml/2006/main" xmlns:r="http://schemas.openxmlformats.org/officeDocument/2006/relationships" xmlns:p="http://schemas.openxmlformats.org/presentationml/2006/main">
  <p:tag name="NUM" val="5"/>
</p:tagLst>
</file>

<file path=ppt/tags/tag49.xml><?xml version="1.0" encoding="utf-8"?>
<p:tagLst xmlns:a="http://schemas.openxmlformats.org/drawingml/2006/main" xmlns:r="http://schemas.openxmlformats.org/officeDocument/2006/relationships" xmlns:p="http://schemas.openxmlformats.org/presentationml/2006/main">
  <p:tag name="NUM" val="6"/>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3"/>
</p:tagLst>
</file>

<file path=ppt/tags/tag53.xml><?xml version="1.0" encoding="utf-8"?>
<p:tagLst xmlns:a="http://schemas.openxmlformats.org/drawingml/2006/main" xmlns:r="http://schemas.openxmlformats.org/officeDocument/2006/relationships" xmlns:p="http://schemas.openxmlformats.org/presentationml/2006/main">
  <p:tag name="NUM" val="4"/>
</p:tagLst>
</file>

<file path=ppt/tags/tag54.xml><?xml version="1.0" encoding="utf-8"?>
<p:tagLst xmlns:a="http://schemas.openxmlformats.org/drawingml/2006/main" xmlns:r="http://schemas.openxmlformats.org/officeDocument/2006/relationships" xmlns:p="http://schemas.openxmlformats.org/presentationml/2006/main">
  <p:tag name="NUM" val="5"/>
</p:tagLst>
</file>

<file path=ppt/tags/tag55.xml><?xml version="1.0" encoding="utf-8"?>
<p:tagLst xmlns:a="http://schemas.openxmlformats.org/drawingml/2006/main" xmlns:r="http://schemas.openxmlformats.org/officeDocument/2006/relationships" xmlns:p="http://schemas.openxmlformats.org/presentationml/2006/main">
  <p:tag name="NUM" val="6"/>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4"/>
</p:tagLst>
</file>

<file path=ppt/tags/tag60.xml><?xml version="1.0" encoding="utf-8"?>
<p:tagLst xmlns:a="http://schemas.openxmlformats.org/drawingml/2006/main" xmlns:r="http://schemas.openxmlformats.org/officeDocument/2006/relationships" xmlns:p="http://schemas.openxmlformats.org/presentationml/2006/main">
  <p:tag name="NUM" val="5"/>
</p:tagLst>
</file>

<file path=ppt/tags/tag61.xml><?xml version="1.0" encoding="utf-8"?>
<p:tagLst xmlns:a="http://schemas.openxmlformats.org/drawingml/2006/main" xmlns:r="http://schemas.openxmlformats.org/officeDocument/2006/relationships" xmlns:p="http://schemas.openxmlformats.org/presentationml/2006/main">
  <p:tag name="NUM" val="6"/>
</p:tagLst>
</file>

<file path=ppt/tags/tag62.xml><?xml version="1.0" encoding="utf-8"?>
<p:tagLst xmlns:a="http://schemas.openxmlformats.org/drawingml/2006/main" xmlns:r="http://schemas.openxmlformats.org/officeDocument/2006/relationships" xmlns:p="http://schemas.openxmlformats.org/presentationml/2006/main">
  <p:tag name="NUM" val="7"/>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4"/>
</p:tagLst>
</file>

<file path=ppt/tags/tag67.xml><?xml version="1.0" encoding="utf-8"?>
<p:tagLst xmlns:a="http://schemas.openxmlformats.org/drawingml/2006/main" xmlns:r="http://schemas.openxmlformats.org/officeDocument/2006/relationships" xmlns:p="http://schemas.openxmlformats.org/presentationml/2006/main">
  <p:tag name="NUM" val="5"/>
</p:tagLst>
</file>

<file path=ppt/tags/tag68.xml><?xml version="1.0" encoding="utf-8"?>
<p:tagLst xmlns:a="http://schemas.openxmlformats.org/drawingml/2006/main" xmlns:r="http://schemas.openxmlformats.org/officeDocument/2006/relationships" xmlns:p="http://schemas.openxmlformats.org/presentationml/2006/main">
  <p:tag name="NUM" val="6"/>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3"/>
</p:tagLst>
</file>

<file path=ppt/tags/tag72.xml><?xml version="1.0" encoding="utf-8"?>
<p:tagLst xmlns:a="http://schemas.openxmlformats.org/drawingml/2006/main" xmlns:r="http://schemas.openxmlformats.org/officeDocument/2006/relationships" xmlns:p="http://schemas.openxmlformats.org/presentationml/2006/main">
  <p:tag name="NUM" val="4"/>
</p:tagLst>
</file>

<file path=ppt/tags/tag73.xml><?xml version="1.0" encoding="utf-8"?>
<p:tagLst xmlns:a="http://schemas.openxmlformats.org/drawingml/2006/main" xmlns:r="http://schemas.openxmlformats.org/officeDocument/2006/relationships" xmlns:p="http://schemas.openxmlformats.org/presentationml/2006/main">
  <p:tag name="NUM" val="5"/>
</p:tagLst>
</file>

<file path=ppt/tags/tag74.xml><?xml version="1.0" encoding="utf-8"?>
<p:tagLst xmlns:a="http://schemas.openxmlformats.org/drawingml/2006/main" xmlns:r="http://schemas.openxmlformats.org/officeDocument/2006/relationships" xmlns:p="http://schemas.openxmlformats.org/presentationml/2006/main">
  <p:tag name="NUM" val="6"/>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4"/>
</p:tagLst>
</file>

<file path=ppt/tags/tag79.xml><?xml version="1.0" encoding="utf-8"?>
<p:tagLst xmlns:a="http://schemas.openxmlformats.org/drawingml/2006/main" xmlns:r="http://schemas.openxmlformats.org/officeDocument/2006/relationships" xmlns:p="http://schemas.openxmlformats.org/presentationml/2006/main">
  <p:tag name="NUM" val="5"/>
</p:tagLst>
</file>

<file path=ppt/tags/tag80.xml><?xml version="1.0" encoding="utf-8"?>
<p:tagLst xmlns:a="http://schemas.openxmlformats.org/drawingml/2006/main" xmlns:r="http://schemas.openxmlformats.org/officeDocument/2006/relationships" xmlns:p="http://schemas.openxmlformats.org/presentationml/2006/main">
  <p:tag name="NUM" val="6"/>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2"/>
</p:tagLst>
</file>

<file path=ppt/tags/tag83.xml><?xml version="1.0" encoding="utf-8"?>
<p:tagLst xmlns:a="http://schemas.openxmlformats.org/drawingml/2006/main" xmlns:r="http://schemas.openxmlformats.org/officeDocument/2006/relationships" xmlns:p="http://schemas.openxmlformats.org/presentationml/2006/main">
  <p:tag name="NUM" val="3"/>
</p:tagLst>
</file>

<file path=ppt/tags/tag84.xml><?xml version="1.0" encoding="utf-8"?>
<p:tagLst xmlns:a="http://schemas.openxmlformats.org/drawingml/2006/main" xmlns:r="http://schemas.openxmlformats.org/officeDocument/2006/relationships" xmlns:p="http://schemas.openxmlformats.org/presentationml/2006/main">
  <p:tag name="NUM" val="4"/>
</p:tagLst>
</file>

<file path=ppt/tags/tag85.xml><?xml version="1.0" encoding="utf-8"?>
<p:tagLst xmlns:a="http://schemas.openxmlformats.org/drawingml/2006/main" xmlns:r="http://schemas.openxmlformats.org/officeDocument/2006/relationships" xmlns:p="http://schemas.openxmlformats.org/presentationml/2006/main">
  <p:tag name="NUM" val="5"/>
</p:tagLst>
</file>

<file path=ppt/tags/tag86.xml><?xml version="1.0" encoding="utf-8"?>
<p:tagLst xmlns:a="http://schemas.openxmlformats.org/drawingml/2006/main" xmlns:r="http://schemas.openxmlformats.org/officeDocument/2006/relationships" xmlns:p="http://schemas.openxmlformats.org/presentationml/2006/main">
  <p:tag name="NUM" val="6"/>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3"/>
</p:tagLst>
</file>

<file path=ppt/tags/tag90.xml><?xml version="1.0" encoding="utf-8"?>
<p:tagLst xmlns:a="http://schemas.openxmlformats.org/drawingml/2006/main" xmlns:r="http://schemas.openxmlformats.org/officeDocument/2006/relationships" xmlns:p="http://schemas.openxmlformats.org/presentationml/2006/main">
  <p:tag name="NUM" val="4"/>
</p:tagLst>
</file>

<file path=ppt/tags/tag91.xml><?xml version="1.0" encoding="utf-8"?>
<p:tagLst xmlns:a="http://schemas.openxmlformats.org/drawingml/2006/main" xmlns:r="http://schemas.openxmlformats.org/officeDocument/2006/relationships" xmlns:p="http://schemas.openxmlformats.org/presentationml/2006/main">
  <p:tag name="NUM" val="5"/>
</p:tagLst>
</file>

<file path=ppt/tags/tag92.xml><?xml version="1.0" encoding="utf-8"?>
<p:tagLst xmlns:a="http://schemas.openxmlformats.org/drawingml/2006/main" xmlns:r="http://schemas.openxmlformats.org/officeDocument/2006/relationships" xmlns:p="http://schemas.openxmlformats.org/presentationml/2006/main">
  <p:tag name="NUM" val="6"/>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4"/>
</p:tagLst>
</file>

<file path=ppt/tags/tag97.xml><?xml version="1.0" encoding="utf-8"?>
<p:tagLst xmlns:a="http://schemas.openxmlformats.org/drawingml/2006/main" xmlns:r="http://schemas.openxmlformats.org/officeDocument/2006/relationships" xmlns:p="http://schemas.openxmlformats.org/presentationml/2006/main">
  <p:tag name="NUM" val="5"/>
</p:tagLst>
</file>

<file path=ppt/tags/tag98.xml><?xml version="1.0" encoding="utf-8"?>
<p:tagLst xmlns:a="http://schemas.openxmlformats.org/drawingml/2006/main" xmlns:r="http://schemas.openxmlformats.org/officeDocument/2006/relationships" xmlns:p="http://schemas.openxmlformats.org/presentationml/2006/main">
  <p:tag name="NUM" val="6"/>
</p:tagLst>
</file>

<file path=ppt/tags/tag99.xml><?xml version="1.0" encoding="utf-8"?>
<p:tagLst xmlns:a="http://schemas.openxmlformats.org/drawingml/2006/main" xmlns:r="http://schemas.openxmlformats.org/officeDocument/2006/relationships" xmlns:p="http://schemas.openxmlformats.org/presentationml/2006/main">
  <p:tag name="NUM" val="7"/>
</p:tagLst>
</file>

<file path=ppt/tags/tag100.xml><?xml version="1.0" encoding="utf-8"?>
<p:tagLst xmlns:a="http://schemas.openxmlformats.org/drawingml/2006/main" xmlns:r="http://schemas.openxmlformats.org/officeDocument/2006/relationships" xmlns:p="http://schemas.openxmlformats.org/presentationml/2006/main">
  <p:tag name="NUM" val="1"/>
</p:tagLst>
</file>

<file path=ppt/tags/tag101.xml><?xml version="1.0" encoding="utf-8"?>
<p:tagLst xmlns:a="http://schemas.openxmlformats.org/drawingml/2006/main" xmlns:r="http://schemas.openxmlformats.org/officeDocument/2006/relationships" xmlns:p="http://schemas.openxmlformats.org/presentationml/2006/main">
  <p:tag name="NUM" val="2"/>
</p:tagLst>
</file>

<file path=ppt/tags/tag102.xml><?xml version="1.0" encoding="utf-8"?>
<p:tagLst xmlns:a="http://schemas.openxmlformats.org/drawingml/2006/main" xmlns:r="http://schemas.openxmlformats.org/officeDocument/2006/relationships" xmlns:p="http://schemas.openxmlformats.org/presentationml/2006/main">
  <p:tag name="NUM" val="3"/>
</p:tagLst>
</file>

<file path=ppt/tags/tag103.xml><?xml version="1.0" encoding="utf-8"?>
<p:tagLst xmlns:a="http://schemas.openxmlformats.org/drawingml/2006/main" xmlns:r="http://schemas.openxmlformats.org/officeDocument/2006/relationships" xmlns:p="http://schemas.openxmlformats.org/presentationml/2006/main">
  <p:tag name="NUM" val="4"/>
</p:tagLst>
</file>

<file path=ppt/tags/tag104.xml><?xml version="1.0" encoding="utf-8"?>
<p:tagLst xmlns:a="http://schemas.openxmlformats.org/drawingml/2006/main" xmlns:r="http://schemas.openxmlformats.org/officeDocument/2006/relationships" xmlns:p="http://schemas.openxmlformats.org/presentationml/2006/main">
  <p:tag name="NUM" val="5"/>
</p:tagLst>
</file>

<file path=ppt/tags/tag105.xml><?xml version="1.0" encoding="utf-8"?>
<p:tagLst xmlns:a="http://schemas.openxmlformats.org/drawingml/2006/main" xmlns:r="http://schemas.openxmlformats.org/officeDocument/2006/relationships" xmlns:p="http://schemas.openxmlformats.org/presentationml/2006/main">
  <p:tag name="NUM" val="1"/>
</p:tagLst>
</file>

<file path=ppt/tags/tag106.xml><?xml version="1.0" encoding="utf-8"?>
<p:tagLst xmlns:a="http://schemas.openxmlformats.org/drawingml/2006/main" xmlns:r="http://schemas.openxmlformats.org/officeDocument/2006/relationships" xmlns:p="http://schemas.openxmlformats.org/presentationml/2006/main">
  <p:tag name="NUM" val="2"/>
</p:tagLst>
</file>

<file path=ppt/tags/tag107.xml><?xml version="1.0" encoding="utf-8"?>
<p:tagLst xmlns:a="http://schemas.openxmlformats.org/drawingml/2006/main" xmlns:r="http://schemas.openxmlformats.org/officeDocument/2006/relationships" xmlns:p="http://schemas.openxmlformats.org/presentationml/2006/main">
  <p:tag name="NUM" val="3"/>
</p:tagLst>
</file>

<file path=ppt/tags/tag108.xml><?xml version="1.0" encoding="utf-8"?>
<p:tagLst xmlns:a="http://schemas.openxmlformats.org/drawingml/2006/main" xmlns:r="http://schemas.openxmlformats.org/officeDocument/2006/relationships" xmlns:p="http://schemas.openxmlformats.org/presentationml/2006/main">
  <p:tag name="NUM" val="4"/>
</p:tagLst>
</file>

<file path=ppt/tags/tag109.xml><?xml version="1.0" encoding="utf-8"?>
<p:tagLst xmlns:a="http://schemas.openxmlformats.org/drawingml/2006/main" xmlns:r="http://schemas.openxmlformats.org/officeDocument/2006/relationships" xmlns:p="http://schemas.openxmlformats.org/presentationml/2006/main">
  <p:tag name="NUM" val="5"/>
</p:tagLst>
</file>

<file path=ppt/tags/tag110.xml><?xml version="1.0" encoding="utf-8"?>
<p:tagLst xmlns:a="http://schemas.openxmlformats.org/drawingml/2006/main" xmlns:r="http://schemas.openxmlformats.org/officeDocument/2006/relationships" xmlns:p="http://schemas.openxmlformats.org/presentationml/2006/main">
  <p:tag name="NUM" val="6"/>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4"/>
</p:tagLst>
</file>

<file path=ppt/tags/tag115.xml><?xml version="1.0" encoding="utf-8"?>
<p:tagLst xmlns:a="http://schemas.openxmlformats.org/drawingml/2006/main" xmlns:r="http://schemas.openxmlformats.org/officeDocument/2006/relationships" xmlns:p="http://schemas.openxmlformats.org/presentationml/2006/main">
  <p:tag name="NUM" val="5"/>
</p:tagLst>
</file>

<file path=ppt/tags/tag116.xml><?xml version="1.0" encoding="utf-8"?>
<p:tagLst xmlns:a="http://schemas.openxmlformats.org/drawingml/2006/main" xmlns:r="http://schemas.openxmlformats.org/officeDocument/2006/relationships" xmlns:p="http://schemas.openxmlformats.org/presentationml/2006/main">
  <p:tag name="NUM" val="6"/>
</p:tagLst>
</file>

<file path=ppt/tags/tag117.xml><?xml version="1.0" encoding="utf-8"?>
<p:tagLst xmlns:a="http://schemas.openxmlformats.org/drawingml/2006/main" xmlns:r="http://schemas.openxmlformats.org/officeDocument/2006/relationships" xmlns:p="http://schemas.openxmlformats.org/presentationml/2006/main">
  <p:tag name="NUM" val="1"/>
</p:tagLst>
</file>

<file path=ppt/tags/tag118.xml><?xml version="1.0" encoding="utf-8"?>
<p:tagLst xmlns:a="http://schemas.openxmlformats.org/drawingml/2006/main" xmlns:r="http://schemas.openxmlformats.org/officeDocument/2006/relationships" xmlns:p="http://schemas.openxmlformats.org/presentationml/2006/main">
  <p:tag name="NUM" val="2"/>
</p:tagLst>
</file>

<file path=ppt/tags/tag119.xml><?xml version="1.0" encoding="utf-8"?>
<p:tagLst xmlns:a="http://schemas.openxmlformats.org/drawingml/2006/main" xmlns:r="http://schemas.openxmlformats.org/officeDocument/2006/relationships" xmlns:p="http://schemas.openxmlformats.org/presentationml/2006/main">
  <p:tag name="NUM" val="3"/>
</p:tagLst>
</file>

<file path=ppt/tags/tag120.xml><?xml version="1.0" encoding="utf-8"?>
<p:tagLst xmlns:a="http://schemas.openxmlformats.org/drawingml/2006/main" xmlns:r="http://schemas.openxmlformats.org/officeDocument/2006/relationships" xmlns:p="http://schemas.openxmlformats.org/presentationml/2006/main">
  <p:tag name="NUM" val="4"/>
</p:tagLst>
</file>

<file path=ppt/tags/tag121.xml><?xml version="1.0" encoding="utf-8"?>
<p:tagLst xmlns:a="http://schemas.openxmlformats.org/drawingml/2006/main" xmlns:r="http://schemas.openxmlformats.org/officeDocument/2006/relationships" xmlns:p="http://schemas.openxmlformats.org/presentationml/2006/main">
  <p:tag name="NUM" val="5"/>
</p:tagLst>
</file>

<file path=ppt/tags/tag122.xml><?xml version="1.0" encoding="utf-8"?>
<p:tagLst xmlns:a="http://schemas.openxmlformats.org/drawingml/2006/main" xmlns:r="http://schemas.openxmlformats.org/officeDocument/2006/relationships" xmlns:p="http://schemas.openxmlformats.org/presentationml/2006/main">
  <p:tag name="NUM" val="6"/>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2"/>
</p:tagLst>
</file>

<file path=ppt/tags/tag125.xml><?xml version="1.0" encoding="utf-8"?>
<p:tagLst xmlns:a="http://schemas.openxmlformats.org/drawingml/2006/main" xmlns:r="http://schemas.openxmlformats.org/officeDocument/2006/relationships" xmlns:p="http://schemas.openxmlformats.org/presentationml/2006/main">
  <p:tag name="NUM" val="3"/>
</p:tagLst>
</file>

<file path=ppt/tags/tag126.xml><?xml version="1.0" encoding="utf-8"?>
<p:tagLst xmlns:a="http://schemas.openxmlformats.org/drawingml/2006/main" xmlns:r="http://schemas.openxmlformats.org/officeDocument/2006/relationships" xmlns:p="http://schemas.openxmlformats.org/presentationml/2006/main">
  <p:tag name="NUM" val="4"/>
</p:tagLst>
</file>

<file path=ppt/tags/tag127.xml><?xml version="1.0" encoding="utf-8"?>
<p:tagLst xmlns:a="http://schemas.openxmlformats.org/drawingml/2006/main" xmlns:r="http://schemas.openxmlformats.org/officeDocument/2006/relationships" xmlns:p="http://schemas.openxmlformats.org/presentationml/2006/main">
  <p:tag name="NUM" val="5"/>
</p:tagLst>
</file>

<file path=ppt/tags/tag128.xml><?xml version="1.0" encoding="utf-8"?>
<p:tagLst xmlns:a="http://schemas.openxmlformats.org/drawingml/2006/main" xmlns:r="http://schemas.openxmlformats.org/officeDocument/2006/relationships" xmlns:p="http://schemas.openxmlformats.org/presentationml/2006/main">
  <p:tag name="NUM" val="6"/>
</p:tagLst>
</file>

<file path=ppt/tags/tag129.xml><?xml version="1.0" encoding="utf-8"?>
<p:tagLst xmlns:a="http://schemas.openxmlformats.org/drawingml/2006/main" xmlns:r="http://schemas.openxmlformats.org/officeDocument/2006/relationships" xmlns:p="http://schemas.openxmlformats.org/presentationml/2006/main">
  <p:tag name="NUM" val="1"/>
</p:tagLst>
</file>

<file path=ppt/tags/tag130.xml><?xml version="1.0" encoding="utf-8"?>
<p:tagLst xmlns:a="http://schemas.openxmlformats.org/drawingml/2006/main" xmlns:r="http://schemas.openxmlformats.org/officeDocument/2006/relationships" xmlns:p="http://schemas.openxmlformats.org/presentationml/2006/main">
  <p:tag name="NUM" val="2"/>
</p:tagLst>
</file>

<file path=ppt/tags/tag131.xml><?xml version="1.0" encoding="utf-8"?>
<p:tagLst xmlns:a="http://schemas.openxmlformats.org/drawingml/2006/main" xmlns:r="http://schemas.openxmlformats.org/officeDocument/2006/relationships" xmlns:p="http://schemas.openxmlformats.org/presentationml/2006/main">
  <p:tag name="NUM" val="3"/>
</p:tagLst>
</file>

<file path=ppt/tags/tag132.xml><?xml version="1.0" encoding="utf-8"?>
<p:tagLst xmlns:a="http://schemas.openxmlformats.org/drawingml/2006/main" xmlns:r="http://schemas.openxmlformats.org/officeDocument/2006/relationships" xmlns:p="http://schemas.openxmlformats.org/presentationml/2006/main">
  <p:tag name="NUM" val="4"/>
</p:tagLst>
</file>

<file path=ppt/tags/tag133.xml><?xml version="1.0" encoding="utf-8"?>
<p:tagLst xmlns:a="http://schemas.openxmlformats.org/drawingml/2006/main" xmlns:r="http://schemas.openxmlformats.org/officeDocument/2006/relationships" xmlns:p="http://schemas.openxmlformats.org/presentationml/2006/main">
  <p:tag name="NUM" val="5"/>
</p:tagLst>
</file>

<file path=ppt/tags/tag134.xml><?xml version="1.0" encoding="utf-8"?>
<p:tagLst xmlns:a="http://schemas.openxmlformats.org/drawingml/2006/main" xmlns:r="http://schemas.openxmlformats.org/officeDocument/2006/relationships" xmlns:p="http://schemas.openxmlformats.org/presentationml/2006/main">
  <p:tag name="NUM" val="6"/>
</p:tagLst>
</file>

<file path=ppt/tags/tag135.xml><?xml version="1.0" encoding="utf-8"?>
<p:tagLst xmlns:a="http://schemas.openxmlformats.org/drawingml/2006/main" xmlns:r="http://schemas.openxmlformats.org/officeDocument/2006/relationships" xmlns:p="http://schemas.openxmlformats.org/presentationml/2006/main">
  <p:tag name="NUM" val="7"/>
</p:tagLst>
</file>

<file path=ppt/tags/tag136.xml><?xml version="1.0" encoding="utf-8"?>
<p:tagLst xmlns:a="http://schemas.openxmlformats.org/drawingml/2006/main" xmlns:r="http://schemas.openxmlformats.org/officeDocument/2006/relationships" xmlns:p="http://schemas.openxmlformats.org/presentationml/2006/main">
  <p:tag name="NUM" val="1"/>
</p:tagLst>
</file>

<file path=ppt/tags/tag137.xml><?xml version="1.0" encoding="utf-8"?>
<p:tagLst xmlns:a="http://schemas.openxmlformats.org/drawingml/2006/main" xmlns:r="http://schemas.openxmlformats.org/officeDocument/2006/relationships" xmlns:p="http://schemas.openxmlformats.org/presentationml/2006/main">
  <p:tag name="NUM" val="2"/>
</p:tagLst>
</file>

<file path=ppt/tags/tag138.xml><?xml version="1.0" encoding="utf-8"?>
<p:tagLst xmlns:a="http://schemas.openxmlformats.org/drawingml/2006/main" xmlns:r="http://schemas.openxmlformats.org/officeDocument/2006/relationships" xmlns:p="http://schemas.openxmlformats.org/presentationml/2006/main">
  <p:tag name="NUM" val="3"/>
</p:tagLst>
</file>

<file path=ppt/tags/tag139.xml><?xml version="1.0" encoding="utf-8"?>
<p:tagLst xmlns:a="http://schemas.openxmlformats.org/drawingml/2006/main" xmlns:r="http://schemas.openxmlformats.org/officeDocument/2006/relationships" xmlns:p="http://schemas.openxmlformats.org/presentationml/2006/main">
  <p:tag name="NUM" val="4"/>
</p:tagLst>
</file>

<file path=ppt/tags/tag140.xml><?xml version="1.0" encoding="utf-8"?>
<p:tagLst xmlns:a="http://schemas.openxmlformats.org/drawingml/2006/main" xmlns:r="http://schemas.openxmlformats.org/officeDocument/2006/relationships" xmlns:p="http://schemas.openxmlformats.org/presentationml/2006/main">
  <p:tag name="NUM" val="5"/>
</p:tagLst>
</file>

<file path=ppt/tags/tag141.xml><?xml version="1.0" encoding="utf-8"?>
<p:tagLst xmlns:a="http://schemas.openxmlformats.org/drawingml/2006/main" xmlns:r="http://schemas.openxmlformats.org/officeDocument/2006/relationships" xmlns:p="http://schemas.openxmlformats.org/presentationml/2006/main">
  <p:tag name="NUM" val="6"/>
</p:tagLst>
</file>

<file path=ppt/tags/tag142.xml><?xml version="1.0" encoding="utf-8"?>
<p:tagLst xmlns:a="http://schemas.openxmlformats.org/drawingml/2006/main" xmlns:r="http://schemas.openxmlformats.org/officeDocument/2006/relationships" xmlns:p="http://schemas.openxmlformats.org/presentationml/2006/main">
  <p:tag name="NUM" val="1"/>
</p:tagLst>
</file>

<file path=ppt/tags/tag143.xml><?xml version="1.0" encoding="utf-8"?>
<p:tagLst xmlns:a="http://schemas.openxmlformats.org/drawingml/2006/main" xmlns:r="http://schemas.openxmlformats.org/officeDocument/2006/relationships" xmlns:p="http://schemas.openxmlformats.org/presentationml/2006/main">
  <p:tag name="NUM" val="2"/>
</p:tagLst>
</file>

<file path=ppt/tags/tag144.xml><?xml version="1.0" encoding="utf-8"?>
<p:tagLst xmlns:a="http://schemas.openxmlformats.org/drawingml/2006/main" xmlns:r="http://schemas.openxmlformats.org/officeDocument/2006/relationships" xmlns:p="http://schemas.openxmlformats.org/presentationml/2006/main">
  <p:tag name="NUM" val="3"/>
</p:tagLst>
</file>

<file path=ppt/tags/tag145.xml><?xml version="1.0" encoding="utf-8"?>
<p:tagLst xmlns:a="http://schemas.openxmlformats.org/drawingml/2006/main" xmlns:r="http://schemas.openxmlformats.org/officeDocument/2006/relationships" xmlns:p="http://schemas.openxmlformats.org/presentationml/2006/main">
  <p:tag name="NUM" val="4"/>
</p:tagLst>
</file>

<file path=ppt/tags/tag146.xml><?xml version="1.0" encoding="utf-8"?>
<p:tagLst xmlns:a="http://schemas.openxmlformats.org/drawingml/2006/main" xmlns:r="http://schemas.openxmlformats.org/officeDocument/2006/relationships" xmlns:p="http://schemas.openxmlformats.org/presentationml/2006/main">
  <p:tag name="NUM" val="5"/>
</p:tagLst>
</file>

<file path=ppt/tags/tag147.xml><?xml version="1.0" encoding="utf-8"?>
<p:tagLst xmlns:a="http://schemas.openxmlformats.org/drawingml/2006/main" xmlns:r="http://schemas.openxmlformats.org/officeDocument/2006/relationships" xmlns:p="http://schemas.openxmlformats.org/presentationml/2006/main">
  <p:tag name="NUM" val="6"/>
</p:tagLst>
</file>

<file path=ppt/tags/tag148.xml><?xml version="1.0" encoding="utf-8"?>
<p:tagLst xmlns:a="http://schemas.openxmlformats.org/drawingml/2006/main" xmlns:r="http://schemas.openxmlformats.org/officeDocument/2006/relationships" xmlns:p="http://schemas.openxmlformats.org/presentationml/2006/main">
  <p:tag name="NUM" val="1"/>
</p:tagLst>
</file>

<file path=ppt/tags/tag149.xml><?xml version="1.0" encoding="utf-8"?>
<p:tagLst xmlns:a="http://schemas.openxmlformats.org/drawingml/2006/main" xmlns:r="http://schemas.openxmlformats.org/officeDocument/2006/relationships" xmlns:p="http://schemas.openxmlformats.org/presentationml/2006/main">
  <p:tag name="NUM" val="2"/>
</p:tagLst>
</file>

<file path=ppt/tags/tag150.xml><?xml version="1.0" encoding="utf-8"?>
<p:tagLst xmlns:a="http://schemas.openxmlformats.org/drawingml/2006/main" xmlns:r="http://schemas.openxmlformats.org/officeDocument/2006/relationships" xmlns:p="http://schemas.openxmlformats.org/presentationml/2006/main">
  <p:tag name="NUM" val="3"/>
</p:tagLst>
</file>

<file path=ppt/tags/tag151.xml><?xml version="1.0" encoding="utf-8"?>
<p:tagLst xmlns:a="http://schemas.openxmlformats.org/drawingml/2006/main" xmlns:r="http://schemas.openxmlformats.org/officeDocument/2006/relationships" xmlns:p="http://schemas.openxmlformats.org/presentationml/2006/main">
  <p:tag name="NUM" val="4"/>
</p:tagLst>
</file>

<file path=ppt/tags/tag152.xml><?xml version="1.0" encoding="utf-8"?>
<p:tagLst xmlns:a="http://schemas.openxmlformats.org/drawingml/2006/main" xmlns:r="http://schemas.openxmlformats.org/officeDocument/2006/relationships" xmlns:p="http://schemas.openxmlformats.org/presentationml/2006/main">
  <p:tag name="NUM" val="5"/>
</p:tagLst>
</file>

<file path=ppt/tags/tag153.xml><?xml version="1.0" encoding="utf-8"?>
<p:tagLst xmlns:a="http://schemas.openxmlformats.org/drawingml/2006/main" xmlns:r="http://schemas.openxmlformats.org/officeDocument/2006/relationships" xmlns:p="http://schemas.openxmlformats.org/presentationml/2006/main">
  <p:tag name="NUM" val="6"/>
</p:tagLst>
</file>

<file path=ppt/tags/tag154.xml><?xml version="1.0" encoding="utf-8"?>
<p:tagLst xmlns:a="http://schemas.openxmlformats.org/drawingml/2006/main" xmlns:r="http://schemas.openxmlformats.org/officeDocument/2006/relationships" xmlns:p="http://schemas.openxmlformats.org/presentationml/2006/main">
  <p:tag name="NUM" val="1"/>
</p:tagLst>
</file>

<file path=ppt/tags/tag155.xml><?xml version="1.0" encoding="utf-8"?>
<p:tagLst xmlns:a="http://schemas.openxmlformats.org/drawingml/2006/main" xmlns:r="http://schemas.openxmlformats.org/officeDocument/2006/relationships" xmlns:p="http://schemas.openxmlformats.org/presentationml/2006/main">
  <p:tag name="NUM" val="2"/>
</p:tagLst>
</file>

<file path=ppt/tags/tag156.xml><?xml version="1.0" encoding="utf-8"?>
<p:tagLst xmlns:a="http://schemas.openxmlformats.org/drawingml/2006/main" xmlns:r="http://schemas.openxmlformats.org/officeDocument/2006/relationships" xmlns:p="http://schemas.openxmlformats.org/presentationml/2006/main">
  <p:tag name="NUM" val="3"/>
</p:tagLst>
</file>

<file path=ppt/tags/tag157.xml><?xml version="1.0" encoding="utf-8"?>
<p:tagLst xmlns:a="http://schemas.openxmlformats.org/drawingml/2006/main" xmlns:r="http://schemas.openxmlformats.org/officeDocument/2006/relationships" xmlns:p="http://schemas.openxmlformats.org/presentationml/2006/main">
  <p:tag name="NUM" val="4"/>
</p:tagLst>
</file>

<file path=ppt/tags/tag158.xml><?xml version="1.0" encoding="utf-8"?>
<p:tagLst xmlns:a="http://schemas.openxmlformats.org/drawingml/2006/main" xmlns:r="http://schemas.openxmlformats.org/officeDocument/2006/relationships" xmlns:p="http://schemas.openxmlformats.org/presentationml/2006/main">
  <p:tag name="NUM" val="5"/>
</p:tagLst>
</file>

<file path=ppt/tags/tag159.xml><?xml version="1.0" encoding="utf-8"?>
<p:tagLst xmlns:a="http://schemas.openxmlformats.org/drawingml/2006/main" xmlns:r="http://schemas.openxmlformats.org/officeDocument/2006/relationships" xmlns:p="http://schemas.openxmlformats.org/presentationml/2006/main">
  <p:tag name="NUM" val="1"/>
</p:tagLst>
</file>

<file path=ppt/tags/tag160.xml><?xml version="1.0" encoding="utf-8"?>
<p:tagLst xmlns:a="http://schemas.openxmlformats.org/drawingml/2006/main" xmlns:r="http://schemas.openxmlformats.org/officeDocument/2006/relationships" xmlns:p="http://schemas.openxmlformats.org/presentationml/2006/main">
  <p:tag name="NUM" val="2"/>
</p:tagLst>
</file>

<file path=ppt/tags/tag161.xml><?xml version="1.0" encoding="utf-8"?>
<p:tagLst xmlns:a="http://schemas.openxmlformats.org/drawingml/2006/main" xmlns:r="http://schemas.openxmlformats.org/officeDocument/2006/relationships" xmlns:p="http://schemas.openxmlformats.org/presentationml/2006/main">
  <p:tag name="NUM" val="3"/>
</p:tagLst>
</file>

<file path=ppt/tags/tag162.xml><?xml version="1.0" encoding="utf-8"?>
<p:tagLst xmlns:a="http://schemas.openxmlformats.org/drawingml/2006/main" xmlns:r="http://schemas.openxmlformats.org/officeDocument/2006/relationships" xmlns:p="http://schemas.openxmlformats.org/presentationml/2006/main">
  <p:tag name="NUM" val="4"/>
</p:tagLst>
</file>

<file path=ppt/tags/tag163.xml><?xml version="1.0" encoding="utf-8"?>
<p:tagLst xmlns:a="http://schemas.openxmlformats.org/drawingml/2006/main" xmlns:r="http://schemas.openxmlformats.org/officeDocument/2006/relationships" xmlns:p="http://schemas.openxmlformats.org/presentationml/2006/main">
  <p:tag name="NUM" val="5"/>
</p:tagLst>
</file>

<file path=ppt/tags/tag164.xml><?xml version="1.0" encoding="utf-8"?>
<p:tagLst xmlns:a="http://schemas.openxmlformats.org/drawingml/2006/main" xmlns:r="http://schemas.openxmlformats.org/officeDocument/2006/relationships" xmlns:p="http://schemas.openxmlformats.org/presentationml/2006/main">
  <p:tag name="NUM" val="1"/>
</p:tagLst>
</file>

<file path=ppt/tags/tag165.xml><?xml version="1.0" encoding="utf-8"?>
<p:tagLst xmlns:a="http://schemas.openxmlformats.org/drawingml/2006/main" xmlns:r="http://schemas.openxmlformats.org/officeDocument/2006/relationships" xmlns:p="http://schemas.openxmlformats.org/presentationml/2006/main">
  <p:tag name="NUM" val="2"/>
</p:tagLst>
</file>

<file path=ppt/tags/tag166.xml><?xml version="1.0" encoding="utf-8"?>
<p:tagLst xmlns:a="http://schemas.openxmlformats.org/drawingml/2006/main" xmlns:r="http://schemas.openxmlformats.org/officeDocument/2006/relationships" xmlns:p="http://schemas.openxmlformats.org/presentationml/2006/main">
  <p:tag name="NUM" val="3"/>
</p:tagLst>
</file>

<file path=ppt/tags/tag167.xml><?xml version="1.0" encoding="utf-8"?>
<p:tagLst xmlns:a="http://schemas.openxmlformats.org/drawingml/2006/main" xmlns:r="http://schemas.openxmlformats.org/officeDocument/2006/relationships" xmlns:p="http://schemas.openxmlformats.org/presentationml/2006/main">
  <p:tag name="NUM" val="4"/>
</p:tagLst>
</file>

<file path=ppt/tags/tag168.xml><?xml version="1.0" encoding="utf-8"?>
<p:tagLst xmlns:a="http://schemas.openxmlformats.org/drawingml/2006/main" xmlns:r="http://schemas.openxmlformats.org/officeDocument/2006/relationships" xmlns:p="http://schemas.openxmlformats.org/presentationml/2006/main">
  <p:tag name="NUM" val="5"/>
</p:tagLst>
</file>

<file path=ppt/tags/tag169.xml><?xml version="1.0" encoding="utf-8"?>
<p:tagLst xmlns:a="http://schemas.openxmlformats.org/drawingml/2006/main" xmlns:r="http://schemas.openxmlformats.org/officeDocument/2006/relationships" xmlns:p="http://schemas.openxmlformats.org/presentationml/2006/main">
  <p:tag name="NUM" val="6"/>
</p:tagLst>
</file>

<file path=ppt/tags/tag170.xml><?xml version="1.0" encoding="utf-8"?>
<p:tagLst xmlns:a="http://schemas.openxmlformats.org/drawingml/2006/main" xmlns:r="http://schemas.openxmlformats.org/officeDocument/2006/relationships" xmlns:p="http://schemas.openxmlformats.org/presentationml/2006/main">
  <p:tag name="NUM" val="1"/>
</p:tagLst>
</file>

<file path=ppt/tags/tag171.xml><?xml version="1.0" encoding="utf-8"?>
<p:tagLst xmlns:a="http://schemas.openxmlformats.org/drawingml/2006/main" xmlns:r="http://schemas.openxmlformats.org/officeDocument/2006/relationships" xmlns:p="http://schemas.openxmlformats.org/presentationml/2006/main">
  <p:tag name="NUM" val="2"/>
</p:tagLst>
</file>

<file path=ppt/tags/tag172.xml><?xml version="1.0" encoding="utf-8"?>
<p:tagLst xmlns:a="http://schemas.openxmlformats.org/drawingml/2006/main" xmlns:r="http://schemas.openxmlformats.org/officeDocument/2006/relationships" xmlns:p="http://schemas.openxmlformats.org/presentationml/2006/main">
  <p:tag name="NUM" val="3"/>
</p:tagLst>
</file>

<file path=ppt/tags/tag173.xml><?xml version="1.0" encoding="utf-8"?>
<p:tagLst xmlns:a="http://schemas.openxmlformats.org/drawingml/2006/main" xmlns:r="http://schemas.openxmlformats.org/officeDocument/2006/relationships" xmlns:p="http://schemas.openxmlformats.org/presentationml/2006/main">
  <p:tag name="NUM" val="4"/>
</p:tagLst>
</file>

<file path=ppt/tags/tag174.xml><?xml version="1.0" encoding="utf-8"?>
<p:tagLst xmlns:a="http://schemas.openxmlformats.org/drawingml/2006/main" xmlns:r="http://schemas.openxmlformats.org/officeDocument/2006/relationships" xmlns:p="http://schemas.openxmlformats.org/presentationml/2006/main">
  <p:tag name="NUM" val="5"/>
</p:tagLst>
</file>

<file path=ppt/tags/tag175.xml><?xml version="1.0" encoding="utf-8"?>
<p:tagLst xmlns:a="http://schemas.openxmlformats.org/drawingml/2006/main" xmlns:r="http://schemas.openxmlformats.org/officeDocument/2006/relationships" xmlns:p="http://schemas.openxmlformats.org/presentationml/2006/main">
  <p:tag name="NUM" val="6"/>
</p:tagLst>
</file>

<file path=ppt/tags/tag176.xml><?xml version="1.0" encoding="utf-8"?>
<p:tagLst xmlns:a="http://schemas.openxmlformats.org/drawingml/2006/main" xmlns:r="http://schemas.openxmlformats.org/officeDocument/2006/relationships" xmlns:p="http://schemas.openxmlformats.org/presentationml/2006/main">
  <p:tag name="NUM"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0DCA37E11D1248B4B2CB0FEC758BBD" ma:contentTypeVersion="12" ma:contentTypeDescription="Create a new document." ma:contentTypeScope="" ma:versionID="22749005443c8d3245dd0285d49e5655">
  <xsd:schema xmlns:xsd="http://www.w3.org/2001/XMLSchema" xmlns:xs="http://www.w3.org/2001/XMLSchema" xmlns:p="http://schemas.microsoft.com/office/2006/metadata/properties" xmlns:ns2="f32d96e7-13d9-4f18-bdf0-ee3eec613f8c" xmlns:ns3="http://schemas.microsoft.com/sharepoint/v4" xmlns:ns4="1318c5ff-c906-498e-8388-abd9790b6ae0" targetNamespace="http://schemas.microsoft.com/office/2006/metadata/properties" ma:root="true" ma:fieldsID="33fe53125e74b0ad8aaea8294182ef3b" ns2:_="" ns3:_="" ns4:_="">
    <xsd:import namespace="f32d96e7-13d9-4f18-bdf0-ee3eec613f8c"/>
    <xsd:import namespace="http://schemas.microsoft.com/sharepoint/v4"/>
    <xsd:import namespace="1318c5ff-c906-498e-8388-abd9790b6ae0"/>
    <xsd:element name="properties">
      <xsd:complexType>
        <xsd:sequence>
          <xsd:element name="documentManagement">
            <xsd:complexType>
              <xsd:all>
                <xsd:element ref="ns2:SharedWithUsers" minOccurs="0"/>
                <xsd:element ref="ns2:SharedWithDetails" minOccurs="0"/>
                <xsd:element ref="ns3:IconOverlay" minOccurs="0"/>
                <xsd:element ref="ns2:LastSharedByUser" minOccurs="0"/>
                <xsd:element ref="ns2:LastSharedByTime"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2d96e7-13d9-4f18-bdf0-ee3eec613f8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0"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18c5ff-c906-498e-8388-abd9790b6ae0"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06BA81-C06D-4846-BDEA-BE00A45BBED9}"/>
</file>

<file path=customXml/itemProps2.xml><?xml version="1.0" encoding="utf-8"?>
<ds:datastoreItem xmlns:ds="http://schemas.openxmlformats.org/officeDocument/2006/customXml" ds:itemID="{C3141E9D-D70E-4719-B1F1-A415096C6802}"/>
</file>

<file path=customXml/itemProps3.xml><?xml version="1.0" encoding="utf-8"?>
<ds:datastoreItem xmlns:ds="http://schemas.openxmlformats.org/officeDocument/2006/customXml" ds:itemID="{548CD77C-DB84-4190-97C6-457947D04D7D}"/>
</file>

<file path=docProps/app.xml><?xml version="1.0" encoding="utf-8"?>
<Properties xmlns="http://schemas.openxmlformats.org/officeDocument/2006/extended-properties" xmlns:vt="http://schemas.openxmlformats.org/officeDocument/2006/docPropsVTypes">
  <Template>Module</Template>
  <TotalTime>1087</TotalTime>
  <Words>2834</Words>
  <Application>Microsoft Office PowerPoint</Application>
  <PresentationFormat>Affichage à l'écran (4:3)</PresentationFormat>
  <Paragraphs>349</Paragraphs>
  <Slides>31</Slides>
  <Notes>31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31</vt:i4>
      </vt:variant>
    </vt:vector>
  </HeadingPairs>
  <TitlesOfParts>
    <vt:vector size="38" baseType="lpstr">
      <vt:lpstr>Arial</vt:lpstr>
      <vt:lpstr>Calibri</vt:lpstr>
      <vt:lpstr>Corbel</vt:lpstr>
      <vt:lpstr>Wingdings</vt:lpstr>
      <vt:lpstr>Wingdings 2</vt:lpstr>
      <vt:lpstr>Wingdings 3</vt:lpstr>
      <vt:lpstr>Module</vt:lpstr>
      <vt:lpstr>GARANTIES JURIDIQUES PARTIE II</vt:lpstr>
      <vt:lpstr>Tu conduis ta voiture.  Est-ce qu’un policier peut t’interpeller au hasard sur le bord de la route ?</vt:lpstr>
      <vt:lpstr>Ying est témoin dans un procès criminel.  Pendant son témoignage, il admet avoir  lui-même commis un crime.  Est-ce que Ying peut être accusé de ce crime ?</vt:lpstr>
      <vt:lpstr>Luc est accusé de meurtre.  Son avocat lui conseille de choisir un procès devant un juge et un jury, mais le juge décide qu’il n’y aura pas de jury.  Le juge peut-il prendre cette décision ? </vt:lpstr>
      <vt:lpstr>Tu croises un policier sur la rue.  Il trouve que tu as un air suspect bien que tu  n’as rien fait de mal.   A-t-il le droit d’exiger que tu lui montres le contenu de ton sac à dos ? </vt:lpstr>
      <vt:lpstr>Au cours du procès criminel de Mélanie (l’accusée), son avocat lui dit qu’elle doit témoigner.  Doit-elle témoigner ?</vt:lpstr>
      <vt:lpstr>La police arrête Charlie (16 ans) parce qu’il est ivre et consomme de l’alcool dans la rue. Lorsqu’il arrive au poste de police, Charlie appelle son père.  Le policier lui dit que, maintenant qu’il a appelé son père, il n’a plus le droit de faire d’autres appels.  Le policier a-t-il raison ? </vt:lpstr>
      <vt:lpstr>Si tu es accusé d’un crime, tu es un criminel.  Vrai ou faux ? </vt:lpstr>
      <vt:lpstr>La Charte canadienne des droits et libertés me protège contre la torture. Vrai ou Faux ? </vt:lpstr>
      <vt:lpstr>Jacob est accusé d’avoir battu sa blonde.  Puisque le procès sera délicat, le juge peut ordonner que le procès ait lieu à huis clos  (en privé).  Vrai ou faux ?</vt:lpstr>
      <vt:lpstr>Yolande est accusée de prise d’otage. Yolande a-t-elle le droit de savoir quelle preuve sera présentée contre elle (quelles personnes vont témoigner contre elle) ?</vt:lpstr>
      <vt:lpstr>Un policier peut te détenir aussi longtemps qu’il le veut lorsqu’il est à la recherche d’un suspect, peu importe si tu ressembles au suspect.  Vrai ou faux ? </vt:lpstr>
      <vt:lpstr>Seuls les citoyens canadiens peuvent bénéficier des garanties juridiques prévues à la  Charte canadienne des droits et libertés. Vrai ou Faux ? </vt:lpstr>
      <vt:lpstr>Un juge peut décider de ne pas te remettre en liberté en attendant ton procès criminel si : </vt:lpstr>
      <vt:lpstr>Une fois qu’un jury t’a déclaré coupable d’un crime, il peut t’imposer la peine (punition) de son choix.  Vrai ou Faux ? </vt:lpstr>
      <vt:lpstr>La Cour suprême du Canada confirme que Maeva est non coupable de meurtre. Elle ne pourra plus jamais être jugée pour ce crime.  Vrai ou Faux ? </vt:lpstr>
      <vt:lpstr>Qu’est-ce que la « présomption d’innocence » au Canada ? </vt:lpstr>
      <vt:lpstr>Un policier  fouille Danny et trouve de la drogue. Au procès, le juge décide que la police a fait une fouille abusive et a violé les droits de Danny.  Est-ce que la drogue peut quand même être utilisée à titre d’élément de preuve contre Danny ? </vt:lpstr>
      <vt:lpstr>Au début du procès de Gilles, le juge dit au jury que même si Gilles est coupable de meurtre, le jury doit écouter tous les témoins.  Le juge a-t-il dit quelque chose d’incorrect ?  </vt:lpstr>
      <vt:lpstr>Un policier surprend Magalie alors qu’elle achète un joint. Il place Magalie en état d’arrestation.  Comme il a trouvé la drogue, il a le droit de la fouiller à nue rendu au poste de police.  Vrai ou faux ? </vt:lpstr>
      <vt:lpstr>Si John est accusé de vol à main armée, son procès aura lieu dans : </vt:lpstr>
      <vt:lpstr>Au poste de police, le policier peut rester dans la salle avec l’accusé quand il appelle son avocat.  Vrai ou faux ? </vt:lpstr>
      <vt:lpstr>À l’école, Jas est arrêtée pour possession de drogue. Le policier se rend chez elle et fouille sa chambre pour vérifier si elle a d’autres drogues.  Le policier peut procéder à une telle fouille si : </vt:lpstr>
      <vt:lpstr>Un policier arrête Martin et l’emmène au poste de police. À quel moment le policier doit-il l’informer de la raison de son arrestation ? </vt:lpstr>
      <vt:lpstr>La Charte canadienne des droits et libertés me protège contre une peine cruelle.  Vrai ou faux ? </vt:lpstr>
      <vt:lpstr>Paul est arrêté pour vol de voiture.  La cour doit décider si Paul sera mis en liberté ou emprisonné avant son procès.  Paul ne présente aucun risque pour la société,  sa mère  accepte de le surveiller en attendant son procès, c’est sa 1ère arrestation, il va au collège et est un bon étudiant. Le juge décide qu’il sera emprisonné en attendant son procès.  A – t – il raison ? </vt:lpstr>
      <vt:lpstr>Macklemore est à une manifestation. La manifestation se transforme en émeute et la police intervient. Macklemore est arrêté et mis à l’arrière de l’auto-patrouille pendant que les policiers s’occupent de la situation.  Une heure plus tard,  un policier informe Macklemore de la raison de son arrestation.  Est-ce correct? </vt:lpstr>
      <vt:lpstr>Si le juge est le père de l’avocat qui défend l’accusé, a-t-il le droit d’entendre le procès? </vt:lpstr>
      <vt:lpstr>Ahmed est mis en état d’arrestation pour vol à l’étalage et est emmené au poste de police. Il ne connaît pas d’avocat. Qu’arrivera-t-il? </vt:lpstr>
      <vt:lpstr>Les garanties juridiques prévues dans la Charte canadienne des droits et libertés servent avant tout à protéger les droits des victimes de crime.  Vrai ou faux ? </vt:lpstr>
      <vt:lpstr>QUESTIONS ?  COMMENTAIRES ?  CONCLUSION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GARANTIES JURIDIQUES PARTIE II</dc:title>
  <dc:creator>Ordi</dc:creator>
  <cp:lastModifiedBy>Safiatou Diallo</cp:lastModifiedBy>
  <cp:revision>185</cp:revision>
  <dcterms:created xsi:type="dcterms:W3CDTF">2013-12-01T18:45:47Z</dcterms:created>
  <dcterms:modified xsi:type="dcterms:W3CDTF">2015-12-01T19:26:57Z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0x010100FC0DCA37E11D1248B4B2CB0FEC758BBD</vt:lpwstr>
  </property>
</Properties>
</file>