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954838" cy="9240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32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607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21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59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998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59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028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73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22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44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13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3D3D-24C8-4448-8E39-F1C0CABAB39F}" type="datetimeFigureOut">
              <a:rPr lang="fr-CA" smtClean="0"/>
              <a:t>2015-11-26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0BF9-E68A-4C04-989A-3BCF500455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252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"/>
          <a:stretch/>
        </p:blipFill>
        <p:spPr>
          <a:xfrm>
            <a:off x="-10913" y="811"/>
            <a:ext cx="9144000" cy="6857189"/>
          </a:xfrm>
          <a:prstGeom prst="rect">
            <a:avLst/>
          </a:prstGeom>
        </p:spPr>
      </p:pic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err="1" smtClean="0">
                <a:latin typeface="FrankRuehl" panose="020E0503060101010101" pitchFamily="34" charset="-79"/>
                <a:cs typeface="FrankRuehl" panose="020E0503060101010101" pitchFamily="34" charset="-79"/>
              </a:rPr>
              <a:t>Ligne</a:t>
            </a:r>
            <a:r>
              <a:rPr lang="en-CA" sz="4000" b="1" smtClean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CA" sz="4000" b="1" smtClean="0">
                <a:latin typeface="FrankRuehl" panose="020E0503060101010101" pitchFamily="34" charset="-79"/>
                <a:cs typeface="FrankRuehl" panose="020E0503060101010101" pitchFamily="34" charset="-79"/>
              </a:rPr>
              <a:t>de </a:t>
            </a:r>
            <a:r>
              <a:rPr lang="en-CA" sz="40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temps</a:t>
            </a:r>
            <a:endParaRPr lang="fr-CA" sz="40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9614" y="1533452"/>
            <a:ext cx="818477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err="1" smtClean="0">
                <a:latin typeface="Bookman Old Style" panose="02050604050505020204" pitchFamily="18" charset="0"/>
              </a:rPr>
              <a:t>Placez</a:t>
            </a:r>
            <a:r>
              <a:rPr lang="en-CA" sz="2000" b="1" dirty="0" smtClean="0">
                <a:latin typeface="Bookman Old Style" panose="02050604050505020204" pitchFamily="18" charset="0"/>
              </a:rPr>
              <a:t> les </a:t>
            </a:r>
            <a:r>
              <a:rPr lang="en-CA" sz="2000" b="1" dirty="0" err="1" smtClean="0">
                <a:latin typeface="Bookman Old Style" panose="02050604050505020204" pitchFamily="18" charset="0"/>
              </a:rPr>
              <a:t>événements</a:t>
            </a:r>
            <a:r>
              <a:rPr lang="en-CA" sz="2000" b="1" dirty="0" smtClean="0">
                <a:latin typeface="Bookman Old Style" panose="02050604050505020204" pitchFamily="18" charset="0"/>
              </a:rPr>
              <a:t> </a:t>
            </a:r>
            <a:r>
              <a:rPr lang="en-CA" sz="2000" b="1" dirty="0" err="1" smtClean="0">
                <a:latin typeface="Bookman Old Style" panose="02050604050505020204" pitchFamily="18" charset="0"/>
              </a:rPr>
              <a:t>suivants</a:t>
            </a:r>
            <a:r>
              <a:rPr lang="en-CA" sz="2000" b="1" dirty="0" smtClean="0">
                <a:latin typeface="Bookman Old Style" panose="02050604050505020204" pitchFamily="18" charset="0"/>
              </a:rPr>
              <a:t> </a:t>
            </a:r>
            <a:r>
              <a:rPr lang="en-CA" sz="2000" b="1" dirty="0" err="1" smtClean="0">
                <a:latin typeface="Bookman Old Style" panose="02050604050505020204" pitchFamily="18" charset="0"/>
              </a:rPr>
              <a:t>sur</a:t>
            </a:r>
            <a:r>
              <a:rPr lang="en-CA" sz="2000" b="1" dirty="0" smtClean="0">
                <a:latin typeface="Bookman Old Style" panose="02050604050505020204" pitchFamily="18" charset="0"/>
              </a:rPr>
              <a:t> la </a:t>
            </a:r>
            <a:r>
              <a:rPr lang="en-CA" sz="2000" b="1" dirty="0" err="1" smtClean="0">
                <a:latin typeface="Bookman Old Style" panose="02050604050505020204" pitchFamily="18" charset="0"/>
              </a:rPr>
              <a:t>ligne</a:t>
            </a:r>
            <a:r>
              <a:rPr lang="en-CA" sz="2000" b="1" dirty="0" smtClean="0">
                <a:latin typeface="Bookman Old Style" panose="02050604050505020204" pitchFamily="18" charset="0"/>
              </a:rPr>
              <a:t> de temps</a:t>
            </a:r>
            <a:endParaRPr lang="fr-CA" sz="2000" b="1" dirty="0">
              <a:latin typeface="Bookman Old Style" panose="0205060405050502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0674" y="4869160"/>
            <a:ext cx="4036459" cy="1846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Bookman Old Style" panose="02050604050505020204" pitchFamily="18" charset="0"/>
              </a:rPr>
              <a:t>1-</a:t>
            </a:r>
            <a:r>
              <a:rPr lang="en-CA" sz="16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Québécoises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</a:t>
            </a: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2- Temps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accordé</a:t>
            </a:r>
            <a:r>
              <a:rPr lang="en-CA" sz="1400" b="1" dirty="0" smtClean="0">
                <a:latin typeface="Bookman Old Style" panose="02050604050505020204" pitchFamily="18" charset="0"/>
              </a:rPr>
              <a:t> aux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employés</a:t>
            </a:r>
            <a:r>
              <a:rPr lang="en-CA" sz="1400" b="1" dirty="0" smtClean="0">
                <a:latin typeface="Bookman Old Style" panose="02050604050505020204" pitchFamily="18" charset="0"/>
              </a:rPr>
              <a:t> pour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aller</a:t>
            </a:r>
            <a:r>
              <a:rPr lang="en-CA" sz="1400" b="1" dirty="0" smtClean="0">
                <a:latin typeface="Bookman Old Style" panose="02050604050505020204" pitchFamily="18" charset="0"/>
              </a:rPr>
              <a:t> voter</a:t>
            </a: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3-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Tous</a:t>
            </a:r>
            <a:r>
              <a:rPr lang="en-CA" sz="1400" b="1" dirty="0" smtClean="0">
                <a:latin typeface="Bookman Old Style" panose="02050604050505020204" pitchFamily="18" charset="0"/>
              </a:rPr>
              <a:t> les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détenus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</a:t>
            </a: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4- Premières Nations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votent</a:t>
            </a:r>
            <a:r>
              <a:rPr lang="en-CA" sz="1400" b="1" dirty="0" smtClean="0">
                <a:latin typeface="Bookman Old Style" panose="02050604050505020204" pitchFamily="18" charset="0"/>
              </a:rPr>
              <a:t> sans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renoncer</a:t>
            </a:r>
            <a:r>
              <a:rPr lang="en-CA" sz="1400" b="1" dirty="0" smtClean="0">
                <a:latin typeface="Bookman Old Style" panose="02050604050505020204" pitchFamily="18" charset="0"/>
              </a:rPr>
              <a:t> à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leur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statut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d’Indien</a:t>
            </a:r>
            <a:endParaRPr lang="en-CA" sz="1400" b="1" dirty="0" smtClean="0">
              <a:latin typeface="Bookman Old Style" panose="02050604050505020204" pitchFamily="18" charset="0"/>
            </a:endParaRP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5-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Tous</a:t>
            </a:r>
            <a:r>
              <a:rPr lang="en-CA" sz="1400" b="1" dirty="0" smtClean="0">
                <a:latin typeface="Bookman Old Style" panose="02050604050505020204" pitchFamily="18" charset="0"/>
              </a:rPr>
              <a:t> les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citoyens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canadiens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 (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Charte</a:t>
            </a:r>
            <a:r>
              <a:rPr lang="en-CA" sz="1400" b="1" dirty="0" smtClean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387461" y="4884548"/>
            <a:ext cx="468052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Bookman Old Style" panose="02050604050505020204" pitchFamily="18" charset="0"/>
              </a:rPr>
              <a:t>6- Vote secret </a:t>
            </a:r>
            <a:r>
              <a:rPr lang="en-CA" sz="1400" b="1" dirty="0" err="1">
                <a:latin typeface="Bookman Old Style" panose="02050604050505020204" pitchFamily="18" charset="0"/>
              </a:rPr>
              <a:t>est</a:t>
            </a:r>
            <a:r>
              <a:rPr lang="en-CA" sz="1400" b="1" dirty="0">
                <a:latin typeface="Bookman Old Style" panose="02050604050505020204" pitchFamily="18" charset="0"/>
              </a:rPr>
              <a:t> </a:t>
            </a:r>
            <a:r>
              <a:rPr lang="en-CA" sz="1400" b="1" dirty="0" err="1">
                <a:latin typeface="Bookman Old Style" panose="02050604050505020204" pitchFamily="18" charset="0"/>
              </a:rPr>
              <a:t>instauré</a:t>
            </a:r>
            <a:endParaRPr lang="en-CA" sz="1400" b="1" dirty="0">
              <a:latin typeface="Bookman Old Style" panose="02050604050505020204" pitchFamily="18" charset="0"/>
            </a:endParaRP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7-</a:t>
            </a:r>
            <a:r>
              <a:rPr lang="en-CA" sz="1400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Manitobaines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sont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les premières femmes à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obtenir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</a:t>
            </a: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8-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Ontariennes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</a:t>
            </a:r>
          </a:p>
          <a:p>
            <a:r>
              <a:rPr lang="en-CA" sz="1400" b="1" dirty="0">
                <a:latin typeface="Bookman Old Style" panose="02050604050505020204" pitchFamily="18" charset="0"/>
              </a:rPr>
              <a:t>9</a:t>
            </a:r>
            <a:r>
              <a:rPr lang="en-CA" sz="1400" b="1" dirty="0" smtClean="0">
                <a:latin typeface="Bookman Old Style" panose="02050604050505020204" pitchFamily="18" charset="0"/>
              </a:rPr>
              <a:t>-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Âge</a:t>
            </a:r>
            <a:r>
              <a:rPr lang="en-CA" sz="1400" b="1" dirty="0" smtClean="0">
                <a:latin typeface="Bookman Old Style" panose="02050604050505020204" pitchFamily="18" charset="0"/>
              </a:rPr>
              <a:t> minimum pour voter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passe</a:t>
            </a:r>
            <a:r>
              <a:rPr lang="en-CA" sz="1400" b="1" dirty="0" smtClean="0">
                <a:latin typeface="Bookman Old Style" panose="02050604050505020204" pitchFamily="18" charset="0"/>
              </a:rPr>
              <a:t> de 21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ans</a:t>
            </a:r>
            <a:r>
              <a:rPr lang="en-CA" sz="1400" b="1" dirty="0" smtClean="0">
                <a:latin typeface="Bookman Old Style" panose="02050604050505020204" pitchFamily="18" charset="0"/>
              </a:rPr>
              <a:t> à 18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ans</a:t>
            </a:r>
            <a:endParaRPr lang="en-CA" sz="1400" b="1" dirty="0" smtClean="0">
              <a:latin typeface="Bookman Old Style" panose="02050604050505020204" pitchFamily="18" charset="0"/>
            </a:endParaRP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10-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Centennaire</a:t>
            </a:r>
            <a:r>
              <a:rPr lang="en-CA" sz="1400" b="1" dirty="0" smtClean="0">
                <a:latin typeface="Bookman Old Style" panose="02050604050505020204" pitchFamily="18" charset="0"/>
              </a:rPr>
              <a:t> du droit de vote des femmes</a:t>
            </a:r>
          </a:p>
          <a:p>
            <a:r>
              <a:rPr lang="en-CA" sz="1400" b="1" dirty="0" smtClean="0">
                <a:latin typeface="Bookman Old Style" panose="02050604050505020204" pitchFamily="18" charset="0"/>
              </a:rPr>
              <a:t>11- Sans-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abris</a:t>
            </a:r>
            <a:r>
              <a:rPr lang="en-CA" sz="1400" b="1" dirty="0" smtClean="0">
                <a:latin typeface="Bookman Old Style" panose="02050604050505020204" pitchFamily="18" charset="0"/>
              </a:rPr>
              <a:t> </a:t>
            </a:r>
            <a:r>
              <a:rPr lang="en-CA" sz="1400" b="1" dirty="0" err="1" smtClean="0">
                <a:latin typeface="Bookman Old Style" panose="02050604050505020204" pitchFamily="18" charset="0"/>
              </a:rPr>
              <a:t>ont</a:t>
            </a:r>
            <a:r>
              <a:rPr lang="en-CA" sz="1400" b="1" dirty="0" smtClean="0">
                <a:latin typeface="Bookman Old Style" panose="02050604050505020204" pitchFamily="18" charset="0"/>
              </a:rPr>
              <a:t> le droit de vote</a:t>
            </a:r>
            <a:endParaRPr lang="fr-CA" sz="1400" b="1" dirty="0">
              <a:latin typeface="Bookman Old Style" panose="020506040505050202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42013" y="2312876"/>
            <a:ext cx="8925968" cy="1368152"/>
            <a:chOff x="142013" y="2312876"/>
            <a:chExt cx="8925968" cy="1368152"/>
          </a:xfrm>
        </p:grpSpPr>
        <p:sp>
          <p:nvSpPr>
            <p:cNvPr id="11" name="Flèche droite 10"/>
            <p:cNvSpPr/>
            <p:nvPr/>
          </p:nvSpPr>
          <p:spPr>
            <a:xfrm>
              <a:off x="175501" y="2312876"/>
              <a:ext cx="8892480" cy="136815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390239" y="2420888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943838" y="3356992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763688" y="2393268"/>
              <a:ext cx="0" cy="24364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2625102" y="3337012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3404566" y="2420888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4173715" y="3343182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4885017" y="2444666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5638748" y="3356992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6297336" y="2444666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7187417" y="3356992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8023721" y="2444666"/>
              <a:ext cx="0" cy="21602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42013" y="2660690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1874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7286" y="2937472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1916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18358" y="2656818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1917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91232" y="2934855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1940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68014" y="2656818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1948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03400" y="2934855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1960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27819" y="2661250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1970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76425" y="2934855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1982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60784" y="2680596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2000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50865" y="2937472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2002</a:t>
              </a:r>
              <a:endParaRPr lang="fr-CA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67547" y="2672966"/>
              <a:ext cx="673104" cy="398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</a:rPr>
                <a:t>2016</a:t>
              </a:r>
              <a:endParaRPr lang="fr-CA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54862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CA37E11D1248B4B2CB0FEC758BBD" ma:contentTypeVersion="12" ma:contentTypeDescription="Create a new document." ma:contentTypeScope="" ma:versionID="22749005443c8d3245dd0285d49e5655">
  <xsd:schema xmlns:xsd="http://www.w3.org/2001/XMLSchema" xmlns:xs="http://www.w3.org/2001/XMLSchema" xmlns:p="http://schemas.microsoft.com/office/2006/metadata/properties" xmlns:ns2="f32d96e7-13d9-4f18-bdf0-ee3eec613f8c" xmlns:ns3="http://schemas.microsoft.com/sharepoint/v4" xmlns:ns4="1318c5ff-c906-498e-8388-abd9790b6ae0" targetNamespace="http://schemas.microsoft.com/office/2006/metadata/properties" ma:root="true" ma:fieldsID="33fe53125e74b0ad8aaea8294182ef3b" ns2:_="" ns3:_="" ns4:_="">
    <xsd:import namespace="f32d96e7-13d9-4f18-bdf0-ee3eec613f8c"/>
    <xsd:import namespace="http://schemas.microsoft.com/sharepoint/v4"/>
    <xsd:import namespace="1318c5ff-c906-498e-8388-abd9790b6ae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IconOverlay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d96e7-13d9-4f18-bdf0-ee3eec613f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8c5ff-c906-498e-8388-abd9790b6a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818AA1-CBDD-4532-B42A-88CC2B955177}"/>
</file>

<file path=customXml/itemProps2.xml><?xml version="1.0" encoding="utf-8"?>
<ds:datastoreItem xmlns:ds="http://schemas.openxmlformats.org/officeDocument/2006/customXml" ds:itemID="{3E2500B5-225F-4696-95BA-14DD1B9CDAF6}"/>
</file>

<file path=customXml/itemProps3.xml><?xml version="1.0" encoding="utf-8"?>
<ds:datastoreItem xmlns:ds="http://schemas.openxmlformats.org/officeDocument/2006/customXml" ds:itemID="{1B4AFB25-E1D3-4D76-A9EB-010A3B63266E}"/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121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FrankRuehl</vt:lpstr>
      <vt:lpstr>Thème Office</vt:lpstr>
      <vt:lpstr>Ligne de temps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Monick Corriveau</dc:creator>
  <cp:lastModifiedBy>Safiatou Diallo</cp:lastModifiedBy>
  <cp:revision>15</cp:revision>
  <cp:lastPrinted>2014-03-12T15:56:56Z</cp:lastPrinted>
  <dcterms:created xsi:type="dcterms:W3CDTF">2014-03-12T14:27:51Z</dcterms:created>
  <dcterms:modified xsi:type="dcterms:W3CDTF">2015-11-26T15:43:29Z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0x010100FC0DCA37E11D1248B4B2CB0FEC758BBD</vt:lpwstr>
  </property>
</Properties>
</file>