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01.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172.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72.xml" ContentType="application/vnd.openxmlformats-officedocument.presentationml.tags+xml"/>
  <Override PartName="/ppt/tags/tag73.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123.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116.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98.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79.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141.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0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8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7" r:id="rId29"/>
  </p:sldIdLst>
  <p:sldSz cx="9144000" cy="6858000" type="screen4x3"/>
  <p:notesSz cx="6954838" cy="9240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43" autoAdjust="0"/>
  </p:normalViewPr>
  <p:slideViewPr>
    <p:cSldViewPr>
      <p:cViewPr varScale="1">
        <p:scale>
          <a:sx n="91" d="100"/>
          <a:sy n="91" d="100"/>
        </p:scale>
        <p:origin x="21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586" y="-96"/>
      </p:cViewPr>
      <p:guideLst>
        <p:guide orient="horz" pos="2911"/>
        <p:guide pos="21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fr-CA"/>
          </a:p>
        </p:txBody>
      </p:sp>
      <p:sp>
        <p:nvSpPr>
          <p:cNvPr id="3" name="Espace réservé de la date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014EB0D5-9714-45F4-8076-C8842A6164FB}" type="datetimeFigureOut">
              <a:rPr lang="fr-CA" smtClean="0"/>
              <a:pPr/>
              <a:t>2015-11-26</a:t>
            </a:fld>
            <a:endParaRPr lang="fr-CA"/>
          </a:p>
        </p:txBody>
      </p:sp>
      <p:sp>
        <p:nvSpPr>
          <p:cNvPr id="4" name="Espace réservé de l'image des diapositives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fr-CA"/>
          </a:p>
        </p:txBody>
      </p:sp>
      <p:sp>
        <p:nvSpPr>
          <p:cNvPr id="5" name="Espace réservé des commentaires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1F5F15C9-3BB3-406C-B3A5-ABDC131B0220}" type="slidenum">
              <a:rPr lang="fr-CA" smtClean="0"/>
              <a:pPr/>
              <a:t>‹N°›</a:t>
            </a:fld>
            <a:endParaRPr lang="fr-CA"/>
          </a:p>
        </p:txBody>
      </p:sp>
    </p:spTree>
    <p:extLst>
      <p:ext uri="{BB962C8B-B14F-4D97-AF65-F5344CB8AC3E}">
        <p14:creationId xmlns:p14="http://schemas.microsoft.com/office/powerpoint/2010/main" val="13177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lections.ca/content.aspx?section=vot&amp;dir=ids&amp;document=index&amp;lang=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elections.ca/content.aspx?section=res&amp;dir=glo&amp;document=glossaryc&amp;lang=f#sectiondevote" TargetMode="External"/><Relationship Id="rId4" Type="http://schemas.openxmlformats.org/officeDocument/2006/relationships/hyperlink" Target="http://www.elections.ca/content.aspx?section=vot&amp;dir=ids&amp;document=index&amp;lang=f#thre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lections.ca/content.aspx?section=vot&amp;dir=bkg&amp;document=ec90785&amp;lang=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lections.ca/content.aspx?section=vot&amp;dir=bkg&amp;document=ec90785&amp;lang=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lections.ca/content.aspx?section=vot&amp;dir=bkg&amp;document=ec90785&amp;lang=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a:t>
            </a:fld>
            <a:endParaRPr lang="fr-CA"/>
          </a:p>
        </p:txBody>
      </p:sp>
    </p:spTree>
    <p:extLst>
      <p:ext uri="{BB962C8B-B14F-4D97-AF65-F5344CB8AC3E}">
        <p14:creationId xmlns:p14="http://schemas.microsoft.com/office/powerpoint/2010/main" val="343759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600" b="1" dirty="0" err="1"/>
              <a:t>Réponse</a:t>
            </a:r>
            <a:r>
              <a:rPr lang="en-CA" sz="1600" b="1" dirty="0"/>
              <a:t>: FAUX</a:t>
            </a:r>
          </a:p>
          <a:p>
            <a:endParaRPr lang="fr-CA" sz="1600" b="1" dirty="0"/>
          </a:p>
          <a:p>
            <a:r>
              <a:rPr lang="fr-CA" sz="1600" b="1" dirty="0"/>
              <a:t>Note à l’animateur</a:t>
            </a:r>
            <a:r>
              <a:rPr lang="fr-CA" sz="1600" dirty="0"/>
              <a:t> : </a:t>
            </a:r>
            <a:r>
              <a:rPr lang="fr-CA" sz="1600" dirty="0" smtClean="0"/>
              <a:t>s’assurer </a:t>
            </a:r>
            <a:r>
              <a:rPr lang="fr-CA" sz="1600" dirty="0"/>
              <a:t>que les élèves comprennent la distinction entre les élections provinciales et fédérales. </a:t>
            </a:r>
          </a:p>
          <a:p>
            <a:endParaRPr lang="fr-CA" dirty="0"/>
          </a:p>
          <a:p>
            <a:r>
              <a:rPr lang="fr-CA" b="1" u="sng" dirty="0"/>
              <a:t>Explications supplémentaires facultatives</a:t>
            </a:r>
            <a:r>
              <a:rPr lang="fr-CA" dirty="0"/>
              <a:t> : C’est en 1920 que toutes les femmes peuvent voter aux élections fédérales.</a:t>
            </a:r>
          </a:p>
          <a:p>
            <a:endParaRPr lang="fr-CA" dirty="0"/>
          </a:p>
          <a:p>
            <a:r>
              <a:rPr lang="fr-CA" sz="800" dirty="0"/>
              <a:t>Source: PowerPoint d’Élections Canada : L’Histoire du vote au Canada, à la p. 80.</a:t>
            </a:r>
          </a:p>
          <a:p>
            <a:endParaRPr lang="fr-CA" sz="8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10</a:t>
            </a:fld>
            <a:endParaRPr lang="fr-CA"/>
          </a:p>
        </p:txBody>
      </p:sp>
    </p:spTree>
    <p:extLst>
      <p:ext uri="{BB962C8B-B14F-4D97-AF65-F5344CB8AC3E}">
        <p14:creationId xmlns:p14="http://schemas.microsoft.com/office/powerpoint/2010/main" val="40049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525" indent="-173525">
              <a:buFont typeface="Arial" panose="020B0604020202020204" pitchFamily="34" charset="0"/>
              <a:buChar char="•"/>
            </a:pPr>
            <a:r>
              <a:rPr lang="en-CA" sz="1600" dirty="0" err="1"/>
              <a:t>Une</a:t>
            </a:r>
            <a:r>
              <a:rPr lang="en-CA" sz="1600" dirty="0"/>
              <a:t> des </a:t>
            </a:r>
            <a:r>
              <a:rPr lang="en-CA" sz="1600" dirty="0" err="1"/>
              <a:t>membres</a:t>
            </a:r>
            <a:r>
              <a:rPr lang="en-CA" sz="1600" dirty="0"/>
              <a:t> du “</a:t>
            </a:r>
            <a:r>
              <a:rPr lang="en-CA" sz="1600" dirty="0" err="1"/>
              <a:t>Groupe</a:t>
            </a:r>
            <a:r>
              <a:rPr lang="en-CA" sz="1600" dirty="0"/>
              <a:t> des </a:t>
            </a:r>
            <a:r>
              <a:rPr lang="en-CA" sz="1600" dirty="0" err="1"/>
              <a:t>cinq</a:t>
            </a:r>
            <a:r>
              <a:rPr lang="en-CA" sz="1600" dirty="0"/>
              <a:t>” – un </a:t>
            </a:r>
            <a:r>
              <a:rPr lang="en-CA" sz="1600" dirty="0" err="1"/>
              <a:t>groupe</a:t>
            </a:r>
            <a:r>
              <a:rPr lang="en-CA" sz="1600" dirty="0"/>
              <a:t> de femmes qui a </a:t>
            </a:r>
            <a:r>
              <a:rPr lang="en-CA" sz="1600" dirty="0" err="1"/>
              <a:t>lutté</a:t>
            </a:r>
            <a:r>
              <a:rPr lang="en-CA" sz="1600" dirty="0"/>
              <a:t> </a:t>
            </a:r>
            <a:r>
              <a:rPr lang="en-CA" sz="1600" dirty="0" err="1"/>
              <a:t>afin</a:t>
            </a:r>
            <a:r>
              <a:rPr lang="en-CA" sz="1600" dirty="0"/>
              <a:t> </a:t>
            </a:r>
            <a:r>
              <a:rPr lang="en-CA" sz="1600" dirty="0" err="1"/>
              <a:t>que</a:t>
            </a:r>
            <a:r>
              <a:rPr lang="en-CA" sz="1600" dirty="0"/>
              <a:t> les femmes </a:t>
            </a:r>
            <a:r>
              <a:rPr lang="en-CA" sz="1600" dirty="0" err="1"/>
              <a:t>puissent</a:t>
            </a:r>
            <a:r>
              <a:rPr lang="en-CA" sz="1600" dirty="0"/>
              <a:t> voter ET </a:t>
            </a:r>
            <a:r>
              <a:rPr lang="en-CA" sz="1600" dirty="0" err="1"/>
              <a:t>être</a:t>
            </a:r>
            <a:r>
              <a:rPr lang="en-CA" sz="1600" dirty="0"/>
              <a:t> candidates aux </a:t>
            </a:r>
            <a:r>
              <a:rPr lang="en-CA" sz="1600" dirty="0" err="1"/>
              <a:t>élections</a:t>
            </a:r>
            <a:endParaRPr lang="fr-CA" sz="16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11</a:t>
            </a:fld>
            <a:endParaRPr lang="fr-CA"/>
          </a:p>
        </p:txBody>
      </p:sp>
    </p:spTree>
    <p:extLst>
      <p:ext uri="{BB962C8B-B14F-4D97-AF65-F5344CB8AC3E}">
        <p14:creationId xmlns:p14="http://schemas.microsoft.com/office/powerpoint/2010/main" val="104549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pPr>
              <a:buFont typeface="Arial" pitchFamily="34" charset="0"/>
              <a:buNone/>
            </a:pPr>
            <a:endParaRPr lang="en-CA" sz="1600" b="1" dirty="0" smtClean="0">
              <a:latin typeface="Calibri" pitchFamily="34" charset="0"/>
            </a:endParaRPr>
          </a:p>
          <a:p>
            <a:pPr>
              <a:buFont typeface="Arial" pitchFamily="34" charset="0"/>
              <a:buNone/>
            </a:pPr>
            <a:r>
              <a:rPr lang="en-CA" sz="1600" b="1" dirty="0" err="1" smtClean="0">
                <a:latin typeface="Calibri" pitchFamily="34" charset="0"/>
              </a:rPr>
              <a:t>Réponse</a:t>
            </a:r>
            <a:r>
              <a:rPr lang="en-CA" sz="1600" b="1" dirty="0" smtClean="0">
                <a:latin typeface="Calibri" pitchFamily="34" charset="0"/>
              </a:rPr>
              <a:t>: </a:t>
            </a:r>
            <a:r>
              <a:rPr lang="en-CA" sz="1600" b="1" dirty="0" err="1" smtClean="0">
                <a:latin typeface="Calibri" pitchFamily="34" charset="0"/>
              </a:rPr>
              <a:t>Vrai</a:t>
            </a:r>
            <a:endParaRPr lang="en-CA" sz="1600" b="1" dirty="0" smtClean="0">
              <a:latin typeface="Calibri" pitchFamily="34" charset="0"/>
            </a:endParaRPr>
          </a:p>
          <a:p>
            <a:pPr>
              <a:buFont typeface="Arial" pitchFamily="34" charset="0"/>
              <a:buNone/>
            </a:pPr>
            <a:endParaRPr lang="fr-CA" sz="1600" b="1" dirty="0">
              <a:latin typeface="Calibri" pitchFamily="34" charset="0"/>
            </a:endParaRPr>
          </a:p>
          <a:p>
            <a:pPr>
              <a:buFont typeface="Arial" pitchFamily="34" charset="0"/>
              <a:buChar char="•"/>
            </a:pPr>
            <a:r>
              <a:rPr lang="fr-CA" sz="1600" dirty="0">
                <a:latin typeface="Calibri" pitchFamily="34" charset="0"/>
              </a:rPr>
              <a:t>Les Manitobaines : premières femmes au Canada à obtenir le droit de voter aux élections provinciales.</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La même année la Saskatchewan et l’Alberta accordent aussi le droit de vote aux femmes. </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1917: Ontariennes et les femmes de la Colombie-Britannique obtiennent le droit de vote. </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Célébration du centenaire du droit de vote des femmes en 2016.</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12</a:t>
            </a:fld>
            <a:endParaRPr lang="fr-CA"/>
          </a:p>
        </p:txBody>
      </p:sp>
    </p:spTree>
    <p:extLst>
      <p:ext uri="{BB962C8B-B14F-4D97-AF65-F5344CB8AC3E}">
        <p14:creationId xmlns:p14="http://schemas.microsoft.com/office/powerpoint/2010/main" val="255537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pPr>
              <a:buFont typeface="Arial" pitchFamily="34" charset="0"/>
              <a:buNone/>
            </a:pPr>
            <a:endParaRPr lang="en-CA" sz="1600" b="1" dirty="0" smtClean="0">
              <a:latin typeface="Calibri" panose="020F0502020204030204" pitchFamily="34" charset="0"/>
              <a:cs typeface="Calibri" panose="020F0502020204030204" pitchFamily="34" charset="0"/>
            </a:endParaRPr>
          </a:p>
          <a:p>
            <a:pPr>
              <a:buFont typeface="Arial" pitchFamily="34" charset="0"/>
              <a:buNone/>
            </a:pPr>
            <a:endParaRPr lang="en-CA" sz="1600" b="1" dirty="0" smtClean="0">
              <a:latin typeface="Calibri" panose="020F0502020204030204" pitchFamily="34" charset="0"/>
              <a:cs typeface="Calibri" panose="020F0502020204030204" pitchFamily="34" charset="0"/>
            </a:endParaRPr>
          </a:p>
          <a:p>
            <a:pPr>
              <a:buFont typeface="Arial" pitchFamily="34" charset="0"/>
              <a:buNone/>
            </a:pPr>
            <a:r>
              <a:rPr lang="en-CA" sz="1600" b="1" dirty="0" err="1" smtClean="0">
                <a:latin typeface="Calibri" panose="020F0502020204030204" pitchFamily="34" charset="0"/>
                <a:cs typeface="Calibri" panose="020F0502020204030204" pitchFamily="34" charset="0"/>
              </a:rPr>
              <a:t>Réponse</a:t>
            </a:r>
            <a:r>
              <a:rPr lang="en-CA" sz="1600" b="1" dirty="0">
                <a:latin typeface="Calibri" panose="020F0502020204030204" pitchFamily="34" charset="0"/>
                <a:cs typeface="Calibri" panose="020F0502020204030204" pitchFamily="34" charset="0"/>
              </a:rPr>
              <a:t>: </a:t>
            </a:r>
            <a:r>
              <a:rPr lang="en-CA" sz="1600" b="1" dirty="0" err="1">
                <a:latin typeface="Calibri" panose="020F0502020204030204" pitchFamily="34" charset="0"/>
                <a:cs typeface="Calibri" panose="020F0502020204030204" pitchFamily="34" charset="0"/>
              </a:rPr>
              <a:t>Vrai</a:t>
            </a:r>
            <a:endParaRPr lang="en-CA" sz="1600" b="1" dirty="0">
              <a:latin typeface="Calibri" panose="020F0502020204030204" pitchFamily="34" charset="0"/>
              <a:cs typeface="Calibri" panose="020F0502020204030204" pitchFamily="34" charset="0"/>
            </a:endParaRPr>
          </a:p>
          <a:p>
            <a:pPr>
              <a:buFont typeface="Arial" pitchFamily="34" charset="0"/>
              <a:buNone/>
            </a:pPr>
            <a:endParaRPr lang="fr-CA" sz="1600" b="1" dirty="0">
              <a:latin typeface="Calibri" panose="020F0502020204030204" pitchFamily="34" charset="0"/>
              <a:cs typeface="Calibri" panose="020F0502020204030204" pitchFamily="34" charset="0"/>
            </a:endParaRPr>
          </a:p>
          <a:p>
            <a:pPr>
              <a:buFont typeface="Arial" pitchFamily="34" charset="0"/>
              <a:buChar char="•"/>
            </a:pPr>
            <a:r>
              <a:rPr lang="fr-CA" sz="1600" dirty="0">
                <a:latin typeface="Calibri" panose="020F0502020204030204" pitchFamily="34" charset="0"/>
                <a:cs typeface="Calibri" panose="020F0502020204030204" pitchFamily="34" charset="0"/>
              </a:rPr>
              <a:t>Les </a:t>
            </a:r>
            <a:r>
              <a:rPr lang="fr-CA" sz="1600" dirty="0" smtClean="0">
                <a:latin typeface="Calibri" panose="020F0502020204030204" pitchFamily="34" charset="0"/>
                <a:cs typeface="Calibri" panose="020F0502020204030204" pitchFamily="34" charset="0"/>
              </a:rPr>
              <a:t>Québécoises </a:t>
            </a:r>
            <a:r>
              <a:rPr lang="fr-CA" sz="1600" dirty="0">
                <a:latin typeface="Calibri" panose="020F0502020204030204" pitchFamily="34" charset="0"/>
                <a:cs typeface="Calibri" panose="020F0502020204030204" pitchFamily="34" charset="0"/>
              </a:rPr>
              <a:t>peuvent voter et se présenter comme candidates aux élections provinciales à partir de 1940. </a:t>
            </a:r>
          </a:p>
          <a:p>
            <a:pPr>
              <a:buFont typeface="Arial" pitchFamily="34" charset="0"/>
              <a:buNone/>
            </a:pPr>
            <a:endParaRPr lang="fr-CA" sz="1600" dirty="0">
              <a:latin typeface="Calibri" panose="020F0502020204030204" pitchFamily="34" charset="0"/>
              <a:cs typeface="Calibri" panose="020F0502020204030204" pitchFamily="34" charset="0"/>
            </a:endParaRPr>
          </a:p>
          <a:p>
            <a:pPr>
              <a:buFont typeface="Arial" pitchFamily="34" charset="0"/>
              <a:buChar char="•"/>
            </a:pPr>
            <a:r>
              <a:rPr lang="fr-CA" sz="1600" dirty="0">
                <a:latin typeface="Calibri" panose="020F0502020204030204" pitchFamily="34" charset="0"/>
                <a:cs typeface="Calibri" panose="020F0502020204030204" pitchFamily="34" charset="0"/>
              </a:rPr>
              <a:t>100 ans auparavant,  les femmes propriétaires au Québec pouvaient voter. Mais on leur avait enlevé ce droit en 1834 pour les protéger de la violence dans les bureaux de scrutin.</a:t>
            </a:r>
          </a:p>
          <a:p>
            <a:endParaRPr lang="fr-CA" sz="16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13</a:t>
            </a:fld>
            <a:endParaRPr lang="fr-CA"/>
          </a:p>
        </p:txBody>
      </p:sp>
    </p:spTree>
    <p:extLst>
      <p:ext uri="{BB962C8B-B14F-4D97-AF65-F5344CB8AC3E}">
        <p14:creationId xmlns:p14="http://schemas.microsoft.com/office/powerpoint/2010/main" val="8625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Faux</a:t>
            </a:r>
            <a:r>
              <a:rPr lang="fr-CA" sz="1600" dirty="0"/>
              <a:t>. </a:t>
            </a:r>
          </a:p>
          <a:p>
            <a:endParaRPr lang="fr-CA" sz="1500" dirty="0"/>
          </a:p>
          <a:p>
            <a:r>
              <a:rPr lang="fr-CA" sz="1500" dirty="0"/>
              <a:t>Les Canadiens d’origine chinoise et japonaise sont exclus du droit de vote jusqu’en 1948. Selon la loi de la Colombie-Britannique, comme ils ne peuvent pas voter, il est impossible à ces Canadiens de devenir pharmaciens, avocats ou fonctionnaires municipaux et provinciaux puisqu’ils doivent être inscrits sur les listes électorales. </a:t>
            </a:r>
          </a:p>
          <a:p>
            <a:endParaRPr lang="fr-CA" dirty="0"/>
          </a:p>
          <a:p>
            <a:r>
              <a:rPr lang="fr-CA" b="1" u="sng" dirty="0"/>
              <a:t>Explications supplémentaires facultatives</a:t>
            </a:r>
            <a:r>
              <a:rPr lang="fr-CA" dirty="0"/>
              <a:t> : le gouvernement canadien et l’Association nationale des Canadiens d’origine japonaise signaient une Entente de redressement des torts par les Canadiens japonais en 1988. En 1942, au moins 22 000 hommes, femmes et enfants de descendance japonaise ont été internés, déplacés, se sont fait confisqués leurs biens, ont été forcés de déménager à </a:t>
            </a:r>
            <a:r>
              <a:rPr lang="fr-CA" dirty="0" smtClean="0"/>
              <a:t>l’est </a:t>
            </a:r>
            <a:r>
              <a:rPr lang="fr-CA" dirty="0"/>
              <a:t>des Rocheuses ou de s’exiler au Japon, même une fois la Deuxième Guerre mondiale terminée. En 1970, des documents ont révélé que le ministère de la Défense nationale et la Gendarmerie royale du Canada (GRC) étaient pourtant convaincus que ces Canadiens d’origine japonaise ne menaçaient absolument pas la sécurité du pays. </a:t>
            </a:r>
          </a:p>
          <a:p>
            <a:r>
              <a:rPr lang="fr-CA" sz="800" dirty="0" smtClean="0"/>
              <a:t>Source</a:t>
            </a:r>
            <a:r>
              <a:rPr lang="fr-CA" sz="800" dirty="0"/>
              <a:t>: PowerPoint d’Élections Canada : L’Histoire du vote au Canada, aux pp. 96-97</a:t>
            </a:r>
            <a:r>
              <a:rPr lang="fr-CA" sz="800" dirty="0" smtClean="0"/>
              <a:t>. Micheline </a:t>
            </a:r>
            <a:r>
              <a:rPr lang="fr-CA" sz="800" dirty="0"/>
              <a:t>Labelle et </a:t>
            </a:r>
            <a:r>
              <a:rPr lang="fr-CA" sz="800" dirty="0" err="1"/>
              <a:t>Kin</a:t>
            </a:r>
            <a:r>
              <a:rPr lang="fr-CA" sz="800" dirty="0"/>
              <a:t> </a:t>
            </a:r>
            <a:r>
              <a:rPr lang="fr-CA" sz="800" dirty="0" err="1"/>
              <a:t>O,Bomsawin</a:t>
            </a:r>
            <a:r>
              <a:rPr lang="fr-CA" sz="800" dirty="0"/>
              <a:t>, Politiques de la mémoire : proclamations et motions au Canada et a Québec, Les cahiers du CRIEF (Centre de recherche sur l’immigration, l’ethnicité et la citoyenneté), Vol. 31, UQAM, novembre 2007, à la p. 1.</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14</a:t>
            </a:fld>
            <a:endParaRPr lang="fr-CA"/>
          </a:p>
        </p:txBody>
      </p:sp>
    </p:spTree>
    <p:extLst>
      <p:ext uri="{BB962C8B-B14F-4D97-AF65-F5344CB8AC3E}">
        <p14:creationId xmlns:p14="http://schemas.microsoft.com/office/powerpoint/2010/main" val="28196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smtClean="0">
                <a:latin typeface="Calibri" pitchFamily="34" charset="0"/>
              </a:rPr>
              <a:t>**** IMPORTANT POUR LA LIGNE DE TEMPS ***</a:t>
            </a:r>
            <a:endParaRPr lang="fr-CA" sz="1400" b="1" dirty="0" smtClean="0">
              <a:latin typeface="Calibri" pitchFamily="34" charset="0"/>
            </a:endParaRPr>
          </a:p>
          <a:p>
            <a:endParaRPr lang="fr-CA" sz="1500" b="1" dirty="0" smtClean="0"/>
          </a:p>
          <a:p>
            <a:r>
              <a:rPr lang="fr-CA" sz="1500" b="1" dirty="0" smtClean="0"/>
              <a:t>Réponse</a:t>
            </a:r>
            <a:r>
              <a:rPr lang="fr-CA" sz="1500" b="1" dirty="0"/>
              <a:t> : Vrai</a:t>
            </a:r>
            <a:r>
              <a:rPr lang="fr-CA" sz="1500" dirty="0"/>
              <a:t>. </a:t>
            </a:r>
          </a:p>
          <a:p>
            <a:endParaRPr lang="fr-CA" sz="1500" dirty="0"/>
          </a:p>
          <a:p>
            <a:pPr marL="173525" indent="-173525">
              <a:buFont typeface="Arial" panose="020B0604020202020204" pitchFamily="34" charset="0"/>
              <a:buChar char="•"/>
            </a:pPr>
            <a:r>
              <a:rPr lang="fr-CA" sz="1500" dirty="0"/>
              <a:t>Dans la plupart des régions du Canada, les membres des Premières Nations ont le droit de vote dès la création du Canada à l’époque de la Confédération en 1867, sauf qu’ils devaient renoncer à leur statut d’Indien pour pouvoir voter. </a:t>
            </a:r>
          </a:p>
          <a:p>
            <a:pPr marL="173525" indent="-173525">
              <a:buFont typeface="Arial" panose="020B0604020202020204" pitchFamily="34" charset="0"/>
              <a:buChar char="•"/>
            </a:pPr>
            <a:endParaRPr lang="fr-CA" sz="1500" dirty="0"/>
          </a:p>
          <a:p>
            <a:pPr marL="173525" indent="-173525">
              <a:buFont typeface="Arial" panose="020B0604020202020204" pitchFamily="34" charset="0"/>
              <a:buChar char="•"/>
            </a:pPr>
            <a:r>
              <a:rPr lang="fr-CA" sz="1500" dirty="0"/>
              <a:t>En 1960, le gouvernement fédéral accorde le droit de vote aux Indiens inscrits (donc même s’ils ne renoncent pas à leur statut d’Indien) notamment parce qu’un grand nombre d’autochtones se sont distingués dans les Forces canadiennes pendant la Seconde Guerre mondiale.</a:t>
            </a:r>
          </a:p>
          <a:p>
            <a:endParaRPr lang="fr-CA" sz="1600" b="1" u="sng" dirty="0"/>
          </a:p>
          <a:p>
            <a:r>
              <a:rPr lang="fr-CA" b="1" u="sng" dirty="0" smtClean="0"/>
              <a:t>Explications </a:t>
            </a:r>
            <a:r>
              <a:rPr lang="fr-CA" b="1" u="sng" dirty="0"/>
              <a:t>supplémentaires facultatives : </a:t>
            </a:r>
            <a:r>
              <a:rPr lang="fr-CA" dirty="0"/>
              <a:t>À l’époque le terme autochtone n’était pas utilisé.  Aujourd’hui, autochtone = Premières Nations + Inuits + Métis.  Les Inuits obtiennent le droit de vote en 1950.  Ils ont reçu ce droit avant les Premières Nations pour des raisons politiques. </a:t>
            </a:r>
          </a:p>
          <a:p>
            <a:r>
              <a:rPr lang="fr-CA" sz="800" dirty="0" smtClean="0"/>
              <a:t>Source</a:t>
            </a:r>
            <a:r>
              <a:rPr lang="fr-CA" sz="800" dirty="0"/>
              <a:t>: PowerPoint d’Élections Canada : L’Histoire du vote au Canada, aux pp. 100-102</a:t>
            </a:r>
            <a:r>
              <a:rPr lang="fr-CA" sz="800" dirty="0" smtClean="0"/>
              <a:t>.  PowerPoint </a:t>
            </a:r>
            <a:r>
              <a:rPr lang="fr-CA" sz="800" dirty="0"/>
              <a:t>d’Élections Canada : L’Histoire du vote au Canada, à la p. 126.</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15</a:t>
            </a:fld>
            <a:endParaRPr lang="fr-CA"/>
          </a:p>
        </p:txBody>
      </p:sp>
    </p:spTree>
    <p:extLst>
      <p:ext uri="{BB962C8B-B14F-4D97-AF65-F5344CB8AC3E}">
        <p14:creationId xmlns:p14="http://schemas.microsoft.com/office/powerpoint/2010/main" val="105538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endParaRPr lang="fr-CA" sz="1600" b="1" dirty="0" smtClean="0"/>
          </a:p>
          <a:p>
            <a:r>
              <a:rPr lang="fr-CA" sz="1600" b="1" dirty="0" smtClean="0"/>
              <a:t>Réponse</a:t>
            </a:r>
            <a:r>
              <a:rPr lang="fr-CA" sz="1600" b="1" dirty="0"/>
              <a:t> : Vrai</a:t>
            </a:r>
            <a:r>
              <a:rPr lang="fr-CA" sz="1600" dirty="0"/>
              <a:t>. </a:t>
            </a:r>
          </a:p>
          <a:p>
            <a:endParaRPr lang="fr-CA" sz="1600" dirty="0"/>
          </a:p>
          <a:p>
            <a:pPr marL="289208" indent="-289208">
              <a:buFont typeface="Arial" panose="020B0604020202020204" pitchFamily="34" charset="0"/>
              <a:buChar char="•"/>
            </a:pPr>
            <a:r>
              <a:rPr lang="fr-CA" sz="1600" dirty="0"/>
              <a:t>Depuis 1948, les employeurs </a:t>
            </a:r>
            <a:r>
              <a:rPr lang="fr-CA" sz="1600" b="1" u="sng" dirty="0"/>
              <a:t>doiven</a:t>
            </a:r>
            <a:r>
              <a:rPr lang="fr-CA" sz="1600" dirty="0"/>
              <a:t>t donner du temps à leurs employés pour aller voter (3 heures</a:t>
            </a:r>
            <a:r>
              <a:rPr lang="fr-CA" sz="1600" dirty="0" smtClean="0"/>
              <a:t>).</a:t>
            </a:r>
          </a:p>
          <a:p>
            <a:pPr marL="0" indent="0">
              <a:buFont typeface="Arial" panose="020B0604020202020204" pitchFamily="34" charset="0"/>
              <a:buNone/>
            </a:pPr>
            <a:endParaRPr lang="fr-CA" sz="1600" dirty="0" smtClean="0"/>
          </a:p>
          <a:p>
            <a:pPr marL="289208" indent="-289208">
              <a:buFont typeface="Arial" panose="020B0604020202020204" pitchFamily="34" charset="0"/>
              <a:buChar char="•"/>
            </a:pPr>
            <a:r>
              <a:rPr lang="en-CA" sz="1600" dirty="0" err="1" smtClean="0"/>
              <a:t>Selon</a:t>
            </a:r>
            <a:r>
              <a:rPr lang="en-CA" sz="1600" dirty="0" smtClean="0"/>
              <a:t> la </a:t>
            </a:r>
            <a:r>
              <a:rPr lang="en-CA" sz="1600" i="1" dirty="0" err="1" smtClean="0"/>
              <a:t>Loi</a:t>
            </a:r>
            <a:r>
              <a:rPr lang="en-CA" sz="1600" i="1" dirty="0" smtClean="0"/>
              <a:t> </a:t>
            </a:r>
            <a:r>
              <a:rPr lang="en-CA" sz="1600" i="1" dirty="0" err="1" smtClean="0"/>
              <a:t>électorale</a:t>
            </a:r>
            <a:r>
              <a:rPr lang="en-CA" sz="1600" i="1" dirty="0" smtClean="0"/>
              <a:t> du Canada</a:t>
            </a:r>
            <a:r>
              <a:rPr lang="en-CA" sz="1600" i="0" dirty="0" smtClean="0"/>
              <a:t>, tout </a:t>
            </a:r>
            <a:r>
              <a:rPr lang="en-CA" sz="1600" i="0" dirty="0" err="1" smtClean="0"/>
              <a:t>électeur</a:t>
            </a:r>
            <a:r>
              <a:rPr lang="en-CA" sz="1600" i="0" baseline="0" dirty="0" smtClean="0"/>
              <a:t> admissible </a:t>
            </a:r>
            <a:r>
              <a:rPr lang="en-CA" sz="1600" b="1" i="0" u="sng" baseline="0" dirty="0" err="1" smtClean="0"/>
              <a:t>doit</a:t>
            </a:r>
            <a:r>
              <a:rPr lang="en-CA" sz="1600" b="1" i="0" u="sng" baseline="0" dirty="0" smtClean="0"/>
              <a:t> </a:t>
            </a:r>
            <a:r>
              <a:rPr lang="en-CA" sz="1600" b="1" i="0" u="sng" baseline="0" dirty="0" err="1" smtClean="0"/>
              <a:t>avoir</a:t>
            </a:r>
            <a:r>
              <a:rPr lang="en-CA" sz="1600" b="1" i="0" u="sng" baseline="0" dirty="0" smtClean="0"/>
              <a:t> </a:t>
            </a:r>
            <a:r>
              <a:rPr lang="en-CA" sz="1600" b="1" i="0" u="sng" baseline="0" dirty="0" err="1" smtClean="0"/>
              <a:t>trois</a:t>
            </a:r>
            <a:r>
              <a:rPr lang="en-CA" sz="1600" b="1" i="0" u="sng" baseline="0" dirty="0" smtClean="0"/>
              <a:t> </a:t>
            </a:r>
            <a:r>
              <a:rPr lang="en-CA" sz="1600" b="1" i="0" u="sng" baseline="0" dirty="0" err="1" smtClean="0"/>
              <a:t>heures</a:t>
            </a:r>
            <a:r>
              <a:rPr lang="en-CA" sz="1600" b="1" i="0" u="sng" baseline="0" dirty="0" smtClean="0"/>
              <a:t> </a:t>
            </a:r>
            <a:r>
              <a:rPr lang="en-CA" sz="1600" b="1" i="0" u="sng" baseline="0" dirty="0" err="1" smtClean="0"/>
              <a:t>consécutives</a:t>
            </a:r>
            <a:r>
              <a:rPr lang="en-CA" sz="1600" b="1" i="0" u="sng" baseline="0" dirty="0" smtClean="0"/>
              <a:t> </a:t>
            </a:r>
            <a:r>
              <a:rPr lang="en-CA" sz="1600" i="0" baseline="0" dirty="0" smtClean="0"/>
              <a:t>pour </a:t>
            </a:r>
            <a:r>
              <a:rPr lang="en-CA" sz="1600" i="0" baseline="0" dirty="0" err="1" smtClean="0"/>
              <a:t>aller</a:t>
            </a:r>
            <a:r>
              <a:rPr lang="en-CA" sz="1600" i="0" baseline="0" dirty="0" smtClean="0"/>
              <a:t> voter le jour des </a:t>
            </a:r>
            <a:r>
              <a:rPr lang="en-CA" sz="1600" i="0" baseline="0" dirty="0" err="1" smtClean="0"/>
              <a:t>élections</a:t>
            </a:r>
            <a:r>
              <a:rPr lang="en-CA" sz="1600" i="0" baseline="0" dirty="0" smtClean="0"/>
              <a:t>. Si </a:t>
            </a:r>
            <a:r>
              <a:rPr lang="en-CA" sz="1600" i="0" baseline="0" dirty="0" err="1" smtClean="0"/>
              <a:t>l’employé</a:t>
            </a:r>
            <a:r>
              <a:rPr lang="en-CA" sz="1600" i="0" baseline="0" dirty="0" smtClean="0"/>
              <a:t> ne dispose pas de </a:t>
            </a:r>
            <a:r>
              <a:rPr lang="en-CA" sz="1600" i="0" baseline="0" dirty="0" err="1" smtClean="0"/>
              <a:t>trois</a:t>
            </a:r>
            <a:r>
              <a:rPr lang="en-CA" sz="1600" i="0" baseline="0" dirty="0" smtClean="0"/>
              <a:t> </a:t>
            </a:r>
            <a:r>
              <a:rPr lang="en-CA" sz="1600" i="0" baseline="0" dirty="0" err="1" smtClean="0"/>
              <a:t>heures</a:t>
            </a:r>
            <a:r>
              <a:rPr lang="en-CA" sz="1600" i="0" baseline="0" dirty="0" smtClean="0"/>
              <a:t> </a:t>
            </a:r>
            <a:r>
              <a:rPr lang="en-CA" sz="1600" i="0" baseline="0" dirty="0" err="1" smtClean="0"/>
              <a:t>consécutives</a:t>
            </a:r>
            <a:r>
              <a:rPr lang="en-CA" sz="1600" i="0" baseline="0" dirty="0" smtClean="0"/>
              <a:t> à cause de son </a:t>
            </a:r>
            <a:r>
              <a:rPr lang="en-CA" sz="1600" i="0" baseline="0" dirty="0" err="1" smtClean="0"/>
              <a:t>horaire</a:t>
            </a:r>
            <a:r>
              <a:rPr lang="en-CA" sz="1600" i="0" baseline="0" dirty="0" smtClean="0"/>
              <a:t> de travail, </a:t>
            </a:r>
            <a:r>
              <a:rPr lang="en-CA" sz="1600" i="0" baseline="0" dirty="0" err="1" smtClean="0"/>
              <a:t>l’employeur</a:t>
            </a:r>
            <a:r>
              <a:rPr lang="en-CA" sz="1600" i="0" baseline="0" dirty="0" smtClean="0"/>
              <a:t> </a:t>
            </a:r>
            <a:r>
              <a:rPr lang="en-CA" sz="1600" i="0" baseline="0" dirty="0" err="1" smtClean="0"/>
              <a:t>doit</a:t>
            </a:r>
            <a:r>
              <a:rPr lang="en-CA" sz="1600" i="0" baseline="0" dirty="0" smtClean="0"/>
              <a:t> </a:t>
            </a:r>
            <a:r>
              <a:rPr lang="en-CA" sz="1600" i="0" baseline="0" dirty="0" err="1" smtClean="0"/>
              <a:t>lui</a:t>
            </a:r>
            <a:r>
              <a:rPr lang="en-CA" sz="1600" i="0" baseline="0" dirty="0" smtClean="0"/>
              <a:t> accorder des </a:t>
            </a:r>
            <a:r>
              <a:rPr lang="en-CA" sz="1600" i="0" baseline="0" dirty="0" err="1" smtClean="0"/>
              <a:t>heures</a:t>
            </a:r>
            <a:r>
              <a:rPr lang="en-CA" sz="1600" i="0" baseline="0" dirty="0" smtClean="0"/>
              <a:t> en </a:t>
            </a:r>
            <a:r>
              <a:rPr lang="en-CA" sz="1600" i="0" baseline="0" dirty="0" err="1" smtClean="0"/>
              <a:t>conséquence</a:t>
            </a:r>
            <a:r>
              <a:rPr lang="en-CA" sz="1600" i="0" baseline="0" dirty="0" smtClean="0"/>
              <a:t>.</a:t>
            </a:r>
          </a:p>
          <a:p>
            <a:pPr marL="0" indent="0">
              <a:buFont typeface="Arial" panose="020B0604020202020204" pitchFamily="34" charset="0"/>
              <a:buNone/>
            </a:pPr>
            <a:endParaRPr lang="en-CA" sz="1600" i="0" baseline="0" dirty="0" smtClean="0"/>
          </a:p>
          <a:p>
            <a:pPr marL="289208" indent="-289208">
              <a:buFont typeface="Arial" panose="020B0604020202020204" pitchFamily="34" charset="0"/>
              <a:buChar char="•"/>
            </a:pPr>
            <a:r>
              <a:rPr lang="en-CA" sz="1600" i="0" baseline="0" dirty="0" err="1" smtClean="0"/>
              <a:t>Exemple</a:t>
            </a:r>
            <a:r>
              <a:rPr lang="en-CA" sz="1600" i="0" baseline="0" dirty="0" smtClean="0"/>
              <a:t> #1 : </a:t>
            </a:r>
            <a:r>
              <a:rPr lang="en-CA" sz="1600" i="0" baseline="0" dirty="0" err="1" smtClean="0"/>
              <a:t>si</a:t>
            </a:r>
            <a:r>
              <a:rPr lang="en-CA" sz="1600" i="0" baseline="0" dirty="0" smtClean="0"/>
              <a:t> </a:t>
            </a:r>
            <a:r>
              <a:rPr lang="en-CA" sz="1600" i="0" baseline="0" dirty="0" err="1" smtClean="0"/>
              <a:t>l’employé</a:t>
            </a:r>
            <a:r>
              <a:rPr lang="en-CA" sz="1600" i="0" baseline="0" dirty="0" smtClean="0"/>
              <a:t> </a:t>
            </a:r>
            <a:r>
              <a:rPr lang="en-CA" sz="1600" i="0" baseline="0" dirty="0" err="1" smtClean="0"/>
              <a:t>travaille</a:t>
            </a:r>
            <a:r>
              <a:rPr lang="en-CA" sz="1600" i="0" baseline="0" dirty="0" smtClean="0"/>
              <a:t> de 9 h à 17 h et </a:t>
            </a:r>
            <a:r>
              <a:rPr lang="en-CA" sz="1600" i="0" baseline="0" dirty="0" err="1" smtClean="0"/>
              <a:t>que</a:t>
            </a:r>
            <a:r>
              <a:rPr lang="en-CA" sz="1600" i="0" baseline="0" dirty="0" smtClean="0"/>
              <a:t> les bureaux de vote </a:t>
            </a:r>
            <a:r>
              <a:rPr lang="en-CA" sz="1600" i="0" baseline="0" dirty="0" err="1" smtClean="0"/>
              <a:t>sont</a:t>
            </a:r>
            <a:r>
              <a:rPr lang="en-CA" sz="1600" i="0" baseline="0" dirty="0" smtClean="0"/>
              <a:t> </a:t>
            </a:r>
            <a:r>
              <a:rPr lang="en-CA" sz="1600" i="0" baseline="0" dirty="0" err="1" smtClean="0"/>
              <a:t>ouverts</a:t>
            </a:r>
            <a:r>
              <a:rPr lang="en-CA" sz="1600" i="0" baseline="0" dirty="0" smtClean="0"/>
              <a:t> de 9 h 30 à 21h30, </a:t>
            </a:r>
            <a:r>
              <a:rPr lang="en-CA" sz="1600" i="0" baseline="0" dirty="0" err="1" smtClean="0"/>
              <a:t>l’employeur</a:t>
            </a:r>
            <a:r>
              <a:rPr lang="en-CA" sz="1600" i="0" baseline="0" dirty="0" smtClean="0"/>
              <a:t> </a:t>
            </a:r>
            <a:r>
              <a:rPr lang="en-CA" sz="1600" i="0" baseline="0" dirty="0" err="1" smtClean="0"/>
              <a:t>n’a</a:t>
            </a:r>
            <a:r>
              <a:rPr lang="en-CA" sz="1600" i="0" baseline="0" dirty="0" smtClean="0"/>
              <a:t> pas à </a:t>
            </a:r>
            <a:r>
              <a:rPr lang="en-CA" sz="1600" i="0" baseline="0" dirty="0" err="1" smtClean="0"/>
              <a:t>lui</a:t>
            </a:r>
            <a:r>
              <a:rPr lang="en-CA" sz="1600" i="0" baseline="0" dirty="0" smtClean="0"/>
              <a:t> accorder du temps car </a:t>
            </a:r>
            <a:r>
              <a:rPr lang="en-CA" sz="1600" i="0" baseline="0" dirty="0" err="1" smtClean="0"/>
              <a:t>il</a:t>
            </a:r>
            <a:r>
              <a:rPr lang="en-CA" sz="1600" i="0" baseline="0" dirty="0" smtClean="0"/>
              <a:t> dispose de </a:t>
            </a:r>
            <a:r>
              <a:rPr lang="en-CA" sz="1600" i="0" baseline="0" dirty="0" err="1" smtClean="0"/>
              <a:t>trois</a:t>
            </a:r>
            <a:r>
              <a:rPr lang="en-CA" sz="1600" i="0" baseline="0" dirty="0" smtClean="0"/>
              <a:t> </a:t>
            </a:r>
            <a:r>
              <a:rPr lang="en-CA" sz="1600" i="0" baseline="0" dirty="0" err="1" smtClean="0"/>
              <a:t>heures</a:t>
            </a:r>
            <a:r>
              <a:rPr lang="en-CA" sz="1600" i="0" baseline="0" dirty="0" smtClean="0"/>
              <a:t> </a:t>
            </a:r>
            <a:r>
              <a:rPr lang="en-CA" sz="1600" i="0" baseline="0" dirty="0" err="1" smtClean="0"/>
              <a:t>consécutives</a:t>
            </a:r>
            <a:r>
              <a:rPr lang="en-CA" sz="1600" i="0" baseline="0" dirty="0" smtClean="0"/>
              <a:t> après son quart de travail.</a:t>
            </a:r>
          </a:p>
          <a:p>
            <a:pPr marL="289208" indent="-289208">
              <a:buFont typeface="Arial" panose="020B0604020202020204" pitchFamily="34" charset="0"/>
              <a:buChar char="•"/>
            </a:pPr>
            <a:endParaRPr lang="en-CA" sz="1600" i="0" baseline="0" dirty="0" smtClean="0"/>
          </a:p>
          <a:p>
            <a:pPr marL="289208" indent="-289208">
              <a:buFont typeface="Arial" panose="020B0604020202020204" pitchFamily="34" charset="0"/>
              <a:buChar char="•"/>
            </a:pPr>
            <a:r>
              <a:rPr lang="en-CA" sz="1600" i="0" baseline="0" dirty="0" err="1" smtClean="0"/>
              <a:t>Exemple</a:t>
            </a:r>
            <a:r>
              <a:rPr lang="en-CA" sz="1600" i="0" baseline="0" dirty="0" smtClean="0"/>
              <a:t> #2 : </a:t>
            </a:r>
            <a:r>
              <a:rPr lang="en-CA" sz="1600" i="0" baseline="0" dirty="0" err="1" smtClean="0"/>
              <a:t>si</a:t>
            </a:r>
            <a:r>
              <a:rPr lang="en-CA" sz="1600" i="0" baseline="0" dirty="0" smtClean="0"/>
              <a:t> </a:t>
            </a:r>
            <a:r>
              <a:rPr lang="en-CA" sz="1600" i="0" baseline="0" dirty="0" err="1" smtClean="0"/>
              <a:t>l’employé</a:t>
            </a:r>
            <a:r>
              <a:rPr lang="en-CA" sz="1600" i="0" baseline="0" dirty="0" smtClean="0"/>
              <a:t> </a:t>
            </a:r>
            <a:r>
              <a:rPr lang="en-CA" sz="1600" i="0" baseline="0" dirty="0" err="1" smtClean="0"/>
              <a:t>peut</a:t>
            </a:r>
            <a:r>
              <a:rPr lang="en-CA" sz="1600" i="0" baseline="0" dirty="0" smtClean="0"/>
              <a:t> </a:t>
            </a:r>
            <a:r>
              <a:rPr lang="en-CA" sz="1600" i="0" baseline="0" dirty="0" err="1" smtClean="0"/>
              <a:t>aller</a:t>
            </a:r>
            <a:r>
              <a:rPr lang="en-CA" sz="1600" i="0" baseline="0" dirty="0" smtClean="0"/>
              <a:t> voter </a:t>
            </a:r>
            <a:r>
              <a:rPr lang="en-CA" sz="1600" i="0" baseline="0" dirty="0" err="1" smtClean="0"/>
              <a:t>dans</a:t>
            </a:r>
            <a:r>
              <a:rPr lang="en-CA" sz="1600" i="0" baseline="0" dirty="0" smtClean="0"/>
              <a:t> les bureaux de vote de </a:t>
            </a:r>
            <a:r>
              <a:rPr lang="en-CA" sz="1600" i="0" baseline="0" dirty="0" err="1" smtClean="0"/>
              <a:t>sa</a:t>
            </a:r>
            <a:r>
              <a:rPr lang="en-CA" sz="1600" i="0" baseline="0" dirty="0" smtClean="0"/>
              <a:t> </a:t>
            </a:r>
            <a:r>
              <a:rPr lang="en-CA" sz="1600" i="0" baseline="0" dirty="0" err="1" smtClean="0"/>
              <a:t>circonscription</a:t>
            </a:r>
            <a:r>
              <a:rPr lang="en-CA" sz="1600" i="0" baseline="0" dirty="0" smtClean="0"/>
              <a:t> de 9 h 30 à 21 h 30 et </a:t>
            </a:r>
            <a:r>
              <a:rPr lang="en-CA" sz="1600" i="0" baseline="0" dirty="0" err="1" smtClean="0"/>
              <a:t>que</a:t>
            </a:r>
            <a:r>
              <a:rPr lang="en-CA" sz="1600" i="0" baseline="0" dirty="0" smtClean="0"/>
              <a:t> son </a:t>
            </a:r>
            <a:r>
              <a:rPr lang="en-CA" sz="1600" i="0" baseline="0" dirty="0" err="1" smtClean="0"/>
              <a:t>horaire</a:t>
            </a:r>
            <a:r>
              <a:rPr lang="en-CA" sz="1600" i="0" baseline="0" dirty="0" smtClean="0"/>
              <a:t> de travail </a:t>
            </a:r>
            <a:r>
              <a:rPr lang="en-CA" sz="1600" i="0" baseline="0" dirty="0" err="1" smtClean="0"/>
              <a:t>habituel</a:t>
            </a:r>
            <a:r>
              <a:rPr lang="en-CA" sz="1600" i="0" baseline="0" dirty="0" smtClean="0"/>
              <a:t> </a:t>
            </a:r>
            <a:r>
              <a:rPr lang="en-CA" sz="1600" i="0" baseline="0" dirty="0" err="1" smtClean="0"/>
              <a:t>est</a:t>
            </a:r>
            <a:r>
              <a:rPr lang="en-CA" sz="1600" i="0" baseline="0" dirty="0" smtClean="0"/>
              <a:t> de 11 h à 19 h, </a:t>
            </a:r>
            <a:r>
              <a:rPr lang="en-CA" sz="1600" i="0" baseline="0" dirty="0" err="1" smtClean="0"/>
              <a:t>l’employé</a:t>
            </a:r>
            <a:r>
              <a:rPr lang="en-CA" sz="1600" i="0" baseline="0" dirty="0" smtClean="0"/>
              <a:t> ne dispose pas de </a:t>
            </a:r>
            <a:r>
              <a:rPr lang="en-CA" sz="1600" i="0" baseline="0" dirty="0" err="1" smtClean="0"/>
              <a:t>trois</a:t>
            </a:r>
            <a:r>
              <a:rPr lang="en-CA" sz="1600" i="0" baseline="0" dirty="0" smtClean="0"/>
              <a:t> </a:t>
            </a:r>
            <a:r>
              <a:rPr lang="en-CA" sz="1600" i="0" baseline="0" dirty="0" err="1" smtClean="0"/>
              <a:t>heures</a:t>
            </a:r>
            <a:r>
              <a:rPr lang="en-CA" sz="1600" i="0" baseline="0" dirty="0" smtClean="0"/>
              <a:t> </a:t>
            </a:r>
            <a:r>
              <a:rPr lang="en-CA" sz="1600" i="0" baseline="0" dirty="0" err="1" smtClean="0"/>
              <a:t>consécutives</a:t>
            </a:r>
            <a:r>
              <a:rPr lang="en-CA" sz="1600" i="0" baseline="0" dirty="0" smtClean="0"/>
              <a:t> pour </a:t>
            </a:r>
            <a:r>
              <a:rPr lang="en-CA" sz="1600" i="0" baseline="0" dirty="0" err="1" smtClean="0"/>
              <a:t>aller</a:t>
            </a:r>
            <a:r>
              <a:rPr lang="en-CA" sz="1600" i="0" baseline="0" dirty="0" smtClean="0"/>
              <a:t> voter </a:t>
            </a:r>
            <a:r>
              <a:rPr lang="en-CA" sz="1600" i="0" baseline="0" dirty="0" err="1" smtClean="0"/>
              <a:t>avant</a:t>
            </a:r>
            <a:r>
              <a:rPr lang="en-CA" sz="1600" i="0" baseline="0" dirty="0" smtClean="0"/>
              <a:t> </a:t>
            </a:r>
            <a:r>
              <a:rPr lang="en-CA" sz="1600" i="0" baseline="0" dirty="0" err="1" smtClean="0"/>
              <a:t>ou</a:t>
            </a:r>
            <a:r>
              <a:rPr lang="en-CA" sz="1600" i="0" baseline="0" dirty="0" smtClean="0"/>
              <a:t> après son quart de travail. </a:t>
            </a:r>
          </a:p>
          <a:p>
            <a:pPr marL="0" indent="0">
              <a:buFont typeface="Arial" panose="020B0604020202020204" pitchFamily="34" charset="0"/>
              <a:buNone/>
            </a:pPr>
            <a:endParaRPr lang="en-CA" sz="1600" i="0" baseline="0" dirty="0" smtClean="0"/>
          </a:p>
          <a:p>
            <a:pPr marL="289208" indent="-289208">
              <a:buFont typeface="Arial" panose="020B0604020202020204" pitchFamily="34" charset="0"/>
              <a:buChar char="•"/>
            </a:pPr>
            <a:r>
              <a:rPr lang="en-CA" sz="1600" i="0" baseline="0" dirty="0" smtClean="0"/>
              <a:t>Solution : son </a:t>
            </a:r>
            <a:r>
              <a:rPr lang="en-CA" sz="1600" i="0" baseline="0" dirty="0" err="1" smtClean="0"/>
              <a:t>employeur</a:t>
            </a:r>
            <a:r>
              <a:rPr lang="en-CA" sz="1600" i="0" baseline="0" dirty="0" smtClean="0"/>
              <a:t> </a:t>
            </a:r>
            <a:r>
              <a:rPr lang="en-CA" sz="1600" b="1" i="0" u="sng" baseline="0" dirty="0" err="1" smtClean="0"/>
              <a:t>doit</a:t>
            </a:r>
            <a:r>
              <a:rPr lang="en-CA" sz="1600" i="0" baseline="0" dirty="0" smtClean="0"/>
              <a:t> </a:t>
            </a:r>
            <a:r>
              <a:rPr lang="en-CA" sz="1600" i="0" baseline="0" dirty="0" err="1" smtClean="0"/>
              <a:t>lui</a:t>
            </a:r>
            <a:r>
              <a:rPr lang="en-CA" sz="1600" i="0" baseline="0" dirty="0" smtClean="0"/>
              <a:t> </a:t>
            </a:r>
            <a:r>
              <a:rPr lang="en-CA" sz="1600" i="0" baseline="0" dirty="0" err="1" smtClean="0"/>
              <a:t>permettre</a:t>
            </a:r>
            <a:r>
              <a:rPr lang="en-CA" sz="1600" i="0" baseline="0" dirty="0" smtClean="0"/>
              <a:t> </a:t>
            </a:r>
            <a:r>
              <a:rPr lang="en-CA" sz="1600" i="0" baseline="0" dirty="0" err="1" smtClean="0"/>
              <a:t>soit</a:t>
            </a:r>
            <a:r>
              <a:rPr lang="en-CA" sz="1600" i="0" baseline="0" dirty="0" smtClean="0"/>
              <a:t> 1) </a:t>
            </a:r>
            <a:r>
              <a:rPr lang="en-CA" sz="1600" i="0" baseline="0" dirty="0" err="1" smtClean="0"/>
              <a:t>d’arriver</a:t>
            </a:r>
            <a:r>
              <a:rPr lang="en-CA" sz="1600" i="0" baseline="0" dirty="0" smtClean="0"/>
              <a:t> plus </a:t>
            </a:r>
            <a:r>
              <a:rPr lang="en-CA" sz="1600" i="0" baseline="0" dirty="0" err="1" smtClean="0"/>
              <a:t>tard</a:t>
            </a:r>
            <a:r>
              <a:rPr lang="en-CA" sz="1600" i="0" baseline="0" dirty="0" smtClean="0"/>
              <a:t> (à 12 h 30) </a:t>
            </a:r>
            <a:r>
              <a:rPr lang="en-CA" sz="1600" i="0" baseline="0" dirty="0" err="1" smtClean="0"/>
              <a:t>ou</a:t>
            </a:r>
            <a:r>
              <a:rPr lang="en-CA" sz="1600" i="0" baseline="0" dirty="0" smtClean="0"/>
              <a:t> 2) de le </a:t>
            </a:r>
            <a:r>
              <a:rPr lang="en-CA" sz="1600" i="0" baseline="0" dirty="0" err="1" smtClean="0"/>
              <a:t>laisser</a:t>
            </a:r>
            <a:r>
              <a:rPr lang="en-CA" sz="1600" i="0" baseline="0" dirty="0" smtClean="0"/>
              <a:t> </a:t>
            </a:r>
            <a:r>
              <a:rPr lang="en-CA" sz="1600" i="0" baseline="0" dirty="0" err="1" smtClean="0"/>
              <a:t>partir</a:t>
            </a:r>
            <a:r>
              <a:rPr lang="en-CA" sz="1600" i="0" baseline="0" dirty="0" smtClean="0"/>
              <a:t> plus </a:t>
            </a:r>
            <a:r>
              <a:rPr lang="en-CA" sz="1600" i="0" baseline="0" dirty="0" err="1" smtClean="0"/>
              <a:t>tôt</a:t>
            </a:r>
            <a:r>
              <a:rPr lang="en-CA" sz="1600" i="0" baseline="0" dirty="0" smtClean="0"/>
              <a:t> (à 18 h 30) </a:t>
            </a:r>
            <a:r>
              <a:rPr lang="en-CA" sz="1600" i="0" baseline="0" dirty="0" err="1" smtClean="0"/>
              <a:t>ou</a:t>
            </a:r>
            <a:r>
              <a:rPr lang="en-CA" sz="1600" i="0" baseline="0" dirty="0" smtClean="0"/>
              <a:t> 3) </a:t>
            </a:r>
            <a:r>
              <a:rPr lang="en-CA" sz="1600" i="0" baseline="0" dirty="0" err="1" smtClean="0"/>
              <a:t>lui</a:t>
            </a:r>
            <a:r>
              <a:rPr lang="en-CA" sz="1600" i="0" baseline="0" dirty="0" smtClean="0"/>
              <a:t> </a:t>
            </a:r>
            <a:r>
              <a:rPr lang="en-CA" sz="1600" i="0" baseline="0" dirty="0" err="1" smtClean="0"/>
              <a:t>permettre</a:t>
            </a:r>
            <a:r>
              <a:rPr lang="en-CA" sz="1600" i="0" baseline="0" dirty="0" smtClean="0"/>
              <a:t> de </a:t>
            </a:r>
            <a:r>
              <a:rPr lang="en-CA" sz="1600" i="0" baseline="0" dirty="0" err="1" smtClean="0"/>
              <a:t>s’absenter</a:t>
            </a:r>
            <a:r>
              <a:rPr lang="en-CA" sz="1600" i="0" baseline="0" dirty="0" smtClean="0"/>
              <a:t> pendant </a:t>
            </a:r>
            <a:r>
              <a:rPr lang="en-CA" sz="1600" i="0" baseline="0" dirty="0" err="1" smtClean="0"/>
              <a:t>trois</a:t>
            </a:r>
            <a:r>
              <a:rPr lang="en-CA" sz="1600" i="0" baseline="0" dirty="0" smtClean="0"/>
              <a:t> </a:t>
            </a:r>
            <a:r>
              <a:rPr lang="en-CA" sz="1600" i="0" baseline="0" dirty="0" err="1" smtClean="0"/>
              <a:t>heures</a:t>
            </a:r>
            <a:r>
              <a:rPr lang="en-CA" sz="1600" i="0" baseline="0" dirty="0" smtClean="0"/>
              <a:t> </a:t>
            </a:r>
            <a:r>
              <a:rPr lang="en-CA" sz="1600" i="0" baseline="0" dirty="0" err="1" smtClean="0"/>
              <a:t>durant</a:t>
            </a:r>
            <a:r>
              <a:rPr lang="en-CA" sz="1600" i="0" baseline="0" dirty="0" smtClean="0"/>
              <a:t> la </a:t>
            </a:r>
            <a:r>
              <a:rPr lang="en-CA" sz="1600" i="0" baseline="0" dirty="0" err="1" smtClean="0"/>
              <a:t>journée</a:t>
            </a:r>
            <a:r>
              <a:rPr lang="en-CA" sz="1600" i="0" baseline="0" dirty="0" smtClean="0"/>
              <a:t>. </a:t>
            </a:r>
          </a:p>
          <a:p>
            <a:pPr marL="289208" indent="-289208">
              <a:buFont typeface="Arial" panose="020B0604020202020204" pitchFamily="34" charset="0"/>
              <a:buChar char="•"/>
            </a:pPr>
            <a:endParaRPr lang="en-CA" sz="1600" i="0" baseline="0" dirty="0" smtClean="0"/>
          </a:p>
          <a:p>
            <a:pPr marL="289208" indent="-289208">
              <a:buFont typeface="Arial" panose="020B0604020202020204" pitchFamily="34" charset="0"/>
              <a:buChar char="•"/>
            </a:pPr>
            <a:r>
              <a:rPr lang="en-CA" sz="1600" i="0" baseline="0" dirty="0" err="1" smtClean="0"/>
              <a:t>L’employeur</a:t>
            </a:r>
            <a:r>
              <a:rPr lang="en-CA" sz="1600" i="0" baseline="0" dirty="0" smtClean="0"/>
              <a:t> a le droit de </a:t>
            </a:r>
            <a:r>
              <a:rPr lang="en-CA" sz="1600" i="0" baseline="0" dirty="0" err="1" smtClean="0"/>
              <a:t>décider</a:t>
            </a:r>
            <a:r>
              <a:rPr lang="en-CA" sz="1600" i="0" baseline="0" dirty="0" smtClean="0"/>
              <a:t> du moment o</a:t>
            </a:r>
            <a:r>
              <a:rPr lang="fr-CA" sz="1600" i="0" baseline="0" dirty="0" smtClean="0"/>
              <a:t>ù il accordera des heures. </a:t>
            </a:r>
          </a:p>
          <a:p>
            <a:pPr marL="289208" indent="-289208">
              <a:buFont typeface="Arial" panose="020B0604020202020204" pitchFamily="34" charset="0"/>
              <a:buChar char="•"/>
            </a:pPr>
            <a:endParaRPr lang="en-CA" sz="1600" i="0" baseline="0" dirty="0" smtClean="0"/>
          </a:p>
          <a:p>
            <a:pPr marL="289208" indent="-289208">
              <a:buFont typeface="Arial" panose="020B0604020202020204" pitchFamily="34" charset="0"/>
              <a:buChar char="•"/>
            </a:pPr>
            <a:r>
              <a:rPr lang="en-CA" sz="1600" i="0" baseline="0" dirty="0" smtClean="0"/>
              <a:t>Les </a:t>
            </a:r>
            <a:r>
              <a:rPr lang="en-CA" sz="1600" i="0" baseline="0" dirty="0" err="1" smtClean="0"/>
              <a:t>employés</a:t>
            </a:r>
            <a:r>
              <a:rPr lang="en-CA" sz="1600" i="0" baseline="0" dirty="0" smtClean="0"/>
              <a:t> ne </a:t>
            </a:r>
            <a:r>
              <a:rPr lang="en-CA" sz="1600" i="0" baseline="0" dirty="0" err="1" smtClean="0"/>
              <a:t>perdent</a:t>
            </a:r>
            <a:r>
              <a:rPr lang="en-CA" sz="1600" i="0" baseline="0" dirty="0" smtClean="0"/>
              <a:t> pas de </a:t>
            </a:r>
            <a:r>
              <a:rPr lang="en-CA" sz="1600" i="0" baseline="0" dirty="0" err="1" smtClean="0"/>
              <a:t>salaire</a:t>
            </a:r>
            <a:r>
              <a:rPr lang="en-CA" sz="1600" i="0" baseline="0" dirty="0" smtClean="0"/>
              <a:t> </a:t>
            </a:r>
            <a:r>
              <a:rPr lang="en-CA" sz="1600" i="0" baseline="0" dirty="0" err="1" smtClean="0"/>
              <a:t>lorsque</a:t>
            </a:r>
            <a:r>
              <a:rPr lang="en-CA" sz="1600" i="0" baseline="0" dirty="0" smtClean="0"/>
              <a:t> </a:t>
            </a:r>
            <a:r>
              <a:rPr lang="en-CA" sz="1600" i="0" baseline="0" dirty="0" err="1" smtClean="0"/>
              <a:t>leur</a:t>
            </a:r>
            <a:r>
              <a:rPr lang="en-CA" sz="1600" i="0" baseline="0" dirty="0" smtClean="0"/>
              <a:t> </a:t>
            </a:r>
            <a:r>
              <a:rPr lang="en-CA" sz="1600" i="0" baseline="0" dirty="0" err="1" smtClean="0"/>
              <a:t>employeur</a:t>
            </a:r>
            <a:r>
              <a:rPr lang="en-CA" sz="1600" i="0" baseline="0" dirty="0" smtClean="0"/>
              <a:t> </a:t>
            </a:r>
            <a:r>
              <a:rPr lang="en-CA" sz="1600" i="0" baseline="0" dirty="0" err="1" smtClean="0"/>
              <a:t>leur</a:t>
            </a:r>
            <a:r>
              <a:rPr lang="en-CA" sz="1600" i="0" baseline="0" dirty="0" smtClean="0"/>
              <a:t> </a:t>
            </a:r>
            <a:r>
              <a:rPr lang="en-CA" sz="1600" i="0" baseline="0" dirty="0" err="1" smtClean="0"/>
              <a:t>donne</a:t>
            </a:r>
            <a:r>
              <a:rPr lang="en-CA" sz="1600" i="0" baseline="0" dirty="0" smtClean="0"/>
              <a:t> du temps pour voter</a:t>
            </a:r>
            <a:r>
              <a:rPr lang="en-CA" sz="1600" i="0" baseline="0" smtClean="0"/>
              <a:t>. </a:t>
            </a:r>
            <a:endParaRPr lang="fr-CA" sz="1600" i="0" baseline="0" dirty="0" smtClean="0"/>
          </a:p>
          <a:p>
            <a:pPr marL="289208" indent="-289208">
              <a:buFont typeface="Arial" panose="020B0604020202020204" pitchFamily="34" charset="0"/>
              <a:buChar char="•"/>
            </a:pPr>
            <a:endParaRPr lang="fr-CA" sz="1600" i="0" baseline="0" dirty="0" smtClean="0"/>
          </a:p>
          <a:p>
            <a:pPr marL="289208" indent="-289208">
              <a:buFont typeface="Arial" panose="020B0604020202020204" pitchFamily="34" charset="0"/>
              <a:buChar char="•"/>
            </a:pPr>
            <a:r>
              <a:rPr lang="fr-CA" sz="1600" i="0" baseline="0" dirty="0" smtClean="0"/>
              <a:t>La loi s’applique à tous les employeurs sauf pour l’industrie du transport.</a:t>
            </a:r>
            <a:endParaRPr lang="fr-CA" sz="1600" i="1" dirty="0" smtClean="0"/>
          </a:p>
          <a:p>
            <a:pPr marL="0" indent="0">
              <a:buFont typeface="Arial" panose="020B0604020202020204" pitchFamily="34" charset="0"/>
              <a:buNone/>
            </a:pPr>
            <a:r>
              <a:rPr lang="fr-CA" sz="1600" dirty="0" smtClean="0"/>
              <a:t> </a:t>
            </a:r>
            <a:endParaRPr lang="fr-CA" sz="1600" dirty="0"/>
          </a:p>
          <a:p>
            <a:r>
              <a:rPr lang="fr-CA" sz="800" dirty="0" smtClean="0"/>
              <a:t>Source</a:t>
            </a:r>
            <a:r>
              <a:rPr lang="fr-CA" sz="800" dirty="0"/>
              <a:t>: PowerPoint d’Élections Canada : L’Histoire du vote au Canada, à la p. </a:t>
            </a:r>
            <a:r>
              <a:rPr lang="fr-CA" sz="800" dirty="0" smtClean="0"/>
              <a:t>103</a:t>
            </a:r>
            <a:r>
              <a:rPr lang="fr-CA" sz="800" baseline="0" dirty="0" smtClean="0"/>
              <a:t> ; http://www.elections.ca/content.aspx?section=vot&amp;dir=faq&amp;document=faqvoting&amp;lang=f#a6 </a:t>
            </a:r>
            <a:endParaRPr lang="fr-CA" sz="800" dirty="0"/>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16</a:t>
            </a:fld>
            <a:endParaRPr lang="fr-CA"/>
          </a:p>
        </p:txBody>
      </p:sp>
    </p:spTree>
    <p:extLst>
      <p:ext uri="{BB962C8B-B14F-4D97-AF65-F5344CB8AC3E}">
        <p14:creationId xmlns:p14="http://schemas.microsoft.com/office/powerpoint/2010/main" val="246965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b="1" dirty="0" smtClean="0">
                <a:latin typeface="Calibri" pitchFamily="34" charset="0"/>
              </a:rPr>
              <a:t>**** IMPORTANT POUR LA LIGNE DE TEMPS ***</a:t>
            </a:r>
            <a:endParaRPr lang="fr-CA" sz="800" b="1" dirty="0" smtClean="0">
              <a:latin typeface="Calibri" pitchFamily="34" charset="0"/>
            </a:endParaRPr>
          </a:p>
          <a:p>
            <a:endParaRPr lang="fr-CA" sz="800" dirty="0" smtClean="0"/>
          </a:p>
          <a:p>
            <a:r>
              <a:rPr lang="fr-CA" sz="800" dirty="0" smtClean="0"/>
              <a:t>Source</a:t>
            </a:r>
            <a:r>
              <a:rPr lang="fr-CA" sz="800" dirty="0"/>
              <a:t>: PowerPoint d’Élections Canada : L’Histoire du vote au Canada, à la p. 126.</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17</a:t>
            </a:fld>
            <a:endParaRPr lang="fr-CA"/>
          </a:p>
        </p:txBody>
      </p:sp>
    </p:spTree>
    <p:extLst>
      <p:ext uri="{BB962C8B-B14F-4D97-AF65-F5344CB8AC3E}">
        <p14:creationId xmlns:p14="http://schemas.microsoft.com/office/powerpoint/2010/main" val="1202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pPr>
              <a:buFont typeface="Arial" pitchFamily="34" charset="0"/>
              <a:buNone/>
            </a:pPr>
            <a:endParaRPr lang="en-CA" sz="1600" b="1" dirty="0" smtClean="0">
              <a:latin typeface="Calibri" pitchFamily="34" charset="0"/>
            </a:endParaRPr>
          </a:p>
          <a:p>
            <a:pPr>
              <a:buFont typeface="Arial" pitchFamily="34" charset="0"/>
              <a:buNone/>
            </a:pPr>
            <a:r>
              <a:rPr lang="en-CA" sz="1600" b="1" dirty="0" err="1" smtClean="0">
                <a:latin typeface="Calibri" pitchFamily="34" charset="0"/>
              </a:rPr>
              <a:t>Réponse</a:t>
            </a:r>
            <a:r>
              <a:rPr lang="en-CA" sz="1600" b="1" dirty="0">
                <a:latin typeface="Calibri" pitchFamily="34" charset="0"/>
              </a:rPr>
              <a:t>: </a:t>
            </a:r>
            <a:r>
              <a:rPr lang="en-CA" sz="1600" dirty="0" err="1">
                <a:latin typeface="Calibri" pitchFamily="34" charset="0"/>
              </a:rPr>
              <a:t>Vrai</a:t>
            </a:r>
            <a:endParaRPr lang="en-CA" sz="1600" dirty="0">
              <a:latin typeface="Calibri" pitchFamily="34" charset="0"/>
            </a:endParaRPr>
          </a:p>
          <a:p>
            <a:pPr>
              <a:buFont typeface="Arial" pitchFamily="34" charset="0"/>
              <a:buChar char="•"/>
            </a:pPr>
            <a:endParaRPr lang="fr-CA" sz="1600" dirty="0">
              <a:latin typeface="Calibri" pitchFamily="34" charset="0"/>
            </a:endParaRPr>
          </a:p>
          <a:p>
            <a:pPr>
              <a:buFont typeface="Arial" pitchFamily="34" charset="0"/>
              <a:buChar char="•"/>
            </a:pPr>
            <a:r>
              <a:rPr lang="fr-CA" sz="1600" dirty="0">
                <a:latin typeface="Calibri" pitchFamily="34" charset="0"/>
              </a:rPr>
              <a:t>Ce droit est protégé à l’article 2 de la </a:t>
            </a:r>
            <a:r>
              <a:rPr lang="fr-CA" sz="1600" i="1" dirty="0">
                <a:latin typeface="Calibri" pitchFamily="34" charset="0"/>
              </a:rPr>
              <a:t>Charte canadienne des droits et libertés</a:t>
            </a:r>
            <a:r>
              <a:rPr lang="fr-CA" sz="1600" dirty="0">
                <a:latin typeface="Calibri" pitchFamily="34" charset="0"/>
              </a:rPr>
              <a:t>. </a:t>
            </a:r>
          </a:p>
          <a:p>
            <a:pPr>
              <a:buFont typeface="Arial" pitchFamily="34" charset="0"/>
              <a:buChar char="•"/>
            </a:pPr>
            <a:endParaRPr lang="fr-CA" sz="1600" dirty="0">
              <a:latin typeface="Calibri" pitchFamily="34" charset="0"/>
            </a:endParaRPr>
          </a:p>
          <a:p>
            <a:pPr>
              <a:buFont typeface="Arial" pitchFamily="34" charset="0"/>
              <a:buChar char="•"/>
            </a:pPr>
            <a:r>
              <a:rPr lang="fr-CA" sz="1600" dirty="0">
                <a:latin typeface="Calibri" pitchFamily="34" charset="0"/>
              </a:rPr>
              <a:t>Dans le passé, nous avons vu que plusieurs personnes ont été privées du droit de vote pour des motifs reliés au sexe, à la race, à la religion ou parce qu’elles n’étaient pas en mesure de se rendre au bureau de scrutin.</a:t>
            </a:r>
          </a:p>
          <a:p>
            <a:endParaRPr lang="fr-CA" sz="16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18</a:t>
            </a:fld>
            <a:endParaRPr lang="fr-CA"/>
          </a:p>
        </p:txBody>
      </p:sp>
    </p:spTree>
    <p:extLst>
      <p:ext uri="{BB962C8B-B14F-4D97-AF65-F5344CB8AC3E}">
        <p14:creationId xmlns:p14="http://schemas.microsoft.com/office/powerpoint/2010/main" val="3451153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Calibri" pitchFamily="34" charset="0"/>
              </a:rPr>
              <a:t>**** IMPORTANT POUR LA LIGNE DE TEMPS ***</a:t>
            </a:r>
            <a:endParaRPr lang="fr-CA" sz="1200" b="1" dirty="0" smtClean="0">
              <a:latin typeface="Calibri" pitchFamily="34" charset="0"/>
            </a:endParaRPr>
          </a:p>
          <a:p>
            <a:endParaRPr lang="fr-FR" dirty="0" smtClean="0">
              <a:effectLst/>
            </a:endParaRPr>
          </a:p>
          <a:p>
            <a:r>
              <a:rPr lang="fr-FR" dirty="0" smtClean="0">
                <a:effectLst/>
              </a:rPr>
              <a:t>Les électeurs admissibles qui sont sans abri ou qui n'ont pas d'adresse peuvent s'inscrire et voter.</a:t>
            </a:r>
          </a:p>
          <a:p>
            <a:endParaRPr lang="fr-FR" dirty="0" smtClean="0">
              <a:effectLst/>
            </a:endParaRPr>
          </a:p>
          <a:p>
            <a:r>
              <a:rPr lang="fr-FR" dirty="0" smtClean="0">
                <a:effectLst/>
              </a:rPr>
              <a:t>Tous les électeurs doivent fournir une preuve d'identité et d'adresse avant de voter. Cette page </a:t>
            </a:r>
            <a:r>
              <a:rPr lang="fr-FR" dirty="0" smtClean="0">
                <a:effectLst/>
                <a:hlinkClick r:id="rId3"/>
              </a:rPr>
              <a:t>présente la liste des preuves d'identité et d'adresse acceptées aux bureaux de vote.</a:t>
            </a:r>
            <a:endParaRPr lang="fr-FR" dirty="0" smtClean="0">
              <a:effectLst/>
            </a:endParaRPr>
          </a:p>
          <a:p>
            <a:endParaRPr lang="fr-FR" dirty="0" smtClean="0">
              <a:effectLst/>
            </a:endParaRPr>
          </a:p>
          <a:p>
            <a:r>
              <a:rPr lang="fr-FR" dirty="0" smtClean="0">
                <a:effectLst/>
              </a:rPr>
              <a:t>Voici quelques façons de prouver votre identité et votre adresse :</a:t>
            </a:r>
          </a:p>
          <a:p>
            <a:endParaRPr lang="fr-FR" dirty="0" smtClean="0">
              <a:effectLst/>
            </a:endParaRPr>
          </a:p>
          <a:p>
            <a:r>
              <a:rPr lang="fr-FR" dirty="0" smtClean="0"/>
              <a:t>1)</a:t>
            </a:r>
            <a:r>
              <a:rPr lang="fr-FR" baseline="0" dirty="0" smtClean="0"/>
              <a:t> </a:t>
            </a:r>
            <a:r>
              <a:rPr lang="fr-FR" dirty="0" smtClean="0"/>
              <a:t>Comme preuve d'identité (votre nom)</a:t>
            </a:r>
            <a:r>
              <a:rPr lang="fr-FR" baseline="0" dirty="0" smtClean="0"/>
              <a:t> : </a:t>
            </a:r>
            <a:r>
              <a:rPr lang="fr-FR" dirty="0" smtClean="0"/>
              <a:t>vous pouvez montrer une pièce d'identité sur laquelle figure votre nom, comme un permis de pêche, une carte de bibliothèque, une carte d'assurance sociale (NAS), un acte de naissance ou une carte d'identité de soins de santé d'Anciens combattants Canada.</a:t>
            </a:r>
          </a:p>
          <a:p>
            <a:endParaRPr lang="fr-FR" dirty="0" smtClean="0"/>
          </a:p>
          <a:p>
            <a:r>
              <a:rPr lang="fr-FR" dirty="0" smtClean="0"/>
              <a:t>2) Comme preuve d'adresse</a:t>
            </a:r>
            <a:r>
              <a:rPr lang="fr-FR" baseline="0" dirty="0" smtClean="0"/>
              <a:t> :</a:t>
            </a:r>
            <a:r>
              <a:rPr lang="fr-FR" dirty="0" smtClean="0"/>
              <a:t> vous pouvez montrer une lettre officielle appelée Attestation de résidence. Si vous fréquentez un centre d'hébergement, demandez à l'administrateur de vous fournir cette lettre. </a:t>
            </a:r>
          </a:p>
          <a:p>
            <a:endParaRPr lang="fr-FR" dirty="0" smtClean="0"/>
          </a:p>
          <a:p>
            <a:r>
              <a:rPr lang="fr-FR" dirty="0" smtClean="0"/>
              <a:t>3) Si vous n'avez pas de documents prouvant votre identité et votre adresse, </a:t>
            </a:r>
            <a:r>
              <a:rPr lang="fr-FR" dirty="0" smtClean="0">
                <a:hlinkClick r:id="rId4"/>
              </a:rPr>
              <a:t>prêtez serment et demandez à une personne qui vous connaît de répondre de vous.</a:t>
            </a:r>
            <a:r>
              <a:rPr lang="fr-FR" dirty="0" smtClean="0"/>
              <a:t> Cette personne doit être un électeur admissible dans votre </a:t>
            </a:r>
            <a:r>
              <a:rPr lang="fr-FR" dirty="0" smtClean="0">
                <a:hlinkClick r:id="rId5"/>
              </a:rPr>
              <a:t>section de vote</a:t>
            </a:r>
            <a:r>
              <a:rPr lang="fr-FR" dirty="0" smtClean="0"/>
              <a:t> et présenter des documents qui prouvent son identité et de son adresse.</a:t>
            </a:r>
          </a:p>
          <a:p>
            <a:endParaRPr lang="fr-CA" baseline="0" dirty="0" smtClean="0"/>
          </a:p>
          <a:p>
            <a:r>
              <a:rPr lang="fr-CA" sz="800" dirty="0" smtClean="0"/>
              <a:t> Source: http://www.elections.ca/content.aspx?section=vot&amp;dir=faq&amp;document=faqvoting&amp;lang=f#a4</a:t>
            </a:r>
            <a:endParaRPr lang="fr-CA" sz="8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19</a:t>
            </a:fld>
            <a:endParaRPr lang="fr-CA"/>
          </a:p>
        </p:txBody>
      </p:sp>
    </p:spTree>
    <p:extLst>
      <p:ext uri="{BB962C8B-B14F-4D97-AF65-F5344CB8AC3E}">
        <p14:creationId xmlns:p14="http://schemas.microsoft.com/office/powerpoint/2010/main" val="59451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a:t>
            </a:fld>
            <a:endParaRPr lang="fr-CA"/>
          </a:p>
        </p:txBody>
      </p:sp>
    </p:spTree>
    <p:extLst>
      <p:ext uri="{BB962C8B-B14F-4D97-AF65-F5344CB8AC3E}">
        <p14:creationId xmlns:p14="http://schemas.microsoft.com/office/powerpoint/2010/main" val="2056328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endParaRPr lang="fr-CA" sz="1600" b="1" dirty="0" smtClean="0"/>
          </a:p>
          <a:p>
            <a:r>
              <a:rPr lang="fr-CA" sz="1600" b="1" dirty="0" smtClean="0"/>
              <a:t>Réponse</a:t>
            </a:r>
            <a:r>
              <a:rPr lang="fr-CA" sz="1600" b="1" dirty="0"/>
              <a:t> : Faux</a:t>
            </a:r>
            <a:r>
              <a:rPr lang="fr-CA" sz="1600" dirty="0"/>
              <a:t>.</a:t>
            </a:r>
            <a:r>
              <a:rPr lang="fr-CA" sz="1600" b="1" dirty="0"/>
              <a:t> </a:t>
            </a:r>
          </a:p>
          <a:p>
            <a:endParaRPr lang="en-CA" sz="1600" b="1" dirty="0"/>
          </a:p>
          <a:p>
            <a:pPr marL="173525" indent="-173525">
              <a:buFont typeface="Arial" panose="020B0604020202020204" pitchFamily="34" charset="0"/>
              <a:buChar char="•"/>
            </a:pPr>
            <a:r>
              <a:rPr lang="fr-CA" sz="1600" dirty="0"/>
              <a:t>Ce n’est que depuis 2002 que l’accès au vote est garanti à tous les détenus, grâce à un jugement de la Cour suprême.</a:t>
            </a:r>
          </a:p>
          <a:p>
            <a:pPr marL="173525" indent="-173525">
              <a:buFont typeface="Arial" panose="020B0604020202020204" pitchFamily="34" charset="0"/>
              <a:buChar char="•"/>
            </a:pPr>
            <a:endParaRPr lang="fr-CA" dirty="0"/>
          </a:p>
          <a:p>
            <a:r>
              <a:rPr lang="fr-CA" b="1" u="sng" dirty="0"/>
              <a:t>Explications supplémentaires facultatives : </a:t>
            </a:r>
            <a:r>
              <a:rPr lang="fr-CA" dirty="0"/>
              <a:t>Le Parlement accorde le droit de vote aux détenus qui purgent une peine de moins de deux ans en 1993 et exclut ce droit aux autres prisonniers.</a:t>
            </a:r>
          </a:p>
          <a:p>
            <a:endParaRPr lang="fr-CA" dirty="0"/>
          </a:p>
          <a:p>
            <a:r>
              <a:rPr lang="fr-CA" sz="800" dirty="0"/>
              <a:t>Source: PowerPoint d’Élections Canada : L’Histoire du vote au Canada, aux pp. 114-115 ; </a:t>
            </a:r>
            <a:r>
              <a:rPr lang="fr-CA" sz="800" i="1" dirty="0"/>
              <a:t>Sauvé c Canada</a:t>
            </a:r>
            <a:r>
              <a:rPr lang="fr-CA" sz="800" dirty="0"/>
              <a:t>, [2002] 3 RCS 519.</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20</a:t>
            </a:fld>
            <a:endParaRPr lang="fr-CA"/>
          </a:p>
        </p:txBody>
      </p:sp>
    </p:spTree>
    <p:extLst>
      <p:ext uri="{BB962C8B-B14F-4D97-AF65-F5344CB8AC3E}">
        <p14:creationId xmlns:p14="http://schemas.microsoft.com/office/powerpoint/2010/main" val="2517473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25464" rtl="0" eaLnBrk="1" fontAlgn="auto" latinLnBrk="0" hangingPunct="1">
              <a:lnSpc>
                <a:spcPct val="100000"/>
              </a:lnSpc>
              <a:spcBef>
                <a:spcPts val="0"/>
              </a:spcBef>
              <a:spcAft>
                <a:spcPts val="0"/>
              </a:spcAft>
              <a:buClrTx/>
              <a:buSzTx/>
              <a:buFontTx/>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pPr defTabSz="925464"/>
            <a:endParaRPr lang="fr-CA" sz="1600" b="1" dirty="0" smtClean="0"/>
          </a:p>
          <a:p>
            <a:pPr defTabSz="925464"/>
            <a:r>
              <a:rPr lang="fr-CA" sz="1600" b="1" dirty="0" smtClean="0"/>
              <a:t>Réponse</a:t>
            </a:r>
            <a:r>
              <a:rPr lang="fr-CA" sz="1600" b="1" dirty="0"/>
              <a:t> : Vrai</a:t>
            </a:r>
            <a:r>
              <a:rPr lang="fr-CA" sz="1600" dirty="0"/>
              <a:t>. </a:t>
            </a:r>
          </a:p>
          <a:p>
            <a:pPr defTabSz="925464"/>
            <a:endParaRPr lang="fr-CA" sz="1600" dirty="0"/>
          </a:p>
          <a:p>
            <a:pPr marL="173525" indent="-173525" defTabSz="925464">
              <a:buFont typeface="Arial" panose="020B0604020202020204" pitchFamily="34" charset="0"/>
              <a:buChar char="•"/>
            </a:pPr>
            <a:r>
              <a:rPr lang="fr-CA" sz="1600" dirty="0" smtClean="0"/>
              <a:t>En </a:t>
            </a:r>
            <a:r>
              <a:rPr lang="fr-CA" sz="1600" dirty="0"/>
              <a:t>1916, les provinces du Manitoba, de la Saskatchewan et de l’Alberta ont accordé le droit de vote aux femmes.</a:t>
            </a:r>
          </a:p>
          <a:p>
            <a:endParaRPr lang="fr-CA" sz="16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21</a:t>
            </a:fld>
            <a:endParaRPr lang="fr-CA"/>
          </a:p>
        </p:txBody>
      </p:sp>
    </p:spTree>
    <p:extLst>
      <p:ext uri="{BB962C8B-B14F-4D97-AF65-F5344CB8AC3E}">
        <p14:creationId xmlns:p14="http://schemas.microsoft.com/office/powerpoint/2010/main" val="218379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Vrai.  </a:t>
            </a:r>
          </a:p>
          <a:p>
            <a:endParaRPr lang="fr-CA" sz="1600" b="1" dirty="0"/>
          </a:p>
          <a:p>
            <a:pPr marL="173525" indent="-173525">
              <a:buFont typeface="Arial" panose="020B0604020202020204" pitchFamily="34" charset="0"/>
              <a:buChar char="•"/>
            </a:pPr>
            <a:r>
              <a:rPr lang="fr-CA" sz="1600" dirty="0"/>
              <a:t>Ce droit a été accordé en 1993.</a:t>
            </a:r>
          </a:p>
          <a:p>
            <a:endParaRPr lang="fr-CA" sz="1600" dirty="0"/>
          </a:p>
          <a:p>
            <a:endParaRPr lang="fr-CA" dirty="0"/>
          </a:p>
          <a:p>
            <a:r>
              <a:rPr lang="fr-CA" sz="800" dirty="0"/>
              <a:t>Source: PowerPoint d’Élections Canada : L’Histoire du vote au Canada, à la p. 94.</a:t>
            </a:r>
          </a:p>
          <a:p>
            <a:r>
              <a:rPr lang="fr-CA" sz="800" dirty="0"/>
              <a:t>            PowerPoint d’Élections Canada : L’Histoire du vote au Canada, à la p. 96.</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22</a:t>
            </a:fld>
            <a:endParaRPr lang="fr-CA"/>
          </a:p>
        </p:txBody>
      </p:sp>
    </p:spTree>
    <p:extLst>
      <p:ext uri="{BB962C8B-B14F-4D97-AF65-F5344CB8AC3E}">
        <p14:creationId xmlns:p14="http://schemas.microsoft.com/office/powerpoint/2010/main" val="220637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Faux.</a:t>
            </a:r>
            <a:r>
              <a:rPr lang="fr-CA" sz="1600" dirty="0"/>
              <a:t> </a:t>
            </a:r>
          </a:p>
          <a:p>
            <a:endParaRPr lang="fr-CA" sz="1600" dirty="0"/>
          </a:p>
          <a:p>
            <a:pPr marL="173525" indent="-173525">
              <a:buFont typeface="Arial" panose="020B0604020202020204" pitchFamily="34" charset="0"/>
              <a:buChar char="•"/>
            </a:pPr>
            <a:r>
              <a:rPr lang="fr-CA" sz="1600" dirty="0"/>
              <a:t>Les jeunes votent moins que leurs aînés et leur intérêt à voter décline avec le temps.</a:t>
            </a:r>
          </a:p>
          <a:p>
            <a:endParaRPr lang="fr-CA" dirty="0"/>
          </a:p>
          <a:p>
            <a:r>
              <a:rPr lang="fr-CA" sz="800" dirty="0"/>
              <a:t>Source: PowerPoint d’Élections Canada : L’Histoire du vote au Canada, à la p. 137</a:t>
            </a:r>
            <a:r>
              <a:rPr lang="fr-CA" dirty="0"/>
              <a:t>.</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23</a:t>
            </a:fld>
            <a:endParaRPr lang="fr-CA"/>
          </a:p>
        </p:txBody>
      </p:sp>
    </p:spTree>
    <p:extLst>
      <p:ext uri="{BB962C8B-B14F-4D97-AF65-F5344CB8AC3E}">
        <p14:creationId xmlns:p14="http://schemas.microsoft.com/office/powerpoint/2010/main" val="391292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Faux. </a:t>
            </a:r>
          </a:p>
          <a:p>
            <a:endParaRPr lang="fr-CA" sz="1600" b="1" dirty="0"/>
          </a:p>
          <a:p>
            <a:pPr marL="173525" indent="-173525">
              <a:buFont typeface="Arial" panose="020B0604020202020204" pitchFamily="34" charset="0"/>
              <a:buChar char="•"/>
            </a:pPr>
            <a:r>
              <a:rPr lang="fr-CA" sz="1600" dirty="0"/>
              <a:t>Les personnes ayant une déficience intellectuelle peuvent voter depuis l’adoption de la </a:t>
            </a:r>
            <a:r>
              <a:rPr lang="fr-CA" sz="1600" i="1" dirty="0"/>
              <a:t>Charte canadienne des droits et libertés</a:t>
            </a:r>
            <a:r>
              <a:rPr lang="fr-CA" sz="1600" dirty="0"/>
              <a:t> en 1982. </a:t>
            </a:r>
          </a:p>
          <a:p>
            <a:endParaRPr lang="fr-CA" dirty="0"/>
          </a:p>
          <a:p>
            <a:r>
              <a:rPr lang="fr-CA" sz="800" dirty="0"/>
              <a:t>Source: Voir site internet d’Élections Canada : </a:t>
            </a:r>
            <a:r>
              <a:rPr lang="fr-CA" sz="800" u="sng" dirty="0">
                <a:hlinkClick r:id="rId3"/>
              </a:rPr>
              <a:t>http://www.elections.ca/content.aspx?section=vot&amp;dir=bkg&amp;document=ec90785&amp;lang=f</a:t>
            </a:r>
            <a:r>
              <a:rPr lang="fr-CA" sz="800" dirty="0"/>
              <a:t>. </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24</a:t>
            </a:fld>
            <a:endParaRPr lang="fr-CA"/>
          </a:p>
        </p:txBody>
      </p:sp>
    </p:spTree>
    <p:extLst>
      <p:ext uri="{BB962C8B-B14F-4D97-AF65-F5344CB8AC3E}">
        <p14:creationId xmlns:p14="http://schemas.microsoft.com/office/powerpoint/2010/main" val="107806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Faux. </a:t>
            </a:r>
          </a:p>
          <a:p>
            <a:endParaRPr lang="fr-CA" sz="1600" b="1" dirty="0"/>
          </a:p>
          <a:p>
            <a:pPr marL="173525" indent="-173525">
              <a:buFont typeface="Arial" panose="020B0604020202020204" pitchFamily="34" charset="0"/>
              <a:buChar char="•"/>
            </a:pPr>
            <a:r>
              <a:rPr lang="fr-CA" sz="1600" dirty="0"/>
              <a:t>Le directeur général des élections n’a pas le droit de vote puisqu’il doit toujours garder son impartialité. </a:t>
            </a:r>
          </a:p>
          <a:p>
            <a:endParaRPr lang="fr-CA" sz="1600" dirty="0"/>
          </a:p>
          <a:p>
            <a:r>
              <a:rPr lang="fr-CA" sz="800" dirty="0"/>
              <a:t>Source: Voir site internet d’Élections Canada : </a:t>
            </a:r>
            <a:r>
              <a:rPr lang="fr-CA" sz="800" u="sng" dirty="0">
                <a:hlinkClick r:id="rId3"/>
              </a:rPr>
              <a:t>http://www.elections.ca/content.aspx?section=vot&amp;dir=bkg&amp;document=ec90785&amp;lang=f</a:t>
            </a:r>
            <a:r>
              <a:rPr lang="fr-CA" sz="800" dirty="0"/>
              <a:t>.</a:t>
            </a:r>
          </a:p>
          <a:p>
            <a:endParaRPr lang="fr-CA" sz="8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25</a:t>
            </a:fld>
            <a:endParaRPr lang="fr-CA"/>
          </a:p>
        </p:txBody>
      </p:sp>
    </p:spTree>
    <p:extLst>
      <p:ext uri="{BB962C8B-B14F-4D97-AF65-F5344CB8AC3E}">
        <p14:creationId xmlns:p14="http://schemas.microsoft.com/office/powerpoint/2010/main" val="1234965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Vrai. </a:t>
            </a:r>
            <a:endParaRPr lang="fr-CA" sz="1600" dirty="0"/>
          </a:p>
          <a:p>
            <a:endParaRPr lang="fr-CA" dirty="0"/>
          </a:p>
          <a:p>
            <a:endParaRPr lang="fr-CA" dirty="0"/>
          </a:p>
          <a:p>
            <a:r>
              <a:rPr lang="fr-CA" sz="800" dirty="0"/>
              <a:t>Source: Voir site internet d’Élections Canada : </a:t>
            </a:r>
            <a:r>
              <a:rPr lang="fr-CA" sz="800" u="sng" dirty="0">
                <a:hlinkClick r:id="rId3"/>
              </a:rPr>
              <a:t>http://www.elections.ca/content.aspx?section=vot&amp;dir=bkg&amp;document=ec90785&amp;lang=f</a:t>
            </a:r>
            <a:r>
              <a:rPr lang="fr-CA" sz="800" dirty="0"/>
              <a:t>.</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26</a:t>
            </a:fld>
            <a:endParaRPr lang="fr-CA"/>
          </a:p>
        </p:txBody>
      </p:sp>
    </p:spTree>
    <p:extLst>
      <p:ext uri="{BB962C8B-B14F-4D97-AF65-F5344CB8AC3E}">
        <p14:creationId xmlns:p14="http://schemas.microsoft.com/office/powerpoint/2010/main" val="911625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dirty="0"/>
              <a:t>Réponse : Faux. </a:t>
            </a:r>
          </a:p>
          <a:p>
            <a:endParaRPr lang="fr-CA" sz="1600" b="1" dirty="0"/>
          </a:p>
          <a:p>
            <a:pPr marL="173525" indent="-173525">
              <a:buFont typeface="Arial" panose="020B0604020202020204" pitchFamily="34" charset="0"/>
              <a:buChar char="•"/>
            </a:pPr>
            <a:r>
              <a:rPr lang="fr-CA" sz="1600" dirty="0"/>
              <a:t>Depuis 1992, la loi permet aux scrutateurs de marquer le bulletin spécial d’un électeur en présence d’un témoin lorsque cet électeur est incapable de le faire lui-même en raison d’une limitation physique.</a:t>
            </a:r>
          </a:p>
          <a:p>
            <a:endParaRPr lang="fr-CA" dirty="0"/>
          </a:p>
          <a:p>
            <a:endParaRPr lang="fr-CA" dirty="0"/>
          </a:p>
          <a:p>
            <a:r>
              <a:rPr lang="fr-CA" sz="800" dirty="0"/>
              <a:t>Source: PowerPoint d’Élections Canada : L’Histoire du vote au Canada, à la p. 102.</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27</a:t>
            </a:fld>
            <a:endParaRPr lang="fr-CA"/>
          </a:p>
        </p:txBody>
      </p:sp>
    </p:spTree>
    <p:extLst>
      <p:ext uri="{BB962C8B-B14F-4D97-AF65-F5344CB8AC3E}">
        <p14:creationId xmlns:p14="http://schemas.microsoft.com/office/powerpoint/2010/main" val="103541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28</a:t>
            </a:fld>
            <a:endParaRPr lang="fr-CA"/>
          </a:p>
        </p:txBody>
      </p:sp>
    </p:spTree>
    <p:extLst>
      <p:ext uri="{BB962C8B-B14F-4D97-AF65-F5344CB8AC3E}">
        <p14:creationId xmlns:p14="http://schemas.microsoft.com/office/powerpoint/2010/main" val="87546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3</a:t>
            </a:fld>
            <a:endParaRPr lang="fr-CA"/>
          </a:p>
        </p:txBody>
      </p:sp>
    </p:spTree>
    <p:extLst>
      <p:ext uri="{BB962C8B-B14F-4D97-AF65-F5344CB8AC3E}">
        <p14:creationId xmlns:p14="http://schemas.microsoft.com/office/powerpoint/2010/main" val="135946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 typeface="Arial" pitchFamily="34" charset="0"/>
              <a:buNone/>
            </a:pPr>
            <a:r>
              <a:rPr lang="fr-CA" sz="1600" b="1" dirty="0"/>
              <a:t>Réponse: FAUX</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Seuls les hommes, propriétaires de 21 ans, qui n’ont pas été condamnés pour un délit grave ou pour trahison peuvent voter.</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En Ontario, les femmes sont exclues du droit de vote dès la création du Haut-Canada et du </a:t>
            </a:r>
            <a:r>
              <a:rPr lang="fr-CA" sz="1600" dirty="0" smtClean="0">
                <a:latin typeface="Calibri" pitchFamily="34" charset="0"/>
              </a:rPr>
              <a:t>Bas-Canada </a:t>
            </a:r>
            <a:r>
              <a:rPr lang="fr-CA" sz="1600" dirty="0">
                <a:latin typeface="Calibri" pitchFamily="34" charset="0"/>
              </a:rPr>
              <a:t>en 1791. </a:t>
            </a:r>
          </a:p>
          <a:p>
            <a:endParaRPr lang="fr-CA" sz="16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4</a:t>
            </a:fld>
            <a:endParaRPr lang="fr-CA"/>
          </a:p>
        </p:txBody>
      </p:sp>
    </p:spTree>
    <p:extLst>
      <p:ext uri="{BB962C8B-B14F-4D97-AF65-F5344CB8AC3E}">
        <p14:creationId xmlns:p14="http://schemas.microsoft.com/office/powerpoint/2010/main" val="313489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464"/>
            <a:r>
              <a:rPr lang="fr-CA" sz="1600" b="1" dirty="0"/>
              <a:t>Réponse: VRAI </a:t>
            </a:r>
          </a:p>
          <a:p>
            <a:pPr defTabSz="925464"/>
            <a:endParaRPr lang="fr-CA" dirty="0"/>
          </a:p>
          <a:p>
            <a:pPr defTabSz="925464"/>
            <a:r>
              <a:rPr lang="fr-CA" sz="800" dirty="0"/>
              <a:t>Source: PowerPoint d’Élections Canada : L’Histoire du vote au Canada, à la p. 79.</a:t>
            </a:r>
          </a:p>
          <a:p>
            <a:endParaRPr lang="fr-CA" sz="8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5</a:t>
            </a:fld>
            <a:endParaRPr lang="fr-CA"/>
          </a:p>
        </p:txBody>
      </p:sp>
    </p:spTree>
    <p:extLst>
      <p:ext uri="{BB962C8B-B14F-4D97-AF65-F5344CB8AC3E}">
        <p14:creationId xmlns:p14="http://schemas.microsoft.com/office/powerpoint/2010/main" val="292392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600" b="1" dirty="0" smtClean="0">
                <a:latin typeface="Calibri" pitchFamily="34" charset="0"/>
              </a:rPr>
              <a:t>**** IMPORTANT POUR LA LIGNE DE TEMPS ***</a:t>
            </a:r>
            <a:endParaRPr lang="fr-CA" sz="1600" b="1" dirty="0" smtClean="0">
              <a:latin typeface="Calibri" pitchFamily="34" charset="0"/>
            </a:endParaRPr>
          </a:p>
          <a:p>
            <a:pPr>
              <a:buFont typeface="Arial" pitchFamily="34" charset="0"/>
              <a:buNone/>
            </a:pPr>
            <a:endParaRPr lang="en-CA" sz="1600" b="1" dirty="0" smtClean="0">
              <a:latin typeface="Calibri" pitchFamily="34" charset="0"/>
            </a:endParaRPr>
          </a:p>
          <a:p>
            <a:pPr>
              <a:buFont typeface="Arial" pitchFamily="34" charset="0"/>
              <a:buNone/>
            </a:pPr>
            <a:r>
              <a:rPr lang="en-CA" sz="1600" b="1" dirty="0" smtClean="0">
                <a:latin typeface="Calibri" pitchFamily="34" charset="0"/>
              </a:rPr>
              <a:t>RÉPONSE : VRAI</a:t>
            </a:r>
          </a:p>
          <a:p>
            <a:pPr>
              <a:buFont typeface="Arial" pitchFamily="34" charset="0"/>
              <a:buNone/>
            </a:pPr>
            <a:endParaRPr lang="fr-CA" sz="1600" b="1" dirty="0">
              <a:latin typeface="Calibri" pitchFamily="34" charset="0"/>
            </a:endParaRPr>
          </a:p>
          <a:p>
            <a:pPr>
              <a:buFont typeface="Arial" pitchFamily="34" charset="0"/>
              <a:buChar char="•"/>
            </a:pPr>
            <a:r>
              <a:rPr lang="fr-CA" sz="1600" dirty="0">
                <a:latin typeface="Calibri" pitchFamily="34" charset="0"/>
              </a:rPr>
              <a:t>À partir de 1874, le vote est secret.</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Avant, le vote était public et oral. </a:t>
            </a:r>
          </a:p>
          <a:p>
            <a:pPr>
              <a:buFont typeface="Arial" pitchFamily="34" charset="0"/>
              <a:buNone/>
            </a:pPr>
            <a:endParaRPr lang="fr-CA" sz="1600" dirty="0">
              <a:latin typeface="Calibri" pitchFamily="34" charset="0"/>
            </a:endParaRPr>
          </a:p>
          <a:p>
            <a:pPr>
              <a:buFont typeface="Arial" pitchFamily="34" charset="0"/>
              <a:buChar char="•"/>
            </a:pPr>
            <a:r>
              <a:rPr lang="fr-CA" sz="1600" dirty="0">
                <a:latin typeface="Calibri" pitchFamily="34" charset="0"/>
              </a:rPr>
              <a:t>Par exemple, lorsqu’une personne votait, elle devait se lever et prononcer son choix à haute voix devant tout le monde.  </a:t>
            </a:r>
          </a:p>
          <a:p>
            <a:pPr>
              <a:buFont typeface="Arial" pitchFamily="34" charset="0"/>
              <a:buChar char="•"/>
            </a:pPr>
            <a:endParaRPr lang="en-CA" sz="1600" dirty="0">
              <a:latin typeface="Calibri" pitchFamily="34" charset="0"/>
            </a:endParaRPr>
          </a:p>
          <a:p>
            <a:pPr defTabSz="925464">
              <a:buFont typeface="Arial" pitchFamily="34" charset="0"/>
              <a:buChar char="•"/>
            </a:pPr>
            <a:r>
              <a:rPr lang="fr-CA" sz="1600" dirty="0">
                <a:latin typeface="Calibri" pitchFamily="34" charset="0"/>
              </a:rPr>
              <a:t>En 1874, le vote secret par scrutin est instauré.  </a:t>
            </a:r>
          </a:p>
          <a:p>
            <a:pPr>
              <a:buFont typeface="Arial" pitchFamily="34" charset="0"/>
              <a:buChar char="•"/>
            </a:pPr>
            <a:endParaRPr lang="fr-CA" dirty="0">
              <a:latin typeface="Calibri" pitchFamily="34" charset="0"/>
            </a:endParaRPr>
          </a:p>
          <a:p>
            <a:pPr>
              <a:buFont typeface="Arial" pitchFamily="34" charset="0"/>
              <a:buNone/>
            </a:pPr>
            <a:endParaRPr lang="fr-CA" dirty="0">
              <a:latin typeface="Calibri" pitchFamily="34" charset="0"/>
            </a:endParaRPr>
          </a:p>
          <a:p>
            <a:pPr defTabSz="925464">
              <a:buFont typeface="Arial" pitchFamily="34" charset="0"/>
              <a:buChar char="•"/>
            </a:pPr>
            <a:r>
              <a:rPr lang="fr-CA" b="1" u="sng" dirty="0"/>
              <a:t>Explications supplémentaires facultatives</a:t>
            </a:r>
            <a:r>
              <a:rPr lang="fr-CA" dirty="0"/>
              <a:t> :  C’est la Loi de 1874 sur les élections fédérales qui instaure le vote secret.</a:t>
            </a:r>
          </a:p>
          <a:p>
            <a:endParaRPr lang="fr-CA"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6</a:t>
            </a:fld>
            <a:endParaRPr lang="fr-CA"/>
          </a:p>
        </p:txBody>
      </p:sp>
    </p:spTree>
    <p:extLst>
      <p:ext uri="{BB962C8B-B14F-4D97-AF65-F5344CB8AC3E}">
        <p14:creationId xmlns:p14="http://schemas.microsoft.com/office/powerpoint/2010/main" val="409237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464"/>
            <a:r>
              <a:rPr lang="fr-CA" sz="1600" b="1" dirty="0">
                <a:latin typeface="Calibri" pitchFamily="34" charset="0"/>
              </a:rPr>
              <a:t>Réponse: VRAI</a:t>
            </a:r>
          </a:p>
          <a:p>
            <a:pPr defTabSz="925464"/>
            <a:endParaRPr lang="fr-CA" sz="1600" dirty="0">
              <a:latin typeface="Calibri" pitchFamily="34" charset="0"/>
            </a:endParaRPr>
          </a:p>
          <a:p>
            <a:pPr marL="285750" indent="-285750" defTabSz="925464">
              <a:buFont typeface="Arial" panose="020B0604020202020204" pitchFamily="34" charset="0"/>
              <a:buChar char="•"/>
            </a:pPr>
            <a:r>
              <a:rPr lang="fr-CA" sz="1600" dirty="0">
                <a:latin typeface="Calibri" pitchFamily="34" charset="0"/>
              </a:rPr>
              <a:t>L’histoire précise combien de personnes ont perdu la vie en exerçant leur droit de vote, mais elle ne dit pas combien de personnes ont été blessées.</a:t>
            </a:r>
            <a:r>
              <a:rPr lang="fr-CA" sz="1600" b="1" dirty="0">
                <a:latin typeface="Calibri" pitchFamily="34" charset="0"/>
              </a:rPr>
              <a:t> </a:t>
            </a:r>
            <a:endParaRPr lang="fr-CA" sz="1600" dirty="0">
              <a:latin typeface="Calibri" pitchFamily="34" charset="0"/>
            </a:endParaRPr>
          </a:p>
          <a:p>
            <a:endParaRPr lang="fr-CA" sz="16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7</a:t>
            </a:fld>
            <a:endParaRPr lang="fr-CA"/>
          </a:p>
        </p:txBody>
      </p:sp>
    </p:spTree>
    <p:extLst>
      <p:ext uri="{BB962C8B-B14F-4D97-AF65-F5344CB8AC3E}">
        <p14:creationId xmlns:p14="http://schemas.microsoft.com/office/powerpoint/2010/main" val="31315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464"/>
            <a:r>
              <a:rPr lang="fr-CA" sz="1600" b="1" dirty="0"/>
              <a:t>Réponse: VRAI</a:t>
            </a:r>
          </a:p>
          <a:p>
            <a:pPr defTabSz="925464"/>
            <a:endParaRPr lang="fr-CA" sz="1600" dirty="0"/>
          </a:p>
          <a:p>
            <a:pPr marL="173525" indent="-173525" defTabSz="925464">
              <a:buFont typeface="Arial" panose="020B0604020202020204" pitchFamily="34" charset="0"/>
              <a:buChar char="•"/>
            </a:pPr>
            <a:r>
              <a:rPr lang="fr-CA" sz="1600" dirty="0"/>
              <a:t>Il existe de la corruption et de nombreuses pratiques malhonnêtes. Par exemple, la plupart des candidats fournissent gratuitement de l’alcool à volonté aux électeurs pendant l’élection. </a:t>
            </a:r>
          </a:p>
          <a:p>
            <a:pPr defTabSz="925464"/>
            <a:endParaRPr lang="fr-CA" dirty="0"/>
          </a:p>
          <a:p>
            <a:pPr defTabSz="925464"/>
            <a:r>
              <a:rPr lang="fr-CA" sz="800" dirty="0"/>
              <a:t>Source: PowerPoint d’Élections Canada : L’Histoire du vote au Canada, aux pp. 18-19.</a:t>
            </a:r>
          </a:p>
          <a:p>
            <a:endParaRPr lang="fr-CA" sz="8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8</a:t>
            </a:fld>
            <a:endParaRPr lang="fr-CA"/>
          </a:p>
        </p:txBody>
      </p:sp>
    </p:spTree>
    <p:extLst>
      <p:ext uri="{BB962C8B-B14F-4D97-AF65-F5344CB8AC3E}">
        <p14:creationId xmlns:p14="http://schemas.microsoft.com/office/powerpoint/2010/main" val="376553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5464"/>
            <a:r>
              <a:rPr lang="en-CA" sz="1600" b="1" dirty="0" err="1"/>
              <a:t>Réponse</a:t>
            </a:r>
            <a:r>
              <a:rPr lang="en-CA" sz="1600" b="1" dirty="0"/>
              <a:t>: VRAI</a:t>
            </a:r>
          </a:p>
          <a:p>
            <a:pPr defTabSz="925464"/>
            <a:endParaRPr lang="fr-CA" sz="1600" dirty="0"/>
          </a:p>
          <a:p>
            <a:pPr marL="173525" indent="-173525" defTabSz="925464">
              <a:buFont typeface="Arial" panose="020B0604020202020204" pitchFamily="34" charset="0"/>
              <a:buChar char="•"/>
            </a:pPr>
            <a:r>
              <a:rPr lang="fr-CA" sz="1600" dirty="0"/>
              <a:t>Les juges sont sévères et découragent les fraudeurs. </a:t>
            </a:r>
          </a:p>
          <a:p>
            <a:pPr defTabSz="925464"/>
            <a:endParaRPr lang="fr-CA" sz="1600" dirty="0"/>
          </a:p>
          <a:p>
            <a:pPr marL="173525" indent="-173525" defTabSz="925464">
              <a:buFont typeface="Arial" panose="020B0604020202020204" pitchFamily="34" charset="0"/>
              <a:buChar char="•"/>
            </a:pPr>
            <a:r>
              <a:rPr lang="fr-CA" sz="1600" dirty="0"/>
              <a:t>Mais ce n’est que temporaire. Vers la fin du 19</a:t>
            </a:r>
            <a:r>
              <a:rPr lang="fr-CA" sz="1600" baseline="30000" dirty="0"/>
              <a:t>e</a:t>
            </a:r>
            <a:r>
              <a:rPr lang="fr-CA" sz="1600" dirty="0"/>
              <a:t> siècle, les gens recommencent à frauder : on achète les votes en distribuant de l’alcool, de la farine et du porc. </a:t>
            </a:r>
          </a:p>
          <a:p>
            <a:pPr defTabSz="925464"/>
            <a:endParaRPr lang="fr-CA" sz="1600" dirty="0"/>
          </a:p>
          <a:p>
            <a:pPr marL="173525" indent="-173525" defTabSz="925464">
              <a:buFont typeface="Arial" panose="020B0604020202020204" pitchFamily="34" charset="0"/>
              <a:buChar char="•"/>
            </a:pPr>
            <a:r>
              <a:rPr lang="fr-CA" sz="1600" dirty="0"/>
              <a:t>On demande à des personnes de voter à la place d’autres électeurs, on fait venir des Canadiens déménagés aux États-Unis par train pour voter et on falsifie les listes électorales. </a:t>
            </a:r>
          </a:p>
          <a:p>
            <a:pPr defTabSz="925464"/>
            <a:endParaRPr lang="fr-CA" sz="1600" dirty="0"/>
          </a:p>
          <a:p>
            <a:pPr marL="173525" indent="-173525" defTabSz="925464">
              <a:buFont typeface="Arial" panose="020B0604020202020204" pitchFamily="34" charset="0"/>
              <a:buChar char="•"/>
            </a:pPr>
            <a:r>
              <a:rPr lang="fr-CA" sz="1600" dirty="0">
                <a:latin typeface="Calibri" panose="020F0502020204030204" pitchFamily="34" charset="0"/>
                <a:cs typeface="Calibri" panose="020F0502020204030204" pitchFamily="34" charset="0"/>
              </a:rPr>
              <a:t>Les juges sont sévères et découragent les fraudeurs. </a:t>
            </a:r>
          </a:p>
          <a:p>
            <a:pPr defTabSz="925464"/>
            <a:endParaRPr lang="fr-CA" sz="1800" dirty="0">
              <a:latin typeface="Calibri" panose="020F0502020204030204" pitchFamily="34" charset="0"/>
              <a:cs typeface="Calibri" panose="020F0502020204030204" pitchFamily="34" charset="0"/>
            </a:endParaRPr>
          </a:p>
          <a:p>
            <a:endParaRPr lang="fr-CA" dirty="0"/>
          </a:p>
          <a:p>
            <a:r>
              <a:rPr lang="fr-CA" sz="800" dirty="0"/>
              <a:t>Source: PowerPoint d’Élections Canada : L’Histoire du vote au Canada, à la p. 45.</a:t>
            </a:r>
          </a:p>
          <a:p>
            <a:endParaRPr lang="fr-CA" sz="1800" dirty="0"/>
          </a:p>
        </p:txBody>
      </p:sp>
      <p:sp>
        <p:nvSpPr>
          <p:cNvPr id="4" name="Espace réservé du numéro de diapositive 3"/>
          <p:cNvSpPr>
            <a:spLocks noGrp="1"/>
          </p:cNvSpPr>
          <p:nvPr>
            <p:ph type="sldNum" sz="quarter" idx="10"/>
          </p:nvPr>
        </p:nvSpPr>
        <p:spPr/>
        <p:txBody>
          <a:bodyPr/>
          <a:lstStyle/>
          <a:p>
            <a:fld id="{1F5F15C9-3BB3-406C-B3A5-ABDC131B0220}" type="slidenum">
              <a:rPr lang="fr-CA" smtClean="0"/>
              <a:pPr/>
              <a:t>9</a:t>
            </a:fld>
            <a:endParaRPr lang="fr-CA"/>
          </a:p>
        </p:txBody>
      </p:sp>
    </p:spTree>
    <p:extLst>
      <p:ext uri="{BB962C8B-B14F-4D97-AF65-F5344CB8AC3E}">
        <p14:creationId xmlns:p14="http://schemas.microsoft.com/office/powerpoint/2010/main" val="267352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F3B7A00C-015E-4D21-91B6-57E0B5CBBF32}"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45A4583-610C-4FAD-B83F-DB46543971A0}"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07CD232-1EB9-4410-A181-D15E7CD0041D}"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ABD31FF-A8C4-4562-B9F0-CDFE8566613C}"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2E66AE-CE32-443A-953A-83194EAE2CA2}"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92CF497-8FE2-4BA7-897F-39A2DB4ABE7D}" type="datetime1">
              <a:rPr lang="fr-CA" smtClean="0"/>
              <a:pPr/>
              <a:t>2015-11-26</a:t>
            </a:fld>
            <a:endParaRPr lang="fr-CA"/>
          </a:p>
        </p:txBody>
      </p:sp>
      <p:sp>
        <p:nvSpPr>
          <p:cNvPr id="6" name="Footer Placeholder 5"/>
          <p:cNvSpPr>
            <a:spLocks noGrp="1"/>
          </p:cNvSpPr>
          <p:nvPr>
            <p:ph type="ftr" sz="quarter" idx="11"/>
          </p:nvPr>
        </p:nvSpPr>
        <p:spPr/>
        <p:txBody>
          <a:body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470C132A-D3FE-45AE-B9BE-F122CD9A25A7}" type="datetime1">
              <a:rPr lang="fr-CA" smtClean="0"/>
              <a:pPr/>
              <a:t>2015-11-26</a:t>
            </a:fld>
            <a:endParaRPr lang="fr-CA"/>
          </a:p>
        </p:txBody>
      </p:sp>
      <p:sp>
        <p:nvSpPr>
          <p:cNvPr id="8" name="Footer Placeholder 7"/>
          <p:cNvSpPr>
            <a:spLocks noGrp="1"/>
          </p:cNvSpPr>
          <p:nvPr>
            <p:ph type="ftr" sz="quarter" idx="11"/>
          </p:nvPr>
        </p:nvSpPr>
        <p:spPr/>
        <p:txBody>
          <a:bodyPr/>
          <a:lstStyle/>
          <a:p>
            <a:r>
              <a:rPr lang="fr-CA" dirty="0" smtClean="0"/>
              <a:t>Copyright AJEFO 2015</a:t>
            </a:r>
            <a:endParaRPr lang="fr-CA" dirty="0"/>
          </a:p>
        </p:txBody>
      </p:sp>
      <p:sp>
        <p:nvSpPr>
          <p:cNvPr id="9" name="Slide Number Placeholder 8"/>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E2E2078C-2B38-49BC-AC06-B1C79029B7D0}" type="datetime1">
              <a:rPr lang="fr-CA" smtClean="0"/>
              <a:pPr/>
              <a:t>2015-11-26</a:t>
            </a:fld>
            <a:endParaRPr lang="fr-CA"/>
          </a:p>
        </p:txBody>
      </p:sp>
      <p:sp>
        <p:nvSpPr>
          <p:cNvPr id="4" name="Footer Placeholder 3"/>
          <p:cNvSpPr>
            <a:spLocks noGrp="1"/>
          </p:cNvSpPr>
          <p:nvPr>
            <p:ph type="ftr" sz="quarter" idx="11"/>
          </p:nvPr>
        </p:nvSpPr>
        <p:spPr/>
        <p:txBody>
          <a:bodyPr/>
          <a:lstStyle/>
          <a:p>
            <a:r>
              <a:rPr lang="fr-CA" dirty="0" smtClean="0"/>
              <a:t>Copyright AJEFO 2015</a:t>
            </a:r>
            <a:endParaRPr lang="fr-CA" dirty="0"/>
          </a:p>
        </p:txBody>
      </p:sp>
      <p:sp>
        <p:nvSpPr>
          <p:cNvPr id="5" name="Slide Number Placeholder 4"/>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0F59D-B4E9-4356-B85A-915A204701A8}" type="datetime1">
              <a:rPr lang="fr-CA" smtClean="0"/>
              <a:pPr/>
              <a:t>2015-11-26</a:t>
            </a:fld>
            <a:endParaRPr lang="fr-CA"/>
          </a:p>
        </p:txBody>
      </p:sp>
      <p:sp>
        <p:nvSpPr>
          <p:cNvPr id="3" name="Footer Placeholder 2"/>
          <p:cNvSpPr>
            <a:spLocks noGrp="1"/>
          </p:cNvSpPr>
          <p:nvPr>
            <p:ph type="ftr" sz="quarter" idx="11"/>
          </p:nvPr>
        </p:nvSpPr>
        <p:spPr/>
        <p:txBody>
          <a:bodyPr/>
          <a:lstStyle/>
          <a:p>
            <a:r>
              <a:rPr lang="fr-CA" dirty="0" smtClean="0"/>
              <a:t>Copyright AJEFO 2015</a:t>
            </a:r>
            <a:endParaRPr lang="fr-CA" dirty="0"/>
          </a:p>
        </p:txBody>
      </p:sp>
      <p:sp>
        <p:nvSpPr>
          <p:cNvPr id="4" name="Slide Number Placeholder 3"/>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9B732CB-6D51-4307-A40E-B65E6804767E}" type="datetime1">
              <a:rPr lang="fr-CA" smtClean="0"/>
              <a:pPr/>
              <a:t>2015-11-26</a:t>
            </a:fld>
            <a:endParaRPr lang="fr-CA"/>
          </a:p>
        </p:txBody>
      </p:sp>
      <p:sp>
        <p:nvSpPr>
          <p:cNvPr id="6" name="Footer Placeholder 5"/>
          <p:cNvSpPr>
            <a:spLocks noGrp="1"/>
          </p:cNvSpPr>
          <p:nvPr>
            <p:ph type="ftr" sz="quarter" idx="11"/>
          </p:nvPr>
        </p:nvSpPr>
        <p:spPr/>
        <p:txBody>
          <a:body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p>
            <a:fld id="{04B3DB46-FB4D-4D92-976E-17A6BBDCEB41}"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567A421-EDEE-48F3-A27B-FE3E9996381C}" type="datetime1">
              <a:rPr lang="fr-CA" smtClean="0"/>
              <a:pPr/>
              <a:t>2015-11-26</a:t>
            </a:fld>
            <a:endParaRPr lang="fr-CA"/>
          </a:p>
        </p:txBody>
      </p:sp>
      <p:sp>
        <p:nvSpPr>
          <p:cNvPr id="6" name="Footer Placeholder 5"/>
          <p:cNvSpPr>
            <a:spLocks noGrp="1"/>
          </p:cNvSpPr>
          <p:nvPr>
            <p:ph type="ftr" sz="quarter" idx="11"/>
          </p:nvPr>
        </p:nvSpPr>
        <p:spPr/>
        <p:txBody>
          <a:body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p>
            <a:fld id="{04B3DB46-FB4D-4D92-976E-17A6BBDCEB41}" type="slidenum">
              <a:rPr lang="fr-CA" smtClean="0"/>
              <a:pPr/>
              <a:t>‹N°›</a:t>
            </a:fld>
            <a:endParaRPr lang="fr-C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DB71A86A-BFC0-47D4-A4C2-50A38825EF52}" type="datetime1">
              <a:rPr lang="fr-CA" smtClean="0"/>
              <a:pPr/>
              <a:t>2015-11-26</a:t>
            </a:fld>
            <a:endParaRPr lang="fr-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r>
              <a:rPr lang="fr-CA" dirty="0" smtClean="0"/>
              <a:t>Copyright AJEFO 2015</a:t>
            </a:r>
            <a:endParaRPr lang="fr-CA"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4B3DB46-FB4D-4D92-976E-17A6BBDCEB41}" type="slidenum">
              <a:rPr lang="fr-CA" smtClean="0"/>
              <a:pPr/>
              <a:t>‹N°›</a:t>
            </a:fld>
            <a:endParaRPr lang="fr-CA"/>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13.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2.png"/><Relationship Id="rId5" Type="http://schemas.openxmlformats.org/officeDocument/2006/relationships/tags" Target="../tags/tag58.xml"/><Relationship Id="rId10" Type="http://schemas.openxmlformats.org/officeDocument/2006/relationships/notesSlide" Target="../notesSlides/notesSlide10.xml"/><Relationship Id="rId4" Type="http://schemas.openxmlformats.org/officeDocument/2006/relationships/tags" Target="../tags/tag57.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4.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15.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notesSlide" Target="../notesSlides/notesSlide12.xml"/><Relationship Id="rId2" Type="http://schemas.openxmlformats.org/officeDocument/2006/relationships/tags" Target="../tags/tag67.xml"/><Relationship Id="rId16" Type="http://schemas.openxmlformats.org/officeDocument/2006/relationships/image" Target="../media/image18.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Layout" Target="../slideLayouts/slideLayout2.xml"/><Relationship Id="rId5" Type="http://schemas.openxmlformats.org/officeDocument/2006/relationships/tags" Target="../tags/tag70.xml"/><Relationship Id="rId15" Type="http://schemas.openxmlformats.org/officeDocument/2006/relationships/image" Target="../media/image17.png"/><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20.png"/><Relationship Id="rId4" Type="http://schemas.openxmlformats.org/officeDocument/2006/relationships/tags" Target="../tags/tag85.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1.xml"/><Relationship Id="rId7"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24.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23.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22.png"/><Relationship Id="rId5" Type="http://schemas.openxmlformats.org/officeDocument/2006/relationships/tags" Target="../tags/tag99.xml"/><Relationship Id="rId10" Type="http://schemas.openxmlformats.org/officeDocument/2006/relationships/notesSlide" Target="../notesSlides/notesSlide16.xml"/><Relationship Id="rId4" Type="http://schemas.openxmlformats.org/officeDocument/2006/relationships/tags" Target="../tags/tag98.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7.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26.jpe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25.jpeg"/><Relationship Id="rId5" Type="http://schemas.openxmlformats.org/officeDocument/2006/relationships/tags" Target="../tags/tag107.xml"/><Relationship Id="rId10" Type="http://schemas.openxmlformats.org/officeDocument/2006/relationships/notesSlide" Target="../notesSlides/notesSlide17.xml"/><Relationship Id="rId4" Type="http://schemas.openxmlformats.org/officeDocument/2006/relationships/tags" Target="../tags/tag106.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13.xml"/><Relationship Id="rId7"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25.xml"/><Relationship Id="rId7"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32.jpeg"/><Relationship Id="rId5" Type="http://schemas.openxmlformats.org/officeDocument/2006/relationships/tags" Target="../tags/tag133.xml"/><Relationship Id="rId10" Type="http://schemas.openxmlformats.org/officeDocument/2006/relationships/image" Target="../media/image31.jpeg"/><Relationship Id="rId4" Type="http://schemas.openxmlformats.org/officeDocument/2006/relationships/tags" Target="../tags/tag132.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38.xml"/><Relationship Id="rId7"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44.xml"/><Relationship Id="rId7"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50.xml"/><Relationship Id="rId7"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notesSlide" Target="../notesSlides/notesSlide2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s>
</file>

<file path=ppt/slides/_rels/slide26.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37.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36.png"/><Relationship Id="rId5" Type="http://schemas.openxmlformats.org/officeDocument/2006/relationships/tags" Target="../tags/tag163.xml"/><Relationship Id="rId10" Type="http://schemas.openxmlformats.org/officeDocument/2006/relationships/notesSlide" Target="../notesSlides/notesSlide26.xml"/><Relationship Id="rId4" Type="http://schemas.openxmlformats.org/officeDocument/2006/relationships/tags" Target="../tags/tag162.xml"/><Relationship Id="rId9"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69.xml"/><Relationship Id="rId7"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5.xml"/><Relationship Id="rId5" Type="http://schemas.openxmlformats.org/officeDocument/2006/relationships/tags" Target="../tags/tag23.xml"/><Relationship Id="rId10"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hemeOverride" Target="../theme/themeOverride1.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7.png"/><Relationship Id="rId4" Type="http://schemas.openxmlformats.org/officeDocument/2006/relationships/tags" Target="../tags/tag30.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8.png"/><Relationship Id="rId4" Type="http://schemas.openxmlformats.org/officeDocument/2006/relationships/tags" Target="../tags/tag37.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3.xml"/><Relationship Id="rId7"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10" Type="http://schemas.microsoft.com/office/2007/relationships/hdphoto" Target="../media/hdphoto1.wdp"/><Relationship Id="rId4" Type="http://schemas.openxmlformats.org/officeDocument/2006/relationships/tags" Target="../tags/tag44.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1.png"/><Relationship Id="rId5" Type="http://schemas.openxmlformats.org/officeDocument/2006/relationships/tags" Target="../tags/tag51.xml"/><Relationship Id="rId10" Type="http://schemas.openxmlformats.org/officeDocument/2006/relationships/image" Target="../media/image10.png"/><Relationship Id="rId4" Type="http://schemas.openxmlformats.org/officeDocument/2006/relationships/tags" Target="../tags/tag50.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77406" y="4071942"/>
            <a:ext cx="7117180" cy="1187123"/>
          </a:xfrm>
        </p:spPr>
        <p:txBody>
          <a:bodyPr/>
          <a:lstStyle/>
          <a:p>
            <a:pPr algn="ctr"/>
            <a:r>
              <a:rPr lang="en-CA" sz="7000" dirty="0" smtClean="0">
                <a:latin typeface="Calibri" pitchFamily="34" charset="0"/>
              </a:rPr>
              <a:t>Droit de vote </a:t>
            </a:r>
            <a:endParaRPr lang="fr-CA" sz="7000" dirty="0">
              <a:latin typeface="Calibri" pitchFamily="34" charset="0"/>
            </a:endParaRPr>
          </a:p>
        </p:txBody>
      </p:sp>
      <p:sp>
        <p:nvSpPr>
          <p:cNvPr id="3" name="Sous-titre 2"/>
          <p:cNvSpPr>
            <a:spLocks noGrp="1"/>
          </p:cNvSpPr>
          <p:nvPr>
            <p:ph type="subTitle" idx="1"/>
            <p:custDataLst>
              <p:tags r:id="rId2"/>
            </p:custDataLst>
          </p:nvPr>
        </p:nvSpPr>
        <p:spPr>
          <a:xfrm>
            <a:off x="1043608" y="5301208"/>
            <a:ext cx="7117180" cy="1271064"/>
          </a:xfrm>
        </p:spPr>
        <p:txBody>
          <a:bodyPr>
            <a:noAutofit/>
          </a:bodyPr>
          <a:lstStyle/>
          <a:p>
            <a:pPr algn="ctr"/>
            <a:r>
              <a:rPr lang="en-CA" sz="3000" dirty="0" smtClean="0">
                <a:latin typeface="Calibri" pitchFamily="34" charset="0"/>
              </a:rPr>
              <a:t>QUI, QUOI et POURQUOI ?</a:t>
            </a:r>
          </a:p>
          <a:p>
            <a:pPr algn="ctr"/>
            <a:r>
              <a:rPr lang="en-CA" sz="3000" dirty="0" err="1" smtClean="0">
                <a:latin typeface="Calibri" pitchFamily="34" charset="0"/>
              </a:rPr>
              <a:t>Une</a:t>
            </a:r>
            <a:r>
              <a:rPr lang="en-CA" sz="3000" dirty="0" smtClean="0">
                <a:latin typeface="Calibri" pitchFamily="34" charset="0"/>
              </a:rPr>
              <a:t> histoire en </a:t>
            </a:r>
            <a:r>
              <a:rPr lang="en-CA" sz="3000" dirty="0" err="1" smtClean="0">
                <a:latin typeface="Calibri" pitchFamily="34" charset="0"/>
              </a:rPr>
              <a:t>quête</a:t>
            </a:r>
            <a:r>
              <a:rPr lang="en-CA" sz="3000" dirty="0" smtClean="0">
                <a:latin typeface="Calibri" pitchFamily="34" charset="0"/>
              </a:rPr>
              <a:t> de justice et </a:t>
            </a:r>
            <a:r>
              <a:rPr lang="en-CA" sz="3000" dirty="0" err="1" smtClean="0">
                <a:latin typeface="Calibri" pitchFamily="34" charset="0"/>
              </a:rPr>
              <a:t>d’égalité</a:t>
            </a:r>
            <a:endParaRPr lang="fr-CA" sz="3000" dirty="0">
              <a:latin typeface="Calibri" pitchFamily="34" charset="0"/>
            </a:endParaRPr>
          </a:p>
        </p:txBody>
      </p:sp>
      <p:pic>
        <p:nvPicPr>
          <p:cNvPr id="1026" name="Picture 2" descr="vote.jpg"/>
          <p:cNvPicPr>
            <a:picLocks noChangeAspect="1" noChangeArrowheads="1"/>
          </p:cNvPicPr>
          <p:nvPr>
            <p:custDataLst>
              <p:tags r:id="rId3"/>
            </p:custDataLst>
          </p:nvPr>
        </p:nvPicPr>
        <p:blipFill>
          <a:blip r:embed="rId6">
            <a:extLst>
              <a:ext uri="{28A0092B-C50C-407E-A947-70E740481C1C}">
                <a14:useLocalDpi xmlns:a14="http://schemas.microsoft.com/office/drawing/2010/main"/>
              </a:ext>
            </a:extLst>
          </a:blip>
          <a:srcRect/>
          <a:stretch>
            <a:fillRect/>
          </a:stretch>
        </p:blipFill>
        <p:spPr bwMode="auto">
          <a:xfrm>
            <a:off x="1702799" y="285728"/>
            <a:ext cx="5616624" cy="392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3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60000"/>
                <a:lumOff val="40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332656"/>
            <a:ext cx="2554446" cy="924475"/>
          </a:xfrm>
        </p:spPr>
        <p:txBody>
          <a:bodyPr/>
          <a:lstStyle/>
          <a:p>
            <a:r>
              <a:rPr lang="en-CA" dirty="0" err="1" smtClean="0"/>
              <a:t>Scénario</a:t>
            </a:r>
            <a:r>
              <a:rPr lang="en-CA" dirty="0" smtClean="0"/>
              <a:t> 7</a:t>
            </a:r>
            <a:endParaRPr lang="fr-CA" dirty="0"/>
          </a:p>
        </p:txBody>
      </p:sp>
      <p:sp>
        <p:nvSpPr>
          <p:cNvPr id="3" name="Espace réservé du contenu 2"/>
          <p:cNvSpPr>
            <a:spLocks noGrp="1"/>
          </p:cNvSpPr>
          <p:nvPr>
            <p:ph idx="1"/>
            <p:custDataLst>
              <p:tags r:id="rId2"/>
            </p:custDataLst>
          </p:nvPr>
        </p:nvSpPr>
        <p:spPr>
          <a:xfrm>
            <a:off x="3851919" y="980728"/>
            <a:ext cx="4680521" cy="5328592"/>
          </a:xfrm>
        </p:spPr>
        <p:txBody>
          <a:bodyPr>
            <a:normAutofit lnSpcReduction="10000"/>
          </a:bodyPr>
          <a:lstStyle/>
          <a:p>
            <a:pPr>
              <a:buFont typeface="Arial" pitchFamily="34" charset="0"/>
              <a:buChar char="•"/>
            </a:pPr>
            <a:r>
              <a:rPr lang="fr-CA" sz="2500" b="1" dirty="0">
                <a:latin typeface="Calibri" panose="020F0502020204030204" pitchFamily="34" charset="0"/>
                <a:cs typeface="Calibri" panose="020F0502020204030204" pitchFamily="34" charset="0"/>
              </a:rPr>
              <a:t>Le gouvernement fédéral permet aux femmes de voter aux élections fédérales bien avant que les provinces accordent le vote aux élections provinciales</a:t>
            </a:r>
            <a:r>
              <a:rPr lang="fr-CA" sz="2500" b="1" dirty="0" smtClean="0">
                <a:latin typeface="Calibri" panose="020F0502020204030204" pitchFamily="34" charset="0"/>
                <a:cs typeface="Calibri" panose="020F0502020204030204" pitchFamily="34" charset="0"/>
              </a:rPr>
              <a:t>.</a:t>
            </a:r>
          </a:p>
          <a:p>
            <a:pPr marL="0" indent="0">
              <a:buNone/>
            </a:pPr>
            <a:endParaRPr lang="fr-CA" sz="2500" dirty="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a:t>
            </a:r>
            <a:r>
              <a:rPr lang="fr-CA" sz="2500" b="1" dirty="0" smtClean="0">
                <a:latin typeface="Calibri" panose="020F0502020204030204" pitchFamily="34" charset="0"/>
                <a:cs typeface="Calibri" panose="020F0502020204030204" pitchFamily="34" charset="0"/>
              </a:rPr>
              <a:t>FAUX ?</a:t>
            </a:r>
          </a:p>
          <a:p>
            <a:pPr marL="0" indent="0" algn="ctr">
              <a:buNone/>
            </a:pPr>
            <a:endParaRPr lang="fr-CA" sz="2500" dirty="0">
              <a:latin typeface="Calibri" panose="020F0502020204030204" pitchFamily="34" charset="0"/>
              <a:cs typeface="Calibri" panose="020F0502020204030204" pitchFamily="34" charset="0"/>
            </a:endParaRPr>
          </a:p>
          <a:p>
            <a:pPr>
              <a:buFont typeface="Arial" pitchFamily="34" charset="0"/>
              <a:buChar char="•"/>
            </a:pPr>
            <a:r>
              <a:rPr lang="fr-CA" sz="2500" dirty="0" smtClean="0">
                <a:latin typeface="Calibri" panose="020F0502020204030204" pitchFamily="34" charset="0"/>
                <a:cs typeface="Calibri" panose="020F0502020204030204" pitchFamily="34" charset="0"/>
              </a:rPr>
              <a:t>Le </a:t>
            </a:r>
            <a:r>
              <a:rPr lang="fr-CA" sz="2500" dirty="0">
                <a:latin typeface="Calibri" panose="020F0502020204030204" pitchFamily="34" charset="0"/>
                <a:cs typeface="Calibri" panose="020F0502020204030204" pitchFamily="34" charset="0"/>
              </a:rPr>
              <a:t>gouvernement fédéral tarde à accorder le droit de vote aux femmes et finit par l’accorder graduellement. </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87624" y="6165304"/>
            <a:ext cx="6991455"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237312"/>
            <a:ext cx="608287" cy="365125"/>
          </a:xfrm>
        </p:spPr>
        <p:txBody>
          <a:bodyPr/>
          <a:lstStyle/>
          <a:p>
            <a:fld id="{04B3DB46-FB4D-4D92-976E-17A6BBDCEB41}" type="slidenum">
              <a:rPr lang="fr-CA" smtClean="0"/>
              <a:pPr/>
              <a:t>10</a:t>
            </a:fld>
            <a:endParaRPr lang="fr-CA" dirty="0"/>
          </a:p>
        </p:txBody>
      </p:sp>
      <p:pic>
        <p:nvPicPr>
          <p:cNvPr id="8195" name="Picture 3"/>
          <p:cNvPicPr>
            <a:picLocks noChangeAspect="1" noChangeArrowheads="1"/>
          </p:cNvPicPr>
          <p:nvPr>
            <p:custDataLst>
              <p:tags r:id="rId5"/>
            </p:custDataLst>
          </p:nvPr>
        </p:nvPicPr>
        <p:blipFill>
          <a:blip r:embed="rId11">
            <a:extLst>
              <a:ext uri="{28A0092B-C50C-407E-A947-70E740481C1C}">
                <a14:useLocalDpi xmlns:a14="http://schemas.microsoft.com/office/drawing/2010/main"/>
              </a:ext>
            </a:extLst>
          </a:blip>
          <a:srcRect/>
          <a:stretch>
            <a:fillRect/>
          </a:stretch>
        </p:blipFill>
        <p:spPr bwMode="auto">
          <a:xfrm>
            <a:off x="1071538" y="1357298"/>
            <a:ext cx="2414592" cy="2500330"/>
          </a:xfrm>
          <a:prstGeom prst="rect">
            <a:avLst/>
          </a:prstGeom>
          <a:noFill/>
          <a:ln w="57150">
            <a:solidFill>
              <a:schemeClr val="bg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custDataLst>
              <p:tags r:id="rId6"/>
            </p:custDataLst>
          </p:nvPr>
        </p:nvPicPr>
        <p:blipFill>
          <a:blip r:embed="rId12">
            <a:extLst>
              <a:ext uri="{28A0092B-C50C-407E-A947-70E740481C1C}">
                <a14:useLocalDpi xmlns:a14="http://schemas.microsoft.com/office/drawing/2010/main"/>
              </a:ext>
            </a:extLst>
          </a:blip>
          <a:srcRect/>
          <a:stretch>
            <a:fillRect/>
          </a:stretch>
        </p:blipFill>
        <p:spPr bwMode="auto">
          <a:xfrm>
            <a:off x="1071538" y="4286256"/>
            <a:ext cx="2592287" cy="1797920"/>
          </a:xfrm>
          <a:prstGeom prst="rect">
            <a:avLst/>
          </a:prstGeom>
          <a:noFill/>
          <a:ln w="3810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9" name="ZoneTexte 8"/>
          <p:cNvSpPr txBox="1"/>
          <p:nvPr>
            <p:custDataLst>
              <p:tags r:id="rId7"/>
            </p:custDataLst>
          </p:nvPr>
        </p:nvSpPr>
        <p:spPr>
          <a:xfrm>
            <a:off x="4932040" y="3404319"/>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FAUX</a:t>
            </a:r>
            <a:endParaRPr lang="fr-FR" sz="4400" dirty="0"/>
          </a:p>
        </p:txBody>
      </p:sp>
      <p:sp>
        <p:nvSpPr>
          <p:cNvPr id="6" name="ZoneTexte 5"/>
          <p:cNvSpPr txBox="1"/>
          <p:nvPr>
            <p:custDataLst>
              <p:tags r:id="rId8"/>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832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70" decel="100000"/>
                                        <p:tgtEl>
                                          <p:spTgt spid="9"/>
                                        </p:tgtEl>
                                      </p:cBhvr>
                                    </p:animEffect>
                                    <p:animScale>
                                      <p:cBhvr>
                                        <p:cTn id="16" dur="770" decel="100000"/>
                                        <p:tgtEl>
                                          <p:spTgt spid="9"/>
                                        </p:tgtEl>
                                      </p:cBhvr>
                                      <p:from x="10000" y="10000"/>
                                      <p:to x="200000" y="450000"/>
                                    </p:animScale>
                                    <p:animScale>
                                      <p:cBhvr>
                                        <p:cTn id="17" dur="1230" accel="100000" fill="hold">
                                          <p:stCondLst>
                                            <p:cond delay="770"/>
                                          </p:stCondLst>
                                        </p:cTn>
                                        <p:tgtEl>
                                          <p:spTgt spid="9"/>
                                        </p:tgtEl>
                                      </p:cBhvr>
                                      <p:from x="200000" y="450000"/>
                                      <p:to x="100000" y="100000"/>
                                    </p:animScale>
                                    <p:set>
                                      <p:cBhvr>
                                        <p:cTn id="18" dur="770" fill="hold"/>
                                        <p:tgtEl>
                                          <p:spTgt spid="9"/>
                                        </p:tgtEl>
                                        <p:attrNameLst>
                                          <p:attrName>ppt_x</p:attrName>
                                        </p:attrNameLst>
                                      </p:cBhvr>
                                      <p:to>
                                        <p:strVal val="(0.5)"/>
                                      </p:to>
                                    </p:set>
                                    <p:anim from="(0.5)" to="(#ppt_x)" calcmode="lin" valueType="num">
                                      <p:cBhvr>
                                        <p:cTn id="19" dur="1230" accel="100000" fill="hold">
                                          <p:stCondLst>
                                            <p:cond delay="770"/>
                                          </p:stCondLst>
                                        </p:cTn>
                                        <p:tgtEl>
                                          <p:spTgt spid="9"/>
                                        </p:tgtEl>
                                        <p:attrNameLst>
                                          <p:attrName>ppt_x</p:attrName>
                                        </p:attrNameLst>
                                      </p:cBhvr>
                                    </p:anim>
                                    <p:set>
                                      <p:cBhvr>
                                        <p:cTn id="20" dur="770" fill="hold"/>
                                        <p:tgtEl>
                                          <p:spTgt spid="9"/>
                                        </p:tgtEl>
                                        <p:attrNameLst>
                                          <p:attrName>ppt_y</p:attrName>
                                        </p:attrNameLst>
                                      </p:cBhvr>
                                      <p:to>
                                        <p:strVal val="(#ppt_y+0.4)"/>
                                      </p:to>
                                    </p:set>
                                    <p:anim from="(#ppt_y+0.4)" to="(#ppt_y)" calcmode="lin" valueType="num">
                                      <p:cBhvr>
                                        <p:cTn id="21" dur="1230" accel="100000" fill="hold">
                                          <p:stCondLst>
                                            <p:cond delay="770"/>
                                          </p:stCondLst>
                                        </p:cTn>
                                        <p:tgtEl>
                                          <p:spTgt spid="9"/>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sz="6000" b="1" dirty="0" smtClean="0">
                <a:latin typeface="Calibri" panose="020F0502020204030204" pitchFamily="34" charset="0"/>
                <a:cs typeface="Calibri" panose="020F0502020204030204" pitchFamily="34" charset="0"/>
              </a:rPr>
              <a:t>1921</a:t>
            </a:r>
            <a:endParaRPr lang="fr-CA" sz="6000" b="1" dirty="0">
              <a:latin typeface="Calibri" panose="020F0502020204030204" pitchFamily="34" charset="0"/>
              <a:cs typeface="Calibri" panose="020F0502020204030204" pitchFamily="34" charset="0"/>
            </a:endParaRPr>
          </a:p>
        </p:txBody>
      </p:sp>
      <p:sp>
        <p:nvSpPr>
          <p:cNvPr id="4" name="Espace réservé du pied de page 3"/>
          <p:cNvSpPr>
            <a:spLocks noGrp="1"/>
          </p:cNvSpPr>
          <p:nvPr>
            <p:ph type="ftr" sz="quarter" idx="11"/>
            <p:custDataLst>
              <p:tags r:id="rId2"/>
            </p:custDataLst>
          </p:nvPr>
        </p:nvSpPr>
        <p:spPr>
          <a:xfrm>
            <a:off x="1214414" y="6286520"/>
            <a:ext cx="6991455"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3"/>
            </p:custDataLst>
          </p:nvPr>
        </p:nvSpPr>
        <p:spPr>
          <a:xfrm>
            <a:off x="571472" y="6286520"/>
            <a:ext cx="608287" cy="365125"/>
          </a:xfrm>
        </p:spPr>
        <p:txBody>
          <a:bodyPr/>
          <a:lstStyle/>
          <a:p>
            <a:fld id="{04B3DB46-FB4D-4D92-976E-17A6BBDCEB41}" type="slidenum">
              <a:rPr lang="fr-CA" smtClean="0"/>
              <a:pPr/>
              <a:t>11</a:t>
            </a:fld>
            <a:endParaRPr lang="fr-CA" dirty="0"/>
          </a:p>
        </p:txBody>
      </p:sp>
      <p:pic>
        <p:nvPicPr>
          <p:cNvPr id="9218"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1500166" y="1643050"/>
            <a:ext cx="6357982" cy="457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509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3528" y="321882"/>
            <a:ext cx="2410430" cy="924475"/>
          </a:xfrm>
        </p:spPr>
        <p:txBody>
          <a:bodyPr/>
          <a:lstStyle/>
          <a:p>
            <a:r>
              <a:rPr lang="en-CA" dirty="0" err="1" smtClean="0"/>
              <a:t>Scénario</a:t>
            </a:r>
            <a:r>
              <a:rPr lang="en-CA" dirty="0" smtClean="0"/>
              <a:t> 8</a:t>
            </a:r>
            <a:endParaRPr lang="fr-CA" dirty="0"/>
          </a:p>
        </p:txBody>
      </p:sp>
      <p:sp>
        <p:nvSpPr>
          <p:cNvPr id="3" name="Espace réservé du contenu 2"/>
          <p:cNvSpPr>
            <a:spLocks noGrp="1"/>
          </p:cNvSpPr>
          <p:nvPr>
            <p:ph idx="1"/>
            <p:custDataLst>
              <p:tags r:id="rId2"/>
            </p:custDataLst>
          </p:nvPr>
        </p:nvSpPr>
        <p:spPr>
          <a:xfrm>
            <a:off x="3214678" y="116632"/>
            <a:ext cx="3429024" cy="6336704"/>
          </a:xfrm>
        </p:spPr>
        <p:txBody>
          <a:bodyPr>
            <a:normAutofit/>
          </a:bodyPr>
          <a:lstStyle/>
          <a:p>
            <a:pPr>
              <a:buFont typeface="Arial" pitchFamily="34" charset="0"/>
              <a:buChar char="•"/>
            </a:pPr>
            <a:r>
              <a:rPr lang="fr-CA" sz="2700" b="1" dirty="0">
                <a:latin typeface="Calibri" pitchFamily="34" charset="0"/>
              </a:rPr>
              <a:t>En 1916, Jeanne vit au Manitoba et vote aux élections provinciales</a:t>
            </a:r>
            <a:r>
              <a:rPr lang="fr-CA" sz="2700" b="1" dirty="0" smtClean="0">
                <a:latin typeface="Calibri" pitchFamily="34" charset="0"/>
              </a:rPr>
              <a:t>.</a:t>
            </a:r>
          </a:p>
          <a:p>
            <a:endParaRPr lang="fr-CA" sz="2700" dirty="0">
              <a:latin typeface="Calibri" pitchFamily="34" charset="0"/>
            </a:endParaRPr>
          </a:p>
          <a:p>
            <a:pPr marL="0" indent="0" algn="ctr">
              <a:buNone/>
            </a:pPr>
            <a:r>
              <a:rPr lang="fr-CA" sz="2700" b="1" dirty="0">
                <a:latin typeface="Calibri" pitchFamily="34" charset="0"/>
              </a:rPr>
              <a:t>VRAI ou </a:t>
            </a:r>
            <a:r>
              <a:rPr lang="fr-CA" sz="2700" b="1" dirty="0" smtClean="0">
                <a:latin typeface="Calibri" pitchFamily="34" charset="0"/>
              </a:rPr>
              <a:t>FAUX ?</a:t>
            </a:r>
          </a:p>
          <a:p>
            <a:pPr marL="0" indent="0" algn="ctr">
              <a:buNone/>
            </a:pPr>
            <a:endParaRPr lang="fr-CA" dirty="0">
              <a:latin typeface="Calibri" pitchFamily="34" charset="0"/>
            </a:endParaRPr>
          </a:p>
          <a:p>
            <a:pPr>
              <a:buFont typeface="Arial" pitchFamily="34" charset="0"/>
              <a:buChar char="•"/>
            </a:pPr>
            <a:r>
              <a:rPr lang="fr-CA" sz="2200" b="1" dirty="0" smtClean="0">
                <a:latin typeface="Calibri" pitchFamily="34" charset="0"/>
              </a:rPr>
              <a:t>1916</a:t>
            </a:r>
            <a:r>
              <a:rPr lang="fr-CA" sz="2200" dirty="0" smtClean="0">
                <a:latin typeface="Calibri" pitchFamily="34" charset="0"/>
              </a:rPr>
              <a:t>: Manitoba, ensuite Saskatchewan et Alberta.</a:t>
            </a:r>
          </a:p>
          <a:p>
            <a:pPr>
              <a:buFont typeface="Arial" pitchFamily="34" charset="0"/>
              <a:buChar char="•"/>
            </a:pPr>
            <a:r>
              <a:rPr lang="fr-CA" sz="2200" b="1" dirty="0" smtClean="0">
                <a:latin typeface="Calibri" pitchFamily="34" charset="0"/>
              </a:rPr>
              <a:t>1917</a:t>
            </a:r>
            <a:r>
              <a:rPr lang="fr-CA" sz="2200" dirty="0" smtClean="0">
                <a:latin typeface="Calibri" pitchFamily="34" charset="0"/>
              </a:rPr>
              <a:t>: Ontario et Colombie-Britannique. </a:t>
            </a:r>
          </a:p>
          <a:p>
            <a:pPr>
              <a:buFont typeface="Arial" pitchFamily="34" charset="0"/>
              <a:buChar char="•"/>
            </a:pPr>
            <a:r>
              <a:rPr lang="fr-CA" sz="2200" b="1" dirty="0" smtClean="0">
                <a:latin typeface="Calibri" pitchFamily="34" charset="0"/>
              </a:rPr>
              <a:t>2016</a:t>
            </a:r>
            <a:r>
              <a:rPr lang="fr-CA" sz="2200" dirty="0" smtClean="0">
                <a:latin typeface="Calibri" pitchFamily="34" charset="0"/>
              </a:rPr>
              <a:t>: Centenaire du droit </a:t>
            </a:r>
            <a:r>
              <a:rPr lang="fr-CA" sz="2200" dirty="0">
                <a:latin typeface="Calibri" pitchFamily="34" charset="0"/>
              </a:rPr>
              <a:t>de vote des </a:t>
            </a:r>
            <a:r>
              <a:rPr lang="fr-CA" sz="2200" dirty="0" smtClean="0">
                <a:latin typeface="Calibri" pitchFamily="34" charset="0"/>
              </a:rPr>
              <a:t>femmes.</a:t>
            </a:r>
            <a:endParaRPr lang="fr-CA" sz="2200" dirty="0">
              <a:latin typeface="Calibri" pitchFamily="34" charset="0"/>
            </a:endParaRPr>
          </a:p>
        </p:txBody>
      </p:sp>
      <p:sp>
        <p:nvSpPr>
          <p:cNvPr id="4" name="Espace réservé du pied de page 3"/>
          <p:cNvSpPr>
            <a:spLocks noGrp="1"/>
          </p:cNvSpPr>
          <p:nvPr>
            <p:ph type="ftr" sz="quarter" idx="11"/>
            <p:custDataLst>
              <p:tags r:id="rId3"/>
            </p:custDataLst>
          </p:nvPr>
        </p:nvSpPr>
        <p:spPr>
          <a:xfrm>
            <a:off x="1180945" y="6309320"/>
            <a:ext cx="7783543"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309320"/>
            <a:ext cx="608287" cy="365125"/>
          </a:xfrm>
        </p:spPr>
        <p:txBody>
          <a:bodyPr/>
          <a:lstStyle/>
          <a:p>
            <a:fld id="{04B3DB46-FB4D-4D92-976E-17A6BBDCEB41}" type="slidenum">
              <a:rPr lang="fr-CA" smtClean="0"/>
              <a:pPr/>
              <a:t>12</a:t>
            </a:fld>
            <a:endParaRPr lang="fr-CA" dirty="0"/>
          </a:p>
        </p:txBody>
      </p:sp>
      <p:pic>
        <p:nvPicPr>
          <p:cNvPr id="10242" name="Picture 2"/>
          <p:cNvPicPr>
            <a:picLocks noChangeAspect="1" noChangeArrowheads="1"/>
          </p:cNvPicPr>
          <p:nvPr>
            <p:custDataLst>
              <p:tags r:id="rId5"/>
            </p:custDataLst>
          </p:nvPr>
        </p:nvPicPr>
        <p:blipFill>
          <a:blip r:embed="rId13">
            <a:extLst>
              <a:ext uri="{28A0092B-C50C-407E-A947-70E740481C1C}">
                <a14:useLocalDpi xmlns:a14="http://schemas.microsoft.com/office/drawing/2010/main"/>
              </a:ext>
            </a:extLst>
          </a:blip>
          <a:srcRect/>
          <a:stretch>
            <a:fillRect/>
          </a:stretch>
        </p:blipFill>
        <p:spPr bwMode="auto">
          <a:xfrm>
            <a:off x="7000892" y="285728"/>
            <a:ext cx="1571636" cy="2671765"/>
          </a:xfrm>
          <a:prstGeom prst="ellipse">
            <a:avLst/>
          </a:prstGeom>
          <a:blipFill>
            <a:blip r:embed="rId14">
              <a:extLst>
                <a:ext uri="{28A0092B-C50C-407E-A947-70E740481C1C}">
                  <a14:useLocalDpi xmlns:a14="http://schemas.microsoft.com/office/drawing/2010/main"/>
                </a:ext>
              </a:extLst>
            </a:blip>
            <a:stretch>
              <a:fillRect/>
            </a:stretch>
          </a:blipFill>
          <a:ln w="57150">
            <a:solidFill>
              <a:schemeClr val="bg1"/>
            </a:solidFill>
          </a:ln>
          <a:extLst/>
        </p:spPr>
      </p:pic>
      <p:pic>
        <p:nvPicPr>
          <p:cNvPr id="10243" name="Picture 3"/>
          <p:cNvPicPr>
            <a:picLocks noChangeAspect="1" noChangeArrowheads="1"/>
          </p:cNvPicPr>
          <p:nvPr>
            <p:custDataLst>
              <p:tags r:id="rId6"/>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6715140" y="3143248"/>
            <a:ext cx="2143140" cy="3216420"/>
          </a:xfrm>
          <a:prstGeom prst="roundRect">
            <a:avLst/>
          </a:prstGeom>
          <a:noFill/>
          <a:ln w="38100">
            <a:solidFill>
              <a:schemeClr val="bg1"/>
            </a:solidFill>
          </a:ln>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custDataLst>
              <p:tags r:id="rId7"/>
            </p:custDataLst>
          </p:nvPr>
        </p:nvPicPr>
        <p:blipFill>
          <a:blip r:embed="rId16">
            <a:extLst>
              <a:ext uri="{28A0092B-C50C-407E-A947-70E740481C1C}">
                <a14:useLocalDpi xmlns:a14="http://schemas.microsoft.com/office/drawing/2010/main"/>
              </a:ext>
            </a:extLst>
          </a:blip>
          <a:srcRect/>
          <a:stretch>
            <a:fillRect/>
          </a:stretch>
        </p:blipFill>
        <p:spPr bwMode="auto">
          <a:xfrm>
            <a:off x="107504" y="1531813"/>
            <a:ext cx="3096344" cy="4345459"/>
          </a:xfrm>
          <a:prstGeom prst="snip2DiagRect">
            <a:avLst/>
          </a:prstGeom>
          <a:noFill/>
          <a:ln w="38100">
            <a:solidFill>
              <a:schemeClr val="bg1"/>
            </a:solidFill>
          </a:ln>
          <a:extLst>
            <a:ext uri="{909E8E84-426E-40DD-AFC4-6F175D3DCCD1}">
              <a14:hiddenFill xmlns:a14="http://schemas.microsoft.com/office/drawing/2010/main">
                <a:solidFill>
                  <a:schemeClr val="accent1"/>
                </a:solidFill>
              </a14:hiddenFill>
            </a:ext>
          </a:extLst>
        </p:spPr>
      </p:pic>
      <p:sp>
        <p:nvSpPr>
          <p:cNvPr id="9" name="ZoneTexte 8"/>
          <p:cNvSpPr txBox="1"/>
          <p:nvPr>
            <p:custDataLst>
              <p:tags r:id="rId8"/>
            </p:custDataLst>
          </p:nvPr>
        </p:nvSpPr>
        <p:spPr>
          <a:xfrm>
            <a:off x="3714744" y="2354325"/>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sp>
        <p:nvSpPr>
          <p:cNvPr id="6" name="ZoneTexte 5"/>
          <p:cNvSpPr txBox="1"/>
          <p:nvPr>
            <p:custDataLst>
              <p:tags r:id="rId9"/>
            </p:custDataLst>
          </p:nvPr>
        </p:nvSpPr>
        <p:spPr>
          <a:xfrm>
            <a:off x="6866843" y="6082669"/>
            <a:ext cx="1879041" cy="276999"/>
          </a:xfrm>
          <a:prstGeom prst="rect">
            <a:avLst/>
          </a:prstGeom>
          <a:noFill/>
        </p:spPr>
        <p:txBody>
          <a:bodyPr wrap="none" rtlCol="0">
            <a:spAutoFit/>
          </a:bodyPr>
          <a:lstStyle/>
          <a:p>
            <a:r>
              <a:rPr lang="en-CA" sz="1200" dirty="0" smtClean="0"/>
              <a:t>Lilian </a:t>
            </a:r>
            <a:r>
              <a:rPr lang="en-CA" sz="1200" dirty="0" err="1" smtClean="0"/>
              <a:t>Beynon</a:t>
            </a:r>
            <a:r>
              <a:rPr lang="en-CA" sz="1200" dirty="0" smtClean="0"/>
              <a:t> Thomas</a:t>
            </a:r>
            <a:endParaRPr lang="fr-CA" sz="1200" dirty="0"/>
          </a:p>
        </p:txBody>
      </p:sp>
      <p:sp>
        <p:nvSpPr>
          <p:cNvPr id="7" name="ZoneTexte 6"/>
          <p:cNvSpPr txBox="1"/>
          <p:nvPr>
            <p:custDataLst>
              <p:tags r:id="rId10"/>
            </p:custDataLst>
          </p:nvPr>
        </p:nvSpPr>
        <p:spPr>
          <a:xfrm>
            <a:off x="7130120" y="2600547"/>
            <a:ext cx="1313180" cy="276999"/>
          </a:xfrm>
          <a:prstGeom prst="rect">
            <a:avLst/>
          </a:prstGeom>
          <a:noFill/>
        </p:spPr>
        <p:txBody>
          <a:bodyPr wrap="none" rtlCol="0">
            <a:spAutoFit/>
          </a:bodyPr>
          <a:lstStyle/>
          <a:p>
            <a:r>
              <a:rPr lang="en-CA" sz="1200" dirty="0" smtClean="0"/>
              <a:t>Nellie McClung</a:t>
            </a:r>
            <a:endParaRPr lang="fr-CA" sz="1200" dirty="0"/>
          </a:p>
        </p:txBody>
      </p:sp>
    </p:spTree>
    <p:extLst>
      <p:ext uri="{BB962C8B-B14F-4D97-AF65-F5344CB8AC3E}">
        <p14:creationId xmlns:p14="http://schemas.microsoft.com/office/powerpoint/2010/main" val="14447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70" decel="100000"/>
                                        <p:tgtEl>
                                          <p:spTgt spid="9"/>
                                        </p:tgtEl>
                                      </p:cBhvr>
                                    </p:animEffect>
                                    <p:animScale>
                                      <p:cBhvr>
                                        <p:cTn id="16" dur="770" decel="100000"/>
                                        <p:tgtEl>
                                          <p:spTgt spid="9"/>
                                        </p:tgtEl>
                                      </p:cBhvr>
                                      <p:from x="10000" y="10000"/>
                                      <p:to x="200000" y="450000"/>
                                    </p:animScale>
                                    <p:animScale>
                                      <p:cBhvr>
                                        <p:cTn id="17" dur="1230" accel="100000" fill="hold">
                                          <p:stCondLst>
                                            <p:cond delay="770"/>
                                          </p:stCondLst>
                                        </p:cTn>
                                        <p:tgtEl>
                                          <p:spTgt spid="9"/>
                                        </p:tgtEl>
                                      </p:cBhvr>
                                      <p:from x="200000" y="450000"/>
                                      <p:to x="100000" y="100000"/>
                                    </p:animScale>
                                    <p:set>
                                      <p:cBhvr>
                                        <p:cTn id="18" dur="770" fill="hold"/>
                                        <p:tgtEl>
                                          <p:spTgt spid="9"/>
                                        </p:tgtEl>
                                        <p:attrNameLst>
                                          <p:attrName>ppt_x</p:attrName>
                                        </p:attrNameLst>
                                      </p:cBhvr>
                                      <p:to>
                                        <p:strVal val="(0.5)"/>
                                      </p:to>
                                    </p:set>
                                    <p:anim from="(0.5)" to="(#ppt_x)" calcmode="lin" valueType="num">
                                      <p:cBhvr>
                                        <p:cTn id="19" dur="1230" accel="100000" fill="hold">
                                          <p:stCondLst>
                                            <p:cond delay="770"/>
                                          </p:stCondLst>
                                        </p:cTn>
                                        <p:tgtEl>
                                          <p:spTgt spid="9"/>
                                        </p:tgtEl>
                                        <p:attrNameLst>
                                          <p:attrName>ppt_x</p:attrName>
                                        </p:attrNameLst>
                                      </p:cBhvr>
                                    </p:anim>
                                    <p:set>
                                      <p:cBhvr>
                                        <p:cTn id="20" dur="770" fill="hold"/>
                                        <p:tgtEl>
                                          <p:spTgt spid="9"/>
                                        </p:tgtEl>
                                        <p:attrNameLst>
                                          <p:attrName>ppt_y</p:attrName>
                                        </p:attrNameLst>
                                      </p:cBhvr>
                                      <p:to>
                                        <p:strVal val="(#ppt_y+0.4)"/>
                                      </p:to>
                                    </p:set>
                                    <p:anim from="(#ppt_y+0.4)" to="(#ppt_y)" calcmode="lin" valueType="num">
                                      <p:cBhvr>
                                        <p:cTn id="21" dur="1230" accel="100000" fill="hold">
                                          <p:stCondLst>
                                            <p:cond delay="770"/>
                                          </p:stCondLst>
                                        </p:cTn>
                                        <p:tgtEl>
                                          <p:spTgt spid="9"/>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grpId="0" nodeType="with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0100" y="357166"/>
            <a:ext cx="2419550" cy="924475"/>
          </a:xfrm>
        </p:spPr>
        <p:txBody>
          <a:bodyPr/>
          <a:lstStyle/>
          <a:p>
            <a:r>
              <a:rPr lang="en-CA" dirty="0" err="1" smtClean="0"/>
              <a:t>Scénario</a:t>
            </a:r>
            <a:r>
              <a:rPr lang="en-CA" dirty="0" smtClean="0"/>
              <a:t> 9</a:t>
            </a:r>
            <a:endParaRPr lang="fr-CA" dirty="0"/>
          </a:p>
        </p:txBody>
      </p:sp>
      <p:sp>
        <p:nvSpPr>
          <p:cNvPr id="3" name="Espace réservé du contenu 2"/>
          <p:cNvSpPr>
            <a:spLocks noGrp="1"/>
          </p:cNvSpPr>
          <p:nvPr>
            <p:ph idx="1"/>
            <p:custDataLst>
              <p:tags r:id="rId2"/>
            </p:custDataLst>
          </p:nvPr>
        </p:nvSpPr>
        <p:spPr>
          <a:xfrm>
            <a:off x="1000100" y="1285860"/>
            <a:ext cx="7643866" cy="3764779"/>
          </a:xfrm>
        </p:spPr>
        <p:txBody>
          <a:bodyPr>
            <a:normAutofit/>
          </a:bodyPr>
          <a:lstStyle/>
          <a:p>
            <a:pPr>
              <a:buFont typeface="Arial" pitchFamily="34" charset="0"/>
              <a:buChar char="•"/>
            </a:pPr>
            <a:r>
              <a:rPr lang="fr-CA" sz="2700" b="1" dirty="0">
                <a:latin typeface="Calibri" panose="020F0502020204030204" pitchFamily="34" charset="0"/>
                <a:cs typeface="Calibri" panose="020F0502020204030204" pitchFamily="34" charset="0"/>
              </a:rPr>
              <a:t>Au Québec en 1940, Lucette peut voter aux élections provinciales</a:t>
            </a:r>
            <a:r>
              <a:rPr lang="fr-CA" sz="2700" b="1" dirty="0" smtClean="0">
                <a:latin typeface="Calibri" panose="020F0502020204030204" pitchFamily="34" charset="0"/>
                <a:cs typeface="Calibri" panose="020F0502020204030204" pitchFamily="34" charset="0"/>
              </a:rPr>
              <a:t>.</a:t>
            </a:r>
          </a:p>
          <a:p>
            <a:pPr>
              <a:buNone/>
            </a:pPr>
            <a:endParaRPr lang="fr-CA" sz="2500" b="1" dirty="0" smtClean="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FAUX </a:t>
            </a:r>
            <a:r>
              <a:rPr lang="fr-CA" sz="2500" b="1" dirty="0" smtClean="0">
                <a:latin typeface="Calibri" panose="020F0502020204030204" pitchFamily="34" charset="0"/>
                <a:cs typeface="Calibri" panose="020F0502020204030204" pitchFamily="34" charset="0"/>
              </a:rPr>
              <a:t>?</a:t>
            </a:r>
          </a:p>
          <a:p>
            <a:pPr marL="0" indent="0" algn="ctr">
              <a:buNone/>
            </a:pPr>
            <a:endParaRPr lang="fr-CA" sz="2500" dirty="0">
              <a:latin typeface="Calibri" panose="020F0502020204030204" pitchFamily="34" charset="0"/>
              <a:cs typeface="Calibri" panose="020F0502020204030204" pitchFamily="34" charset="0"/>
            </a:endParaRPr>
          </a:p>
          <a:p>
            <a:pPr>
              <a:buFont typeface="Arial" pitchFamily="34" charset="0"/>
              <a:buChar char="•"/>
            </a:pPr>
            <a:r>
              <a:rPr lang="fr-CA" sz="2400" dirty="0" smtClean="0">
                <a:latin typeface="Calibri" panose="020F0502020204030204" pitchFamily="34" charset="0"/>
                <a:cs typeface="Calibri" panose="020F0502020204030204" pitchFamily="34" charset="0"/>
              </a:rPr>
              <a:t>Les Québécoises </a:t>
            </a:r>
            <a:r>
              <a:rPr lang="fr-CA" sz="2400" dirty="0">
                <a:latin typeface="Calibri" panose="020F0502020204030204" pitchFamily="34" charset="0"/>
                <a:cs typeface="Calibri" panose="020F0502020204030204" pitchFamily="34" charset="0"/>
              </a:rPr>
              <a:t>peuvent voter et se présenter comme candidates aux élections provinciales à partir de 1940. </a:t>
            </a:r>
            <a:endParaRPr lang="fr-CA" sz="2400" dirty="0" smtClean="0">
              <a:latin typeface="Calibri" panose="020F0502020204030204" pitchFamily="34" charset="0"/>
              <a:cs typeface="Calibri" panose="020F0502020204030204" pitchFamily="34" charset="0"/>
            </a:endParaRPr>
          </a:p>
          <a:p>
            <a:pPr marL="0" indent="0">
              <a:buNone/>
            </a:pPr>
            <a:endParaRPr lang="fr-CA" dirty="0">
              <a:latin typeface="Calibri" panose="020F0502020204030204" pitchFamily="34" charset="0"/>
              <a:cs typeface="Calibri" panose="020F0502020204030204" pitchFamily="34" charset="0"/>
            </a:endParaRPr>
          </a:p>
        </p:txBody>
      </p:sp>
      <p:sp>
        <p:nvSpPr>
          <p:cNvPr id="4" name="Espace réservé du pied de page 3"/>
          <p:cNvSpPr>
            <a:spLocks noGrp="1"/>
          </p:cNvSpPr>
          <p:nvPr>
            <p:ph type="ftr" sz="quarter" idx="11"/>
            <p:custDataLst>
              <p:tags r:id="rId3"/>
            </p:custDataLst>
          </p:nvPr>
        </p:nvSpPr>
        <p:spPr>
          <a:xfrm>
            <a:off x="1142976" y="6286520"/>
            <a:ext cx="7034393"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13</a:t>
            </a:fld>
            <a:endParaRPr lang="fr-CA" dirty="0"/>
          </a:p>
        </p:txBody>
      </p:sp>
      <p:sp>
        <p:nvSpPr>
          <p:cNvPr id="14" name="Rectangle à coins arrondis 13"/>
          <p:cNvSpPr/>
          <p:nvPr>
            <p:custDataLst>
              <p:tags r:id="rId5"/>
            </p:custDataLst>
          </p:nvPr>
        </p:nvSpPr>
        <p:spPr>
          <a:xfrm>
            <a:off x="2714612" y="4786322"/>
            <a:ext cx="3929090" cy="1928826"/>
          </a:xfrm>
          <a:prstGeom prst="roundRect">
            <a:avLst/>
          </a:prstGeom>
          <a:blipFill>
            <a:blip r:embed="rId9">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custDataLst>
              <p:tags r:id="rId6"/>
            </p:custDataLst>
          </p:nvPr>
        </p:nvSpPr>
        <p:spPr>
          <a:xfrm>
            <a:off x="3491880" y="2708920"/>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spTree>
    <p:extLst>
      <p:ext uri="{BB962C8B-B14F-4D97-AF65-F5344CB8AC3E}">
        <p14:creationId xmlns:p14="http://schemas.microsoft.com/office/powerpoint/2010/main" val="19681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70" decel="100000"/>
                                        <p:tgtEl>
                                          <p:spTgt spid="16"/>
                                        </p:tgtEl>
                                      </p:cBhvr>
                                    </p:animEffect>
                                    <p:animScale>
                                      <p:cBhvr>
                                        <p:cTn id="16" dur="770" decel="100000"/>
                                        <p:tgtEl>
                                          <p:spTgt spid="16"/>
                                        </p:tgtEl>
                                      </p:cBhvr>
                                      <p:from x="10000" y="10000"/>
                                      <p:to x="200000" y="450000"/>
                                    </p:animScale>
                                    <p:animScale>
                                      <p:cBhvr>
                                        <p:cTn id="17" dur="1230" accel="100000" fill="hold">
                                          <p:stCondLst>
                                            <p:cond delay="770"/>
                                          </p:stCondLst>
                                        </p:cTn>
                                        <p:tgtEl>
                                          <p:spTgt spid="16"/>
                                        </p:tgtEl>
                                      </p:cBhvr>
                                      <p:from x="200000" y="450000"/>
                                      <p:to x="100000" y="100000"/>
                                    </p:animScale>
                                    <p:set>
                                      <p:cBhvr>
                                        <p:cTn id="18" dur="770" fill="hold"/>
                                        <p:tgtEl>
                                          <p:spTgt spid="16"/>
                                        </p:tgtEl>
                                        <p:attrNameLst>
                                          <p:attrName>ppt_x</p:attrName>
                                        </p:attrNameLst>
                                      </p:cBhvr>
                                      <p:to>
                                        <p:strVal val="(0.5)"/>
                                      </p:to>
                                    </p:set>
                                    <p:anim from="(0.5)" to="(#ppt_x)" calcmode="lin" valueType="num">
                                      <p:cBhvr>
                                        <p:cTn id="19" dur="1230" accel="100000" fill="hold">
                                          <p:stCondLst>
                                            <p:cond delay="770"/>
                                          </p:stCondLst>
                                        </p:cTn>
                                        <p:tgtEl>
                                          <p:spTgt spid="16"/>
                                        </p:tgtEl>
                                        <p:attrNameLst>
                                          <p:attrName>ppt_x</p:attrName>
                                        </p:attrNameLst>
                                      </p:cBhvr>
                                    </p:anim>
                                    <p:set>
                                      <p:cBhvr>
                                        <p:cTn id="20" dur="770" fill="hold"/>
                                        <p:tgtEl>
                                          <p:spTgt spid="16"/>
                                        </p:tgtEl>
                                        <p:attrNameLst>
                                          <p:attrName>ppt_y</p:attrName>
                                        </p:attrNameLst>
                                      </p:cBhvr>
                                      <p:to>
                                        <p:strVal val="(#ppt_y+0.4)"/>
                                      </p:to>
                                    </p:set>
                                    <p:anim from="(#ppt_y+0.4)" to="(#ppt_y)" calcmode="lin" valueType="num">
                                      <p:cBhvr>
                                        <p:cTn id="21" dur="1230" accel="100000" fill="hold">
                                          <p:stCondLst>
                                            <p:cond delay="770"/>
                                          </p:stCondLst>
                                        </p:cTn>
                                        <p:tgtEl>
                                          <p:spTgt spid="16"/>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50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0100" y="428604"/>
            <a:ext cx="2705302" cy="924475"/>
          </a:xfrm>
        </p:spPr>
        <p:txBody>
          <a:bodyPr/>
          <a:lstStyle/>
          <a:p>
            <a:r>
              <a:rPr lang="en-CA" dirty="0" err="1" smtClean="0"/>
              <a:t>Scénario</a:t>
            </a:r>
            <a:r>
              <a:rPr lang="en-CA" dirty="0" smtClean="0"/>
              <a:t> 10</a:t>
            </a:r>
            <a:endParaRPr lang="fr-CA" dirty="0"/>
          </a:p>
        </p:txBody>
      </p:sp>
      <p:sp>
        <p:nvSpPr>
          <p:cNvPr id="3" name="Espace réservé du contenu 2"/>
          <p:cNvSpPr>
            <a:spLocks noGrp="1"/>
          </p:cNvSpPr>
          <p:nvPr>
            <p:ph idx="1"/>
            <p:custDataLst>
              <p:tags r:id="rId2"/>
            </p:custDataLst>
          </p:nvPr>
        </p:nvSpPr>
        <p:spPr>
          <a:xfrm>
            <a:off x="571472" y="1071546"/>
            <a:ext cx="4929222" cy="5786454"/>
          </a:xfrm>
        </p:spPr>
        <p:txBody>
          <a:bodyPr>
            <a:normAutofit fontScale="32500" lnSpcReduction="20000"/>
          </a:bodyPr>
          <a:lstStyle/>
          <a:p>
            <a:pPr>
              <a:buFont typeface="Arial" pitchFamily="34" charset="0"/>
              <a:buChar char="•"/>
            </a:pPr>
            <a:r>
              <a:rPr lang="fr-CA" sz="6300" b="1" dirty="0">
                <a:latin typeface="Calibri" pitchFamily="34" charset="0"/>
              </a:rPr>
              <a:t>M. </a:t>
            </a:r>
            <a:r>
              <a:rPr lang="fr-CA" sz="6300" b="1" dirty="0" err="1">
                <a:latin typeface="Calibri" pitchFamily="34" charset="0"/>
              </a:rPr>
              <a:t>Miyagawa</a:t>
            </a:r>
            <a:r>
              <a:rPr lang="fr-CA" sz="6300" b="1" dirty="0">
                <a:latin typeface="Calibri" pitchFamily="34" charset="0"/>
              </a:rPr>
              <a:t> </a:t>
            </a:r>
            <a:r>
              <a:rPr lang="fr-CA" sz="6300" b="1" dirty="0" smtClean="0">
                <a:latin typeface="Calibri" pitchFamily="34" charset="0"/>
              </a:rPr>
              <a:t>(90 </a:t>
            </a:r>
            <a:r>
              <a:rPr lang="fr-CA" sz="6300" b="1" dirty="0">
                <a:latin typeface="Calibri" pitchFamily="34" charset="0"/>
              </a:rPr>
              <a:t>ans), un citoyen canadien d’origine japonaise résidant en Colombie-Britannique, a toujours pu voter aux élections fédérales.</a:t>
            </a:r>
            <a:endParaRPr lang="fr-CA" sz="6300" dirty="0">
              <a:latin typeface="Calibri" pitchFamily="34" charset="0"/>
            </a:endParaRPr>
          </a:p>
          <a:p>
            <a:pPr>
              <a:buNone/>
            </a:pPr>
            <a:endParaRPr lang="fr-CA" sz="2500" b="1" dirty="0" smtClean="0">
              <a:latin typeface="Calibri" pitchFamily="34" charset="0"/>
            </a:endParaRPr>
          </a:p>
          <a:p>
            <a:pPr>
              <a:buNone/>
            </a:pPr>
            <a:endParaRPr lang="fr-CA" sz="2500" b="1" dirty="0" smtClean="0">
              <a:latin typeface="Calibri" pitchFamily="34" charset="0"/>
            </a:endParaRPr>
          </a:p>
          <a:p>
            <a:pPr>
              <a:buNone/>
            </a:pPr>
            <a:r>
              <a:rPr lang="fr-CA" sz="6300" b="1" dirty="0" smtClean="0">
                <a:latin typeface="Calibri" pitchFamily="34" charset="0"/>
              </a:rPr>
              <a:t>			VRAI </a:t>
            </a:r>
            <a:r>
              <a:rPr lang="fr-CA" sz="6300" b="1" dirty="0">
                <a:latin typeface="Calibri" pitchFamily="34" charset="0"/>
              </a:rPr>
              <a:t>ou </a:t>
            </a:r>
            <a:r>
              <a:rPr lang="fr-CA" sz="6300" b="1" dirty="0" smtClean="0">
                <a:latin typeface="Calibri" pitchFamily="34" charset="0"/>
              </a:rPr>
              <a:t>FAUX ?</a:t>
            </a:r>
          </a:p>
          <a:p>
            <a:pPr algn="ctr">
              <a:buNone/>
            </a:pPr>
            <a:endParaRPr lang="fr-CA" sz="2500" dirty="0" smtClean="0">
              <a:latin typeface="Calibri" pitchFamily="34" charset="0"/>
            </a:endParaRPr>
          </a:p>
          <a:p>
            <a:pPr algn="ctr">
              <a:buNone/>
            </a:pPr>
            <a:endParaRPr lang="fr-CA" sz="2500" dirty="0">
              <a:latin typeface="Calibri" pitchFamily="34" charset="0"/>
            </a:endParaRPr>
          </a:p>
          <a:p>
            <a:pPr>
              <a:buFont typeface="Arial" pitchFamily="34" charset="0"/>
              <a:buChar char="•"/>
            </a:pPr>
            <a:r>
              <a:rPr lang="fr-CA" sz="5500" dirty="0" smtClean="0">
                <a:latin typeface="Calibri" pitchFamily="34" charset="0"/>
              </a:rPr>
              <a:t>Les </a:t>
            </a:r>
            <a:r>
              <a:rPr lang="fr-CA" sz="5500" dirty="0">
                <a:latin typeface="Calibri" pitchFamily="34" charset="0"/>
              </a:rPr>
              <a:t>Canadiens d’origine chinoise et japonaise sont exclus du droit de vote jusqu’en 1948. </a:t>
            </a:r>
            <a:endParaRPr lang="fr-CA" sz="5500" dirty="0" smtClean="0">
              <a:latin typeface="Calibri" pitchFamily="34" charset="0"/>
            </a:endParaRPr>
          </a:p>
          <a:p>
            <a:pPr>
              <a:buFont typeface="Arial" pitchFamily="34" charset="0"/>
              <a:buChar char="•"/>
            </a:pPr>
            <a:r>
              <a:rPr lang="fr-CA" sz="5500" dirty="0" smtClean="0">
                <a:latin typeface="Calibri" pitchFamily="34" charset="0"/>
              </a:rPr>
              <a:t>Selon </a:t>
            </a:r>
            <a:r>
              <a:rPr lang="fr-CA" sz="5500" dirty="0">
                <a:latin typeface="Calibri" pitchFamily="34" charset="0"/>
              </a:rPr>
              <a:t>la loi de la Colombie-Britannique, </a:t>
            </a:r>
            <a:r>
              <a:rPr lang="fr-CA" sz="5500" dirty="0" smtClean="0">
                <a:latin typeface="Calibri" pitchFamily="34" charset="0"/>
              </a:rPr>
              <a:t>parce qu’il </a:t>
            </a:r>
            <a:r>
              <a:rPr lang="fr-CA" sz="5500" dirty="0">
                <a:latin typeface="Calibri" pitchFamily="34" charset="0"/>
              </a:rPr>
              <a:t>ne peuvent pas </a:t>
            </a:r>
            <a:r>
              <a:rPr lang="fr-CA" sz="5500" dirty="0" smtClean="0">
                <a:latin typeface="Calibri" pitchFamily="34" charset="0"/>
              </a:rPr>
              <a:t>voter et ne sont pas sur la liste électorale, ils ne peuvent pas devenir </a:t>
            </a:r>
            <a:r>
              <a:rPr lang="fr-CA" sz="5500" dirty="0">
                <a:latin typeface="Calibri" pitchFamily="34" charset="0"/>
              </a:rPr>
              <a:t>pharmaciens, avocats ou fonctionnaires municipaux et </a:t>
            </a:r>
            <a:r>
              <a:rPr lang="fr-CA" sz="5500" dirty="0" smtClean="0">
                <a:latin typeface="Calibri" pitchFamily="34" charset="0"/>
              </a:rPr>
              <a:t>provinciaux.</a:t>
            </a:r>
            <a:endParaRPr lang="fr-CA" sz="5500" dirty="0">
              <a:latin typeface="Calibri" pitchFamily="34" charset="0"/>
            </a:endParaRPr>
          </a:p>
        </p:txBody>
      </p:sp>
      <p:sp>
        <p:nvSpPr>
          <p:cNvPr id="4" name="Espace réservé du pied de page 3"/>
          <p:cNvSpPr>
            <a:spLocks noGrp="1"/>
          </p:cNvSpPr>
          <p:nvPr>
            <p:ph type="ftr" sz="quarter" idx="11"/>
            <p:custDataLst>
              <p:tags r:id="rId3"/>
            </p:custDataLst>
          </p:nvPr>
        </p:nvSpPr>
        <p:spPr>
          <a:xfrm>
            <a:off x="1142976" y="6286520"/>
            <a:ext cx="6858048"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14</a:t>
            </a:fld>
            <a:endParaRPr lang="fr-CA" dirty="0"/>
          </a:p>
        </p:txBody>
      </p:sp>
      <p:pic>
        <p:nvPicPr>
          <p:cNvPr id="18433" name="Picture 1"/>
          <p:cNvPicPr>
            <a:picLocks noChangeAspect="1" noChangeArrowheads="1"/>
          </p:cNvPicPr>
          <p:nvPr>
            <p:custDataLst>
              <p:tags r:id="rId5"/>
            </p:custDataLst>
          </p:nvPr>
        </p:nvPicPr>
        <p:blipFill>
          <a:blip r:embed="rId10">
            <a:extLst>
              <a:ext uri="{28A0092B-C50C-407E-A947-70E740481C1C}">
                <a14:useLocalDpi xmlns:a14="http://schemas.microsoft.com/office/drawing/2010/main"/>
              </a:ext>
            </a:extLst>
          </a:blip>
          <a:srcRect/>
          <a:stretch>
            <a:fillRect/>
          </a:stretch>
        </p:blipFill>
        <p:spPr bwMode="auto">
          <a:xfrm>
            <a:off x="5357818" y="2214554"/>
            <a:ext cx="3590925" cy="2181225"/>
          </a:xfrm>
          <a:prstGeom prst="rect">
            <a:avLst/>
          </a:prstGeom>
          <a:noFill/>
          <a:ln w="9525">
            <a:noFill/>
            <a:miter lim="800000"/>
            <a:headEnd/>
            <a:tailEnd/>
          </a:ln>
          <a:effectLst/>
        </p:spPr>
      </p:pic>
      <p:sp>
        <p:nvSpPr>
          <p:cNvPr id="7" name="ZoneTexte 6"/>
          <p:cNvSpPr txBox="1"/>
          <p:nvPr>
            <p:custDataLst>
              <p:tags r:id="rId6"/>
            </p:custDataLst>
          </p:nvPr>
        </p:nvSpPr>
        <p:spPr>
          <a:xfrm>
            <a:off x="1071538" y="3071810"/>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FAUX</a:t>
            </a:r>
            <a:endParaRPr lang="fr-FR" sz="4400" dirty="0"/>
          </a:p>
        </p:txBody>
      </p:sp>
      <p:sp>
        <p:nvSpPr>
          <p:cNvPr id="8" name="ZoneTexte 7"/>
          <p:cNvSpPr txBox="1"/>
          <p:nvPr>
            <p:custDataLst>
              <p:tags r:id="rId7"/>
            </p:custDataLst>
          </p:nvPr>
        </p:nvSpPr>
        <p:spPr>
          <a:xfrm>
            <a:off x="5367330" y="4395787"/>
            <a:ext cx="3571900" cy="523220"/>
          </a:xfrm>
          <a:prstGeom prst="rect">
            <a:avLst/>
          </a:prstGeom>
          <a:noFill/>
        </p:spPr>
        <p:txBody>
          <a:bodyPr wrap="square" rtlCol="0">
            <a:spAutoFit/>
          </a:bodyPr>
          <a:lstStyle/>
          <a:p>
            <a:r>
              <a:rPr lang="fr-CA" sz="1400" dirty="0" smtClean="0">
                <a:latin typeface="Calibri" pitchFamily="34" charset="0"/>
                <a:cs typeface="Arial" pitchFamily="34" charset="0"/>
              </a:rPr>
              <a:t>Carte d’interné durant la Seconde Guerre </a:t>
            </a:r>
            <a:r>
              <a:rPr lang="fr-CA" sz="1400" dirty="0" smtClean="0">
                <a:latin typeface="Calibri" pitchFamily="34" charset="0"/>
                <a:cs typeface="Arial" pitchFamily="34" charset="0"/>
              </a:rPr>
              <a:t>mondiale</a:t>
            </a:r>
            <a:endParaRPr lang="fr-FR" sz="1400" dirty="0">
              <a:latin typeface="Calibri" pitchFamily="34" charset="0"/>
              <a:cs typeface="Arial" pitchFamily="34" charset="0"/>
            </a:endParaRPr>
          </a:p>
        </p:txBody>
      </p:sp>
    </p:spTree>
    <p:extLst>
      <p:ext uri="{BB962C8B-B14F-4D97-AF65-F5344CB8AC3E}">
        <p14:creationId xmlns:p14="http://schemas.microsoft.com/office/powerpoint/2010/main" val="9922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grpId="0" nodeType="with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75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0100" y="214290"/>
            <a:ext cx="2705302" cy="924475"/>
          </a:xfrm>
        </p:spPr>
        <p:txBody>
          <a:bodyPr/>
          <a:lstStyle/>
          <a:p>
            <a:r>
              <a:rPr lang="en-CA" dirty="0" err="1" smtClean="0"/>
              <a:t>Scénario</a:t>
            </a:r>
            <a:r>
              <a:rPr lang="en-CA" dirty="0" smtClean="0"/>
              <a:t> 11</a:t>
            </a:r>
            <a:endParaRPr lang="fr-CA" dirty="0"/>
          </a:p>
        </p:txBody>
      </p:sp>
      <p:sp>
        <p:nvSpPr>
          <p:cNvPr id="3" name="Espace réservé du contenu 2"/>
          <p:cNvSpPr>
            <a:spLocks noGrp="1"/>
          </p:cNvSpPr>
          <p:nvPr>
            <p:ph idx="1"/>
            <p:custDataLst>
              <p:tags r:id="rId2"/>
            </p:custDataLst>
          </p:nvPr>
        </p:nvSpPr>
        <p:spPr>
          <a:xfrm>
            <a:off x="3929057" y="285728"/>
            <a:ext cx="4205497" cy="6072229"/>
          </a:xfrm>
        </p:spPr>
        <p:txBody>
          <a:bodyPr>
            <a:normAutofit/>
          </a:bodyPr>
          <a:lstStyle/>
          <a:p>
            <a:pPr>
              <a:buFont typeface="Arial" pitchFamily="34" charset="0"/>
              <a:buChar char="•"/>
            </a:pPr>
            <a:r>
              <a:rPr lang="fr-CA" sz="2500" b="1" dirty="0">
                <a:latin typeface="Calibri" pitchFamily="34" charset="0"/>
              </a:rPr>
              <a:t>Avant 1960, les membres des Premières Nations avaient le droit de vote au Canada</a:t>
            </a:r>
            <a:r>
              <a:rPr lang="fr-CA" sz="2500" b="1" dirty="0" smtClean="0">
                <a:latin typeface="Calibri" pitchFamily="34" charset="0"/>
              </a:rPr>
              <a:t>.</a:t>
            </a:r>
          </a:p>
          <a:p>
            <a:pPr>
              <a:buFont typeface="Arial" pitchFamily="34" charset="0"/>
              <a:buChar char="•"/>
            </a:pPr>
            <a:endParaRPr lang="fr-CA" sz="2500" dirty="0">
              <a:latin typeface="Calibri" pitchFamily="34" charset="0"/>
            </a:endParaRPr>
          </a:p>
          <a:p>
            <a:pPr algn="ctr">
              <a:buNone/>
            </a:pPr>
            <a:r>
              <a:rPr lang="fr-CA" sz="2500" b="1" dirty="0">
                <a:latin typeface="Calibri" pitchFamily="34" charset="0"/>
              </a:rPr>
              <a:t>VRAI ou </a:t>
            </a:r>
            <a:r>
              <a:rPr lang="fr-CA" sz="2500" b="1" dirty="0" smtClean="0">
                <a:latin typeface="Calibri" pitchFamily="34" charset="0"/>
              </a:rPr>
              <a:t>FAUX ?</a:t>
            </a:r>
          </a:p>
          <a:p>
            <a:pPr>
              <a:buFont typeface="Arial" pitchFamily="34" charset="0"/>
              <a:buChar char="•"/>
            </a:pPr>
            <a:endParaRPr lang="fr-CA" dirty="0">
              <a:latin typeface="Calibri" pitchFamily="34" charset="0"/>
            </a:endParaRPr>
          </a:p>
          <a:p>
            <a:pPr>
              <a:buFont typeface="Arial" pitchFamily="34" charset="0"/>
              <a:buChar char="•"/>
            </a:pPr>
            <a:r>
              <a:rPr lang="fr-CA" sz="2000" dirty="0" smtClean="0">
                <a:latin typeface="Calibri" pitchFamily="34" charset="0"/>
              </a:rPr>
              <a:t>À partir de 1867, </a:t>
            </a:r>
            <a:r>
              <a:rPr lang="fr-CA" sz="2000" dirty="0">
                <a:latin typeface="Calibri" pitchFamily="34" charset="0"/>
              </a:rPr>
              <a:t>sauf qu’ils devaient renoncer à leur statut d’Indien pour pouvoir voter. </a:t>
            </a:r>
            <a:endParaRPr lang="fr-CA" sz="2000" dirty="0" smtClean="0">
              <a:latin typeface="Calibri" pitchFamily="34" charset="0"/>
            </a:endParaRPr>
          </a:p>
          <a:p>
            <a:pPr>
              <a:buFont typeface="Arial" pitchFamily="34" charset="0"/>
              <a:buChar char="•"/>
            </a:pPr>
            <a:r>
              <a:rPr lang="fr-CA" sz="2000" dirty="0" smtClean="0">
                <a:latin typeface="Calibri" pitchFamily="34" charset="0"/>
              </a:rPr>
              <a:t>En </a:t>
            </a:r>
            <a:r>
              <a:rPr lang="fr-CA" sz="2000" dirty="0">
                <a:latin typeface="Calibri" pitchFamily="34" charset="0"/>
              </a:rPr>
              <a:t>1960, le gouvernement </a:t>
            </a:r>
            <a:r>
              <a:rPr lang="fr-CA" sz="2000" dirty="0" smtClean="0">
                <a:latin typeface="Calibri" pitchFamily="34" charset="0"/>
              </a:rPr>
              <a:t>canadien </a:t>
            </a:r>
            <a:r>
              <a:rPr lang="fr-CA" sz="2000" dirty="0">
                <a:latin typeface="Calibri" pitchFamily="34" charset="0"/>
              </a:rPr>
              <a:t>accorde le droit de vote aux Indiens inscrits </a:t>
            </a:r>
            <a:r>
              <a:rPr lang="fr-CA" sz="2000" dirty="0" smtClean="0">
                <a:latin typeface="Calibri" pitchFamily="34" charset="0"/>
              </a:rPr>
              <a:t>(même </a:t>
            </a:r>
            <a:r>
              <a:rPr lang="fr-CA" sz="2000" dirty="0">
                <a:latin typeface="Calibri" pitchFamily="34" charset="0"/>
              </a:rPr>
              <a:t>s’ils ne renoncent pas à leur statut </a:t>
            </a:r>
            <a:r>
              <a:rPr lang="fr-CA" sz="2000" dirty="0" smtClean="0">
                <a:latin typeface="Calibri" pitchFamily="34" charset="0"/>
              </a:rPr>
              <a:t>d’Indien).</a:t>
            </a:r>
            <a:endParaRPr lang="fr-CA" sz="2000" dirty="0">
              <a:latin typeface="Calibri" pitchFamily="34" charset="0"/>
            </a:endParaRPr>
          </a:p>
        </p:txBody>
      </p:sp>
      <p:sp>
        <p:nvSpPr>
          <p:cNvPr id="4" name="Espace réservé du pied de page 3"/>
          <p:cNvSpPr>
            <a:spLocks noGrp="1"/>
          </p:cNvSpPr>
          <p:nvPr>
            <p:ph type="ftr" sz="quarter" idx="11"/>
            <p:custDataLst>
              <p:tags r:id="rId3"/>
            </p:custDataLst>
          </p:nvPr>
        </p:nvSpPr>
        <p:spPr>
          <a:xfrm>
            <a:off x="1214414" y="6286520"/>
            <a:ext cx="689151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15</a:t>
            </a:fld>
            <a:endParaRPr lang="fr-CA" dirty="0"/>
          </a:p>
        </p:txBody>
      </p:sp>
      <p:sp>
        <p:nvSpPr>
          <p:cNvPr id="7" name="Ellipse 6"/>
          <p:cNvSpPr/>
          <p:nvPr>
            <p:custDataLst>
              <p:tags r:id="rId5"/>
            </p:custDataLst>
          </p:nvPr>
        </p:nvSpPr>
        <p:spPr>
          <a:xfrm>
            <a:off x="571472" y="1285860"/>
            <a:ext cx="3143272" cy="4857784"/>
          </a:xfrm>
          <a:prstGeom prst="ellipse">
            <a:avLst/>
          </a:prstGeom>
          <a:blipFill>
            <a:blip r:embed="rId9">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custDataLst>
              <p:tags r:id="rId6"/>
            </p:custDataLst>
          </p:nvPr>
        </p:nvSpPr>
        <p:spPr>
          <a:xfrm>
            <a:off x="4643438" y="2404000"/>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spTree>
    <p:extLst>
      <p:ext uri="{BB962C8B-B14F-4D97-AF65-F5344CB8AC3E}">
        <p14:creationId xmlns:p14="http://schemas.microsoft.com/office/powerpoint/2010/main" val="25716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70" decel="100000"/>
                                        <p:tgtEl>
                                          <p:spTgt spid="8"/>
                                        </p:tgtEl>
                                      </p:cBhvr>
                                    </p:animEffect>
                                    <p:animScale>
                                      <p:cBhvr>
                                        <p:cTn id="16" dur="770" decel="100000"/>
                                        <p:tgtEl>
                                          <p:spTgt spid="8"/>
                                        </p:tgtEl>
                                      </p:cBhvr>
                                      <p:from x="10000" y="10000"/>
                                      <p:to x="200000" y="450000"/>
                                    </p:animScale>
                                    <p:animScale>
                                      <p:cBhvr>
                                        <p:cTn id="17" dur="1230" accel="100000" fill="hold">
                                          <p:stCondLst>
                                            <p:cond delay="770"/>
                                          </p:stCondLst>
                                        </p:cTn>
                                        <p:tgtEl>
                                          <p:spTgt spid="8"/>
                                        </p:tgtEl>
                                      </p:cBhvr>
                                      <p:from x="200000" y="450000"/>
                                      <p:to x="100000" y="100000"/>
                                    </p:animScale>
                                    <p:set>
                                      <p:cBhvr>
                                        <p:cTn id="18" dur="770" fill="hold"/>
                                        <p:tgtEl>
                                          <p:spTgt spid="8"/>
                                        </p:tgtEl>
                                        <p:attrNameLst>
                                          <p:attrName>ppt_x</p:attrName>
                                        </p:attrNameLst>
                                      </p:cBhvr>
                                      <p:to>
                                        <p:strVal val="(0.5)"/>
                                      </p:to>
                                    </p:set>
                                    <p:anim from="(0.5)" to="(#ppt_x)" calcmode="lin" valueType="num">
                                      <p:cBhvr>
                                        <p:cTn id="19" dur="1230" accel="100000" fill="hold">
                                          <p:stCondLst>
                                            <p:cond delay="770"/>
                                          </p:stCondLst>
                                        </p:cTn>
                                        <p:tgtEl>
                                          <p:spTgt spid="8"/>
                                        </p:tgtEl>
                                        <p:attrNameLst>
                                          <p:attrName>ppt_x</p:attrName>
                                        </p:attrNameLst>
                                      </p:cBhvr>
                                    </p:anim>
                                    <p:set>
                                      <p:cBhvr>
                                        <p:cTn id="20" dur="770" fill="hold"/>
                                        <p:tgtEl>
                                          <p:spTgt spid="8"/>
                                        </p:tgtEl>
                                        <p:attrNameLst>
                                          <p:attrName>ppt_y</p:attrName>
                                        </p:attrNameLst>
                                      </p:cBhvr>
                                      <p:to>
                                        <p:strVal val="(#ppt_y+0.4)"/>
                                      </p:to>
                                    </p:set>
                                    <p:anim from="(#ppt_y+0.4)" to="(#ppt_y)" calcmode="lin" valueType="num">
                                      <p:cBhvr>
                                        <p:cTn id="21" dur="1230" accel="100000" fill="hold">
                                          <p:stCondLst>
                                            <p:cond delay="770"/>
                                          </p:stCondLst>
                                        </p:cTn>
                                        <p:tgtEl>
                                          <p:spTgt spid="8"/>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grpId="0" nodeType="with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85720" y="214290"/>
            <a:ext cx="2633864" cy="924475"/>
          </a:xfrm>
        </p:spPr>
        <p:txBody>
          <a:bodyPr/>
          <a:lstStyle/>
          <a:p>
            <a:r>
              <a:rPr lang="en-CA" dirty="0" err="1" smtClean="0"/>
              <a:t>Scénario</a:t>
            </a:r>
            <a:r>
              <a:rPr lang="en-CA" dirty="0" smtClean="0"/>
              <a:t> 12</a:t>
            </a:r>
            <a:endParaRPr lang="fr-CA" dirty="0"/>
          </a:p>
        </p:txBody>
      </p:sp>
      <p:sp>
        <p:nvSpPr>
          <p:cNvPr id="3" name="Espace réservé du contenu 2"/>
          <p:cNvSpPr>
            <a:spLocks noGrp="1"/>
          </p:cNvSpPr>
          <p:nvPr>
            <p:ph idx="1"/>
            <p:custDataLst>
              <p:tags r:id="rId2"/>
            </p:custDataLst>
          </p:nvPr>
        </p:nvSpPr>
        <p:spPr>
          <a:xfrm>
            <a:off x="3000364" y="714357"/>
            <a:ext cx="4429156" cy="4643470"/>
          </a:xfrm>
        </p:spPr>
        <p:txBody>
          <a:bodyPr>
            <a:normAutofit fontScale="92500" lnSpcReduction="20000"/>
          </a:bodyPr>
          <a:lstStyle/>
          <a:p>
            <a:pPr>
              <a:buFont typeface="Arial" pitchFamily="34" charset="0"/>
              <a:buChar char="•"/>
            </a:pPr>
            <a:r>
              <a:rPr lang="fr-CA" sz="2500" b="1" dirty="0">
                <a:latin typeface="Calibri" pitchFamily="34" charset="0"/>
              </a:rPr>
              <a:t>Stéphane est </a:t>
            </a:r>
            <a:r>
              <a:rPr lang="fr-CA" sz="2500" b="1" dirty="0" smtClean="0">
                <a:latin typeface="Calibri" pitchFamily="34" charset="0"/>
              </a:rPr>
              <a:t>infirmier </a:t>
            </a:r>
            <a:r>
              <a:rPr lang="fr-CA" sz="2500" b="1" dirty="0">
                <a:latin typeface="Calibri" pitchFamily="34" charset="0"/>
              </a:rPr>
              <a:t>à l’hôpital Montfort d’Ottawa et a une vie très occupée. Il </a:t>
            </a:r>
            <a:r>
              <a:rPr lang="fr-CA" sz="2500" b="1" dirty="0" smtClean="0">
                <a:latin typeface="Calibri" pitchFamily="34" charset="0"/>
              </a:rPr>
              <a:t>aimerait voter</a:t>
            </a:r>
            <a:r>
              <a:rPr lang="fr-CA" sz="2500" b="1" dirty="0">
                <a:latin typeface="Calibri" pitchFamily="34" charset="0"/>
              </a:rPr>
              <a:t>, mais il peut seulement y aller pendant ses heures de travail. Son employeur doit lui accorder trois heures pour aller voter</a:t>
            </a:r>
            <a:r>
              <a:rPr lang="fr-CA" sz="2500" b="1" dirty="0" smtClean="0">
                <a:latin typeface="Calibri" pitchFamily="34" charset="0"/>
              </a:rPr>
              <a:t>.</a:t>
            </a:r>
          </a:p>
          <a:p>
            <a:pPr>
              <a:buNone/>
            </a:pPr>
            <a:endParaRPr lang="fr-CA" sz="2500" dirty="0">
              <a:latin typeface="Calibri" pitchFamily="34" charset="0"/>
            </a:endParaRPr>
          </a:p>
          <a:p>
            <a:pPr algn="ctr">
              <a:buNone/>
            </a:pPr>
            <a:r>
              <a:rPr lang="fr-CA" sz="2500" b="1" dirty="0">
                <a:latin typeface="Calibri" pitchFamily="34" charset="0"/>
              </a:rPr>
              <a:t>VRAI ou </a:t>
            </a:r>
            <a:r>
              <a:rPr lang="fr-CA" sz="2500" b="1" dirty="0" smtClean="0">
                <a:latin typeface="Calibri" pitchFamily="34" charset="0"/>
              </a:rPr>
              <a:t>FAUX ?</a:t>
            </a:r>
          </a:p>
          <a:p>
            <a:pPr algn="ctr">
              <a:buNone/>
            </a:pPr>
            <a:endParaRPr lang="fr-CA" sz="2500" dirty="0" smtClean="0">
              <a:latin typeface="Calibri" pitchFamily="34" charset="0"/>
            </a:endParaRPr>
          </a:p>
          <a:p>
            <a:pPr>
              <a:buFont typeface="Arial" pitchFamily="34" charset="0"/>
              <a:buChar char="•"/>
            </a:pPr>
            <a:r>
              <a:rPr lang="fr-CA" sz="2200" dirty="0" smtClean="0">
                <a:latin typeface="Calibri" pitchFamily="34" charset="0"/>
              </a:rPr>
              <a:t>Depuis 1948, les employeurs doivent donner trois heures à leurs employés pour aller voter.</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80945" y="5951810"/>
            <a:ext cx="7320145"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04B3DB46-FB4D-4D92-976E-17A6BBDCEB41}" type="slidenum">
              <a:rPr lang="fr-CA" smtClean="0"/>
              <a:pPr/>
              <a:t>16</a:t>
            </a:fld>
            <a:endParaRPr lang="fr-CA"/>
          </a:p>
        </p:txBody>
      </p:sp>
      <p:sp>
        <p:nvSpPr>
          <p:cNvPr id="7" name="Rectangle 6"/>
          <p:cNvSpPr/>
          <p:nvPr>
            <p:custDataLst>
              <p:tags r:id="rId5"/>
            </p:custDataLst>
          </p:nvPr>
        </p:nvSpPr>
        <p:spPr>
          <a:xfrm>
            <a:off x="7500958" y="1714488"/>
            <a:ext cx="1428760" cy="1857388"/>
          </a:xfrm>
          <a:prstGeom prst="rect">
            <a:avLst/>
          </a:prstGeom>
          <a:blipFill>
            <a:blip r:embed="rId11">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custDataLst>
              <p:tags r:id="rId6"/>
            </p:custDataLst>
          </p:nvPr>
        </p:nvSpPr>
        <p:spPr>
          <a:xfrm>
            <a:off x="4071934" y="5143512"/>
            <a:ext cx="2571768" cy="1571636"/>
          </a:xfrm>
          <a:prstGeom prst="rect">
            <a:avLst/>
          </a:prstGeom>
          <a:blipFill>
            <a:blip r:embed="rId12">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7"/>
            </p:custDataLst>
          </p:nvPr>
        </p:nvSpPr>
        <p:spPr>
          <a:xfrm>
            <a:off x="428596" y="1357298"/>
            <a:ext cx="2571768" cy="3929090"/>
          </a:xfrm>
          <a:prstGeom prst="rect">
            <a:avLst/>
          </a:prstGeom>
          <a:blipFill>
            <a:blip r:embed="rId13">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custDataLst>
              <p:tags r:id="rId8"/>
            </p:custDataLst>
          </p:nvPr>
        </p:nvSpPr>
        <p:spPr>
          <a:xfrm>
            <a:off x="4143372" y="3071810"/>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spTree>
    <p:extLst>
      <p:ext uri="{BB962C8B-B14F-4D97-AF65-F5344CB8AC3E}">
        <p14:creationId xmlns:p14="http://schemas.microsoft.com/office/powerpoint/2010/main" val="3961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70" decel="100000"/>
                                        <p:tgtEl>
                                          <p:spTgt spid="13"/>
                                        </p:tgtEl>
                                      </p:cBhvr>
                                    </p:animEffect>
                                    <p:animScale>
                                      <p:cBhvr>
                                        <p:cTn id="16" dur="770" decel="100000"/>
                                        <p:tgtEl>
                                          <p:spTgt spid="13"/>
                                        </p:tgtEl>
                                      </p:cBhvr>
                                      <p:from x="10000" y="10000"/>
                                      <p:to x="200000" y="450000"/>
                                    </p:animScale>
                                    <p:animScale>
                                      <p:cBhvr>
                                        <p:cTn id="17" dur="1230" accel="100000" fill="hold">
                                          <p:stCondLst>
                                            <p:cond delay="770"/>
                                          </p:stCondLst>
                                        </p:cTn>
                                        <p:tgtEl>
                                          <p:spTgt spid="13"/>
                                        </p:tgtEl>
                                      </p:cBhvr>
                                      <p:from x="200000" y="450000"/>
                                      <p:to x="100000" y="100000"/>
                                    </p:animScale>
                                    <p:set>
                                      <p:cBhvr>
                                        <p:cTn id="18" dur="770" fill="hold"/>
                                        <p:tgtEl>
                                          <p:spTgt spid="13"/>
                                        </p:tgtEl>
                                        <p:attrNameLst>
                                          <p:attrName>ppt_x</p:attrName>
                                        </p:attrNameLst>
                                      </p:cBhvr>
                                      <p:to>
                                        <p:strVal val="(0.5)"/>
                                      </p:to>
                                    </p:set>
                                    <p:anim from="(0.5)" to="(#ppt_x)" calcmode="lin" valueType="num">
                                      <p:cBhvr>
                                        <p:cTn id="19" dur="1230" accel="100000" fill="hold">
                                          <p:stCondLst>
                                            <p:cond delay="770"/>
                                          </p:stCondLst>
                                        </p:cTn>
                                        <p:tgtEl>
                                          <p:spTgt spid="13"/>
                                        </p:tgtEl>
                                        <p:attrNameLst>
                                          <p:attrName>ppt_x</p:attrName>
                                        </p:attrNameLst>
                                      </p:cBhvr>
                                    </p:anim>
                                    <p:set>
                                      <p:cBhvr>
                                        <p:cTn id="20" dur="770" fill="hold"/>
                                        <p:tgtEl>
                                          <p:spTgt spid="13"/>
                                        </p:tgtEl>
                                        <p:attrNameLst>
                                          <p:attrName>ppt_y</p:attrName>
                                        </p:attrNameLst>
                                      </p:cBhvr>
                                      <p:to>
                                        <p:strVal val="(#ppt_y+0.4)"/>
                                      </p:to>
                                    </p:set>
                                    <p:anim from="(#ppt_y+0.4)" to="(#ppt_y)" calcmode="lin" valueType="num">
                                      <p:cBhvr>
                                        <p:cTn id="21" dur="1230" accel="100000" fill="hold">
                                          <p:stCondLst>
                                            <p:cond delay="770"/>
                                          </p:stCondLst>
                                        </p:cTn>
                                        <p:tgtEl>
                                          <p:spTgt spid="13"/>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7030A0"/>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57224" y="571480"/>
            <a:ext cx="2633864" cy="924475"/>
          </a:xfrm>
        </p:spPr>
        <p:txBody>
          <a:bodyPr/>
          <a:lstStyle/>
          <a:p>
            <a:r>
              <a:rPr lang="en-CA" dirty="0" err="1" smtClean="0"/>
              <a:t>Scénario</a:t>
            </a:r>
            <a:r>
              <a:rPr lang="en-CA" dirty="0" smtClean="0"/>
              <a:t> 13</a:t>
            </a:r>
            <a:endParaRPr lang="fr-CA" dirty="0"/>
          </a:p>
        </p:txBody>
      </p:sp>
      <p:sp>
        <p:nvSpPr>
          <p:cNvPr id="3" name="Espace réservé du contenu 2"/>
          <p:cNvSpPr>
            <a:spLocks noGrp="1"/>
          </p:cNvSpPr>
          <p:nvPr>
            <p:ph idx="1"/>
            <p:custDataLst>
              <p:tags r:id="rId2"/>
            </p:custDataLst>
          </p:nvPr>
        </p:nvSpPr>
        <p:spPr>
          <a:xfrm>
            <a:off x="3571868" y="357166"/>
            <a:ext cx="3000396" cy="6000792"/>
          </a:xfrm>
        </p:spPr>
        <p:txBody>
          <a:bodyPr/>
          <a:lstStyle/>
          <a:p>
            <a:pPr>
              <a:buFont typeface="Arial" pitchFamily="34" charset="0"/>
              <a:buChar char="•"/>
            </a:pPr>
            <a:r>
              <a:rPr lang="fr-CA" sz="2200" b="1" dirty="0">
                <a:latin typeface="Calibri" pitchFamily="34" charset="0"/>
              </a:rPr>
              <a:t>En 1972, Pierre est déçu.  Il ne peut pas voter aux élections fédérales, car il n’a pas encore 21 ans</a:t>
            </a:r>
            <a:r>
              <a:rPr lang="fr-CA" sz="2200" b="1" dirty="0" smtClean="0">
                <a:latin typeface="Calibri" pitchFamily="34" charset="0"/>
              </a:rPr>
              <a:t>.</a:t>
            </a:r>
          </a:p>
          <a:p>
            <a:pPr>
              <a:buNone/>
            </a:pPr>
            <a:endParaRPr lang="fr-CA" dirty="0">
              <a:latin typeface="Calibri" pitchFamily="34" charset="0"/>
            </a:endParaRPr>
          </a:p>
          <a:p>
            <a:pPr algn="ctr">
              <a:buNone/>
            </a:pPr>
            <a:r>
              <a:rPr lang="fr-CA" sz="2200" b="1" dirty="0">
                <a:latin typeface="Calibri" pitchFamily="34" charset="0"/>
              </a:rPr>
              <a:t>VRAI ou </a:t>
            </a:r>
            <a:r>
              <a:rPr lang="fr-CA" sz="2200" b="1" dirty="0" smtClean="0">
                <a:latin typeface="Calibri" pitchFamily="34" charset="0"/>
              </a:rPr>
              <a:t>FAUX ?</a:t>
            </a:r>
          </a:p>
          <a:p>
            <a:pPr algn="ctr">
              <a:buNone/>
            </a:pPr>
            <a:endParaRPr lang="fr-CA" dirty="0">
              <a:latin typeface="Calibri" pitchFamily="34" charset="0"/>
            </a:endParaRPr>
          </a:p>
          <a:p>
            <a:pPr>
              <a:buFont typeface="Arial" pitchFamily="34" charset="0"/>
              <a:buChar char="•"/>
            </a:pPr>
            <a:r>
              <a:rPr lang="fr-CA" dirty="0" smtClean="0">
                <a:latin typeface="Calibri" pitchFamily="34" charset="0"/>
              </a:rPr>
              <a:t>En </a:t>
            </a:r>
            <a:r>
              <a:rPr lang="fr-CA" dirty="0">
                <a:latin typeface="Calibri" pitchFamily="34" charset="0"/>
              </a:rPr>
              <a:t>1970, l’âge de voter passe de 21 à 18 ans. </a:t>
            </a:r>
            <a:endParaRPr lang="fr-CA" dirty="0" smtClean="0">
              <a:latin typeface="Calibri" pitchFamily="34" charset="0"/>
            </a:endParaRPr>
          </a:p>
          <a:p>
            <a:pPr>
              <a:buFont typeface="Arial" pitchFamily="34" charset="0"/>
              <a:buChar char="•"/>
            </a:pPr>
            <a:r>
              <a:rPr lang="fr-CA" dirty="0" smtClean="0">
                <a:latin typeface="Calibri" pitchFamily="34" charset="0"/>
              </a:rPr>
              <a:t>Les </a:t>
            </a:r>
            <a:r>
              <a:rPr lang="fr-CA" dirty="0">
                <a:latin typeface="Calibri" pitchFamily="34" charset="0"/>
              </a:rPr>
              <a:t>personnes de 18 ans votent pour la </a:t>
            </a:r>
            <a:r>
              <a:rPr lang="fr-CA" dirty="0" smtClean="0">
                <a:latin typeface="Calibri" pitchFamily="34" charset="0"/>
              </a:rPr>
              <a:t>1</a:t>
            </a:r>
            <a:r>
              <a:rPr lang="fr-CA" baseline="30000" dirty="0" smtClean="0">
                <a:latin typeface="Calibri" pitchFamily="34" charset="0"/>
              </a:rPr>
              <a:t>ère</a:t>
            </a:r>
            <a:r>
              <a:rPr lang="fr-CA" dirty="0" smtClean="0">
                <a:latin typeface="Calibri" pitchFamily="34" charset="0"/>
              </a:rPr>
              <a:t> fois </a:t>
            </a:r>
            <a:r>
              <a:rPr lang="fr-CA" dirty="0">
                <a:latin typeface="Calibri" pitchFamily="34" charset="0"/>
              </a:rPr>
              <a:t>en 1972.</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214414" y="6286520"/>
            <a:ext cx="724870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17</a:t>
            </a:fld>
            <a:endParaRPr lang="fr-CA" dirty="0"/>
          </a:p>
        </p:txBody>
      </p:sp>
      <p:sp>
        <p:nvSpPr>
          <p:cNvPr id="6" name="ZoneTexte 5"/>
          <p:cNvSpPr txBox="1"/>
          <p:nvPr>
            <p:custDataLst>
              <p:tags r:id="rId5"/>
            </p:custDataLst>
          </p:nvPr>
        </p:nvSpPr>
        <p:spPr>
          <a:xfrm>
            <a:off x="3714744" y="2928934"/>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FAUX</a:t>
            </a:r>
            <a:endParaRPr lang="fr-FR" sz="4400" dirty="0"/>
          </a:p>
        </p:txBody>
      </p:sp>
      <p:sp>
        <p:nvSpPr>
          <p:cNvPr id="7" name="Rectangle 6"/>
          <p:cNvSpPr/>
          <p:nvPr>
            <p:custDataLst>
              <p:tags r:id="rId6"/>
            </p:custDataLst>
          </p:nvPr>
        </p:nvSpPr>
        <p:spPr>
          <a:xfrm>
            <a:off x="857224" y="1643050"/>
            <a:ext cx="2500330" cy="4143404"/>
          </a:xfrm>
          <a:prstGeom prst="rect">
            <a:avLst/>
          </a:prstGeom>
          <a:blipFill>
            <a:blip r:embed="rId11">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custDataLst>
              <p:tags r:id="rId7"/>
            </p:custDataLst>
          </p:nvPr>
        </p:nvSpPr>
        <p:spPr>
          <a:xfrm>
            <a:off x="6572264" y="428604"/>
            <a:ext cx="2143140" cy="2500330"/>
          </a:xfrm>
          <a:prstGeom prst="ellipse">
            <a:avLst/>
          </a:prstGeom>
          <a:blipFill>
            <a:blip r:embed="rId12">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ndir un rectangle à un seul coin 9"/>
          <p:cNvSpPr/>
          <p:nvPr>
            <p:custDataLst>
              <p:tags r:id="rId8"/>
            </p:custDataLst>
          </p:nvPr>
        </p:nvSpPr>
        <p:spPr>
          <a:xfrm>
            <a:off x="6858016" y="3143248"/>
            <a:ext cx="1643074" cy="3000396"/>
          </a:xfrm>
          <a:prstGeom prst="round1Rect">
            <a:avLst/>
          </a:prstGeom>
          <a:blipFill>
            <a:blip r:embed="rId13">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979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grpId="0" nodeType="with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0100" y="285728"/>
            <a:ext cx="2633864" cy="924475"/>
          </a:xfrm>
        </p:spPr>
        <p:txBody>
          <a:bodyPr/>
          <a:lstStyle/>
          <a:p>
            <a:r>
              <a:rPr lang="en-CA" dirty="0" err="1" smtClean="0"/>
              <a:t>Scénario</a:t>
            </a:r>
            <a:r>
              <a:rPr lang="en-CA" dirty="0" smtClean="0"/>
              <a:t> 14</a:t>
            </a:r>
            <a:endParaRPr lang="fr-CA" dirty="0"/>
          </a:p>
        </p:txBody>
      </p:sp>
      <p:sp>
        <p:nvSpPr>
          <p:cNvPr id="3" name="Espace réservé du contenu 2"/>
          <p:cNvSpPr>
            <a:spLocks noGrp="1"/>
          </p:cNvSpPr>
          <p:nvPr>
            <p:ph idx="1"/>
            <p:custDataLst>
              <p:tags r:id="rId2"/>
            </p:custDataLst>
          </p:nvPr>
        </p:nvSpPr>
        <p:spPr>
          <a:xfrm>
            <a:off x="1009443" y="1285860"/>
            <a:ext cx="7920275" cy="4929222"/>
          </a:xfrm>
        </p:spPr>
        <p:txBody>
          <a:bodyPr>
            <a:normAutofit/>
          </a:bodyPr>
          <a:lstStyle/>
          <a:p>
            <a:pPr>
              <a:buFont typeface="Arial" pitchFamily="34" charset="0"/>
              <a:buChar char="•"/>
            </a:pPr>
            <a:r>
              <a:rPr lang="fr-CA" sz="2500" b="1" dirty="0">
                <a:latin typeface="Calibri" pitchFamily="34" charset="0"/>
              </a:rPr>
              <a:t>À partir de 1982, le droit de vote est un droit garanti aux </a:t>
            </a:r>
            <a:r>
              <a:rPr lang="fr-CA" sz="2500" b="1" u="sng" dirty="0">
                <a:latin typeface="Calibri" pitchFamily="34" charset="0"/>
              </a:rPr>
              <a:t>citoyens canadiens</a:t>
            </a:r>
            <a:r>
              <a:rPr lang="fr-CA" sz="2500" b="1" dirty="0">
                <a:latin typeface="Calibri" pitchFamily="34" charset="0"/>
              </a:rPr>
              <a:t> par la </a:t>
            </a:r>
            <a:r>
              <a:rPr lang="fr-CA" sz="2500" b="1" i="1" dirty="0">
                <a:latin typeface="Calibri" pitchFamily="34" charset="0"/>
              </a:rPr>
              <a:t>Charte canadienne des droits et libertés</a:t>
            </a:r>
            <a:r>
              <a:rPr lang="fr-CA" sz="2500" b="1" dirty="0" smtClean="0">
                <a:latin typeface="Calibri" pitchFamily="34" charset="0"/>
              </a:rPr>
              <a:t>.</a:t>
            </a:r>
          </a:p>
          <a:p>
            <a:pPr>
              <a:buNone/>
            </a:pPr>
            <a:endParaRPr lang="fr-CA" b="1" dirty="0" smtClean="0">
              <a:latin typeface="Calibri" pitchFamily="34" charset="0"/>
            </a:endParaRPr>
          </a:p>
          <a:p>
            <a:pPr>
              <a:buNone/>
            </a:pPr>
            <a:endParaRPr lang="fr-CA" dirty="0">
              <a:latin typeface="Calibri" pitchFamily="34" charset="0"/>
            </a:endParaRPr>
          </a:p>
          <a:p>
            <a:pPr>
              <a:buNone/>
            </a:pPr>
            <a:r>
              <a:rPr lang="fr-CA" sz="2500" b="1" dirty="0" smtClean="0">
                <a:latin typeface="Calibri" pitchFamily="34" charset="0"/>
              </a:rPr>
              <a:t>				VRAI </a:t>
            </a:r>
            <a:r>
              <a:rPr lang="fr-CA" sz="2500" b="1" dirty="0">
                <a:latin typeface="Calibri" pitchFamily="34" charset="0"/>
              </a:rPr>
              <a:t>ou </a:t>
            </a:r>
            <a:r>
              <a:rPr lang="fr-CA" sz="2500" b="1" dirty="0" smtClean="0">
                <a:latin typeface="Calibri" pitchFamily="34" charset="0"/>
              </a:rPr>
              <a:t>FAUX ?</a:t>
            </a:r>
          </a:p>
          <a:p>
            <a:pPr algn="ctr">
              <a:buNone/>
            </a:pPr>
            <a:endParaRPr lang="fr-CA" dirty="0" smtClean="0">
              <a:latin typeface="Calibri" pitchFamily="34" charset="0"/>
            </a:endParaRPr>
          </a:p>
          <a:p>
            <a:pPr algn="ctr">
              <a:buNone/>
            </a:pPr>
            <a:endParaRPr lang="fr-CA" dirty="0">
              <a:latin typeface="Calibri" pitchFamily="34" charset="0"/>
            </a:endParaRPr>
          </a:p>
          <a:p>
            <a:pPr>
              <a:buFont typeface="Arial" pitchFamily="34" charset="0"/>
              <a:buChar char="•"/>
            </a:pPr>
            <a:r>
              <a:rPr lang="fr-CA" sz="2400" dirty="0" smtClean="0">
                <a:latin typeface="Calibri" pitchFamily="34" charset="0"/>
              </a:rPr>
              <a:t>Citoyens de 18 ans peuvent voter peu importe leur </a:t>
            </a:r>
            <a:r>
              <a:rPr lang="fr-CA" sz="2400" dirty="0">
                <a:latin typeface="Calibri" pitchFamily="34" charset="0"/>
              </a:rPr>
              <a:t>sexe, </a:t>
            </a:r>
            <a:r>
              <a:rPr lang="fr-CA" sz="2400" dirty="0" smtClean="0">
                <a:latin typeface="Calibri" pitchFamily="34" charset="0"/>
              </a:rPr>
              <a:t> </a:t>
            </a:r>
            <a:r>
              <a:rPr lang="fr-CA" sz="2400" dirty="0">
                <a:latin typeface="Calibri" pitchFamily="34" charset="0"/>
              </a:rPr>
              <a:t>race, </a:t>
            </a:r>
            <a:r>
              <a:rPr lang="fr-CA" sz="2400" dirty="0" smtClean="0">
                <a:latin typeface="Calibri" pitchFamily="34" charset="0"/>
              </a:rPr>
              <a:t>religion </a:t>
            </a:r>
            <a:r>
              <a:rPr lang="fr-CA" sz="2400" dirty="0">
                <a:latin typeface="Calibri" pitchFamily="34" charset="0"/>
              </a:rPr>
              <a:t>ou </a:t>
            </a:r>
            <a:r>
              <a:rPr lang="fr-CA" sz="2400" dirty="0" smtClean="0">
                <a:latin typeface="Calibri" pitchFamily="34" charset="0"/>
              </a:rPr>
              <a:t>handicap.</a:t>
            </a:r>
            <a:endParaRPr lang="fr-CA" sz="2400" dirty="0">
              <a:latin typeface="Calibri" pitchFamily="34" charset="0"/>
            </a:endParaRP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214414" y="6286520"/>
            <a:ext cx="7320145"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18</a:t>
            </a:fld>
            <a:endParaRPr lang="fr-CA" dirty="0"/>
          </a:p>
        </p:txBody>
      </p:sp>
      <p:sp>
        <p:nvSpPr>
          <p:cNvPr id="6" name="ZoneTexte 5"/>
          <p:cNvSpPr txBox="1"/>
          <p:nvPr>
            <p:custDataLst>
              <p:tags r:id="rId5"/>
            </p:custDataLst>
          </p:nvPr>
        </p:nvSpPr>
        <p:spPr>
          <a:xfrm>
            <a:off x="2123728" y="3437967"/>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sp>
        <p:nvSpPr>
          <p:cNvPr id="7" name="Rectangle à coins arrondis 6"/>
          <p:cNvSpPr/>
          <p:nvPr>
            <p:custDataLst>
              <p:tags r:id="rId6"/>
            </p:custDataLst>
          </p:nvPr>
        </p:nvSpPr>
        <p:spPr>
          <a:xfrm>
            <a:off x="5072066" y="2492896"/>
            <a:ext cx="3071834" cy="1714512"/>
          </a:xfrm>
          <a:prstGeom prst="roundRect">
            <a:avLst/>
          </a:prstGeom>
          <a:blipFill>
            <a:blip r:embed="rId9">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08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par>
                                <p:cTn id="22" presetID="5" presetClass="entr" presetSubtype="10" fill="hold" grpId="0" nodeType="withEffect">
                                  <p:stCondLst>
                                    <p:cond delay="100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28596" y="357166"/>
            <a:ext cx="2705301" cy="924475"/>
          </a:xfrm>
        </p:spPr>
        <p:txBody>
          <a:bodyPr/>
          <a:lstStyle/>
          <a:p>
            <a:r>
              <a:rPr lang="en-CA" dirty="0" err="1" smtClean="0"/>
              <a:t>Scénario</a:t>
            </a:r>
            <a:r>
              <a:rPr lang="en-CA" dirty="0" smtClean="0"/>
              <a:t> 15</a:t>
            </a:r>
            <a:endParaRPr lang="fr-CA" dirty="0"/>
          </a:p>
        </p:txBody>
      </p:sp>
      <p:sp>
        <p:nvSpPr>
          <p:cNvPr id="3" name="Espace réservé du contenu 2"/>
          <p:cNvSpPr>
            <a:spLocks noGrp="1"/>
          </p:cNvSpPr>
          <p:nvPr>
            <p:ph idx="1"/>
            <p:custDataLst>
              <p:tags r:id="rId2"/>
            </p:custDataLst>
          </p:nvPr>
        </p:nvSpPr>
        <p:spPr>
          <a:xfrm>
            <a:off x="4867063" y="785794"/>
            <a:ext cx="4276937" cy="5123007"/>
          </a:xfrm>
        </p:spPr>
        <p:txBody>
          <a:bodyPr/>
          <a:lstStyle/>
          <a:p>
            <a:pPr>
              <a:buFont typeface="Arial" pitchFamily="34" charset="0"/>
              <a:buChar char="•"/>
            </a:pPr>
            <a:r>
              <a:rPr lang="fr-CA" sz="2500" b="1" dirty="0">
                <a:latin typeface="Calibri" pitchFamily="34" charset="0"/>
              </a:rPr>
              <a:t>Michel Laporte, un sans-abri, peut voter pour la première fois lors des élections fédérales de 2000</a:t>
            </a:r>
            <a:r>
              <a:rPr lang="fr-CA" sz="2500" b="1" dirty="0" smtClean="0">
                <a:latin typeface="Calibri" pitchFamily="34" charset="0"/>
              </a:rPr>
              <a:t>.</a:t>
            </a:r>
          </a:p>
          <a:p>
            <a:pPr>
              <a:buFont typeface="Arial" pitchFamily="34" charset="0"/>
              <a:buChar char="•"/>
            </a:pPr>
            <a:endParaRPr lang="fr-CA" dirty="0">
              <a:latin typeface="Calibri" pitchFamily="34" charset="0"/>
            </a:endParaRPr>
          </a:p>
          <a:p>
            <a:pPr algn="ctr">
              <a:buFont typeface="Arial" pitchFamily="34" charset="0"/>
              <a:buChar char="•"/>
            </a:pPr>
            <a:r>
              <a:rPr lang="fr-CA" sz="2500" b="1" dirty="0">
                <a:latin typeface="Calibri" pitchFamily="34" charset="0"/>
              </a:rPr>
              <a:t>VRAI ou </a:t>
            </a:r>
            <a:r>
              <a:rPr lang="fr-CA" sz="2500" b="1" dirty="0" smtClean="0">
                <a:latin typeface="Calibri" pitchFamily="34" charset="0"/>
              </a:rPr>
              <a:t>FAUX ?</a:t>
            </a:r>
          </a:p>
          <a:p>
            <a:pPr algn="ctr">
              <a:buFont typeface="Arial" pitchFamily="34" charset="0"/>
              <a:buChar char="•"/>
            </a:pPr>
            <a:endParaRPr lang="fr-CA" dirty="0">
              <a:latin typeface="Calibri" pitchFamily="34" charset="0"/>
            </a:endParaRPr>
          </a:p>
          <a:p>
            <a:pPr>
              <a:buFont typeface="Arial" pitchFamily="34" charset="0"/>
              <a:buChar char="•"/>
            </a:pPr>
            <a:r>
              <a:rPr lang="fr-CA" sz="2000" dirty="0" smtClean="0">
                <a:latin typeface="Calibri" pitchFamily="34" charset="0"/>
              </a:rPr>
              <a:t>La </a:t>
            </a:r>
            <a:r>
              <a:rPr lang="fr-CA" sz="2000" dirty="0">
                <a:latin typeface="Calibri" pitchFamily="34" charset="0"/>
              </a:rPr>
              <a:t>loi électorale a été modifiée pour permettre aux sans-abris de </a:t>
            </a:r>
            <a:r>
              <a:rPr lang="fr-CA" sz="2000" dirty="0" smtClean="0">
                <a:latin typeface="Calibri" pitchFamily="34" charset="0"/>
              </a:rPr>
              <a:t>voter en 2000.</a:t>
            </a:r>
            <a:endParaRPr lang="fr-CA" sz="2000" dirty="0">
              <a:latin typeface="Calibri" pitchFamily="34" charset="0"/>
            </a:endParaRP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42976" y="6286520"/>
            <a:ext cx="6962955"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19</a:t>
            </a:fld>
            <a:endParaRPr lang="fr-CA" dirty="0"/>
          </a:p>
        </p:txBody>
      </p:sp>
      <p:sp>
        <p:nvSpPr>
          <p:cNvPr id="6" name="Rectangle 5"/>
          <p:cNvSpPr/>
          <p:nvPr>
            <p:custDataLst>
              <p:tags r:id="rId5"/>
            </p:custDataLst>
          </p:nvPr>
        </p:nvSpPr>
        <p:spPr>
          <a:xfrm>
            <a:off x="214282" y="1643050"/>
            <a:ext cx="4643470" cy="3929090"/>
          </a:xfrm>
          <a:prstGeom prst="rect">
            <a:avLst/>
          </a:prstGeom>
          <a:blipFill>
            <a:blip r:embed="rId9">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custDataLst>
              <p:tags r:id="rId6"/>
            </p:custDataLst>
          </p:nvPr>
        </p:nvSpPr>
        <p:spPr>
          <a:xfrm>
            <a:off x="5643570" y="2928934"/>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spTree>
    <p:extLst>
      <p:ext uri="{BB962C8B-B14F-4D97-AF65-F5344CB8AC3E}">
        <p14:creationId xmlns:p14="http://schemas.microsoft.com/office/powerpoint/2010/main" val="69489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sz="4200" b="1" dirty="0" err="1" smtClean="0">
                <a:latin typeface="Calibri" pitchFamily="34" charset="0"/>
              </a:rPr>
              <a:t>Qu’est-ce</a:t>
            </a:r>
            <a:r>
              <a:rPr lang="en-CA" sz="4200" b="1" dirty="0" smtClean="0">
                <a:latin typeface="Calibri" pitchFamily="34" charset="0"/>
              </a:rPr>
              <a:t> </a:t>
            </a:r>
            <a:r>
              <a:rPr lang="en-CA" sz="4200" b="1" dirty="0" err="1" smtClean="0">
                <a:latin typeface="Calibri" pitchFamily="34" charset="0"/>
              </a:rPr>
              <a:t>que</a:t>
            </a:r>
            <a:r>
              <a:rPr lang="en-CA" sz="4200" b="1" dirty="0" smtClean="0">
                <a:latin typeface="Calibri" pitchFamily="34" charset="0"/>
              </a:rPr>
              <a:t> le </a:t>
            </a:r>
            <a:r>
              <a:rPr lang="en-CA" sz="4200" b="1" dirty="0" err="1" smtClean="0">
                <a:latin typeface="Calibri" pitchFamily="34" charset="0"/>
              </a:rPr>
              <a:t>droit</a:t>
            </a:r>
            <a:r>
              <a:rPr lang="en-CA" sz="4200" b="1" dirty="0" smtClean="0">
                <a:latin typeface="Calibri" pitchFamily="34" charset="0"/>
              </a:rPr>
              <a:t> de vote ?</a:t>
            </a:r>
            <a:endParaRPr lang="fr-CA" sz="4200" b="1" dirty="0">
              <a:latin typeface="Calibri" pitchFamily="34" charset="0"/>
            </a:endParaRPr>
          </a:p>
        </p:txBody>
      </p:sp>
      <p:sp>
        <p:nvSpPr>
          <p:cNvPr id="3" name="Espace réservé du contenu 2"/>
          <p:cNvSpPr>
            <a:spLocks noGrp="1"/>
          </p:cNvSpPr>
          <p:nvPr>
            <p:ph idx="1"/>
            <p:custDataLst>
              <p:tags r:id="rId2"/>
            </p:custDataLst>
          </p:nvPr>
        </p:nvSpPr>
        <p:spPr>
          <a:xfrm>
            <a:off x="500034" y="1484785"/>
            <a:ext cx="8104414" cy="4032447"/>
          </a:xfrm>
        </p:spPr>
        <p:txBody>
          <a:bodyPr>
            <a:noAutofit/>
          </a:bodyPr>
          <a:lstStyle/>
          <a:p>
            <a:pPr>
              <a:buFont typeface="Arial" pitchFamily="34" charset="0"/>
              <a:buChar char="•"/>
            </a:pPr>
            <a:r>
              <a:rPr lang="fr-CA" sz="3000" dirty="0" smtClean="0">
                <a:latin typeface="Calibri" pitchFamily="34" charset="0"/>
              </a:rPr>
              <a:t>Est à </a:t>
            </a:r>
            <a:r>
              <a:rPr lang="fr-CA" sz="3000" dirty="0">
                <a:latin typeface="Calibri" pitchFamily="34" charset="0"/>
              </a:rPr>
              <a:t>la base de la démocratie. </a:t>
            </a:r>
            <a:endParaRPr lang="fr-CA" sz="3000" dirty="0" smtClean="0">
              <a:latin typeface="Calibri" pitchFamily="34" charset="0"/>
            </a:endParaRPr>
          </a:p>
          <a:p>
            <a:pPr>
              <a:buFont typeface="Arial" pitchFamily="34" charset="0"/>
              <a:buChar char="•"/>
            </a:pPr>
            <a:r>
              <a:rPr lang="fr-CA" sz="3000" dirty="0" smtClean="0">
                <a:latin typeface="Calibri" pitchFamily="34" charset="0"/>
              </a:rPr>
              <a:t>Permet d’exprimer sa volonté </a:t>
            </a:r>
            <a:r>
              <a:rPr lang="fr-CA" sz="3000" dirty="0">
                <a:latin typeface="Calibri" pitchFamily="34" charset="0"/>
              </a:rPr>
              <a:t>en élisant les députés </a:t>
            </a:r>
            <a:r>
              <a:rPr lang="fr-CA" sz="3000" dirty="0" smtClean="0">
                <a:latin typeface="Calibri" pitchFamily="34" charset="0"/>
              </a:rPr>
              <a:t>qui représenteront les citoyens à </a:t>
            </a:r>
            <a:r>
              <a:rPr lang="fr-CA" sz="3000" dirty="0">
                <a:latin typeface="Calibri" pitchFamily="34" charset="0"/>
              </a:rPr>
              <a:t>l’Assemblée législative provinciale et à la Chambre des communes fédérale. </a:t>
            </a:r>
            <a:endParaRPr lang="fr-CA" sz="3000" dirty="0" smtClean="0">
              <a:latin typeface="Calibri" pitchFamily="34" charset="0"/>
            </a:endParaRPr>
          </a:p>
          <a:p>
            <a:pPr>
              <a:buFont typeface="Arial" pitchFamily="34" charset="0"/>
              <a:buChar char="•"/>
            </a:pPr>
            <a:r>
              <a:rPr lang="fr-CA" sz="3000" dirty="0" smtClean="0">
                <a:latin typeface="Calibri" pitchFamily="34" charset="0"/>
              </a:rPr>
              <a:t>Doit </a:t>
            </a:r>
            <a:r>
              <a:rPr lang="fr-CA" sz="3000" dirty="0">
                <a:latin typeface="Calibri" pitchFamily="34" charset="0"/>
              </a:rPr>
              <a:t>être égal et </a:t>
            </a:r>
            <a:r>
              <a:rPr lang="fr-CA" sz="3000" dirty="0" smtClean="0">
                <a:latin typeface="Calibri" pitchFamily="34" charset="0"/>
              </a:rPr>
              <a:t>secret pour être démocratique.</a:t>
            </a:r>
            <a:endParaRPr lang="fr-CA" sz="3000" dirty="0">
              <a:latin typeface="Calibri" pitchFamily="34" charset="0"/>
            </a:endParaRPr>
          </a:p>
        </p:txBody>
      </p:sp>
      <p:sp>
        <p:nvSpPr>
          <p:cNvPr id="4" name="Espace réservé du pied de page 3"/>
          <p:cNvSpPr>
            <a:spLocks noGrp="1"/>
          </p:cNvSpPr>
          <p:nvPr>
            <p:ph type="ftr" sz="quarter" idx="11"/>
            <p:custDataLst>
              <p:tags r:id="rId3"/>
            </p:custDataLst>
          </p:nvPr>
        </p:nvSpPr>
        <p:spPr>
          <a:xfrm>
            <a:off x="1142976" y="6286520"/>
            <a:ext cx="7245448"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357958"/>
            <a:ext cx="608287" cy="365125"/>
          </a:xfrm>
        </p:spPr>
        <p:txBody>
          <a:bodyPr/>
          <a:lstStyle/>
          <a:p>
            <a:fld id="{04B3DB46-FB4D-4D92-976E-17A6BBDCEB41}" type="slidenum">
              <a:rPr lang="fr-CA" smtClean="0"/>
              <a:pPr/>
              <a:t>2</a:t>
            </a:fld>
            <a:endParaRPr lang="fr-CA" dirty="0"/>
          </a:p>
        </p:txBody>
      </p:sp>
      <p:pic>
        <p:nvPicPr>
          <p:cNvPr id="1027" name="Picture 3" descr="N:\AJEFO\Droit de vote\Activité pédagogique\Présentation PPT\Images\feuille érable sur noir vote.jpg"/>
          <p:cNvPicPr>
            <a:picLocks noChangeAspect="1" noChangeArrowheads="1"/>
          </p:cNvPicPr>
          <p:nvPr>
            <p:custDataLst>
              <p:tags r:id="rId5"/>
            </p:custDataLst>
          </p:nvPr>
        </p:nvPicPr>
        <p:blipFill>
          <a:blip r:embed="rId8">
            <a:extLst>
              <a:ext uri="{28A0092B-C50C-407E-A947-70E740481C1C}">
                <a14:useLocalDpi xmlns:a14="http://schemas.microsoft.com/office/drawing/2010/main"/>
              </a:ext>
            </a:extLst>
          </a:blip>
          <a:srcRect/>
          <a:stretch>
            <a:fillRect/>
          </a:stretch>
        </p:blipFill>
        <p:spPr bwMode="auto">
          <a:xfrm>
            <a:off x="3419872" y="5157192"/>
            <a:ext cx="2886075" cy="1581150"/>
          </a:xfrm>
          <a:prstGeom prst="rect">
            <a:avLst/>
          </a:prstGeom>
          <a:noFill/>
        </p:spPr>
      </p:pic>
    </p:spTree>
    <p:extLst>
      <p:ext uri="{BB962C8B-B14F-4D97-AF65-F5344CB8AC3E}">
        <p14:creationId xmlns:p14="http://schemas.microsoft.com/office/powerpoint/2010/main" val="1895967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65000"/>
                <a:lumOff val="35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71600" y="260648"/>
            <a:ext cx="2770470" cy="924475"/>
          </a:xfrm>
        </p:spPr>
        <p:txBody>
          <a:bodyPr/>
          <a:lstStyle/>
          <a:p>
            <a:r>
              <a:rPr lang="en-CA" dirty="0" err="1" smtClean="0"/>
              <a:t>Scénario</a:t>
            </a:r>
            <a:r>
              <a:rPr lang="en-CA" dirty="0" smtClean="0"/>
              <a:t> 16</a:t>
            </a:r>
            <a:endParaRPr lang="fr-CA" dirty="0"/>
          </a:p>
        </p:txBody>
      </p:sp>
      <p:sp>
        <p:nvSpPr>
          <p:cNvPr id="3" name="Espace réservé du contenu 2"/>
          <p:cNvSpPr>
            <a:spLocks noGrp="1"/>
          </p:cNvSpPr>
          <p:nvPr>
            <p:ph idx="1"/>
            <p:custDataLst>
              <p:tags r:id="rId2"/>
            </p:custDataLst>
          </p:nvPr>
        </p:nvSpPr>
        <p:spPr>
          <a:xfrm>
            <a:off x="1009443" y="1556793"/>
            <a:ext cx="5074725" cy="4302006"/>
          </a:xfrm>
        </p:spPr>
        <p:txBody>
          <a:bodyPr>
            <a:normAutofit fontScale="92500" lnSpcReduction="10000"/>
          </a:bodyPr>
          <a:lstStyle/>
          <a:p>
            <a:pPr>
              <a:buFont typeface="Arial" pitchFamily="34" charset="0"/>
              <a:buChar char="•"/>
            </a:pPr>
            <a:r>
              <a:rPr lang="fr-CA" sz="2500" b="1" dirty="0">
                <a:latin typeface="Calibri" panose="020F0502020204030204" pitchFamily="34" charset="0"/>
                <a:cs typeface="Calibri" panose="020F0502020204030204" pitchFamily="34" charset="0"/>
              </a:rPr>
              <a:t>Roger est coupable de meurtre et purge une peine d’emprisonnement à vie au pénitencier de Kingston en Ontario. Il vote aux élections fédérales de 1993</a:t>
            </a:r>
            <a:r>
              <a:rPr lang="fr-CA" sz="2500" b="1" dirty="0" smtClean="0">
                <a:latin typeface="Calibri" panose="020F0502020204030204" pitchFamily="34" charset="0"/>
                <a:cs typeface="Calibri" panose="020F0502020204030204" pitchFamily="34" charset="0"/>
              </a:rPr>
              <a:t>.</a:t>
            </a:r>
          </a:p>
          <a:p>
            <a:pPr marL="0" indent="0">
              <a:buNone/>
            </a:pPr>
            <a:endParaRPr lang="fr-CA" sz="2500" dirty="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a:t>
            </a:r>
            <a:r>
              <a:rPr lang="fr-CA" sz="2500" b="1" dirty="0" smtClean="0">
                <a:latin typeface="Calibri" panose="020F0502020204030204" pitchFamily="34" charset="0"/>
                <a:cs typeface="Calibri" panose="020F0502020204030204" pitchFamily="34" charset="0"/>
              </a:rPr>
              <a:t>FAUX ?</a:t>
            </a:r>
          </a:p>
          <a:p>
            <a:pPr marL="0" indent="0" algn="ctr">
              <a:buNone/>
            </a:pPr>
            <a:endParaRPr lang="fr-CA" dirty="0">
              <a:latin typeface="Calibri" panose="020F0502020204030204" pitchFamily="34" charset="0"/>
              <a:cs typeface="Calibri" panose="020F0502020204030204" pitchFamily="34" charset="0"/>
            </a:endParaRPr>
          </a:p>
          <a:p>
            <a:pPr>
              <a:buFont typeface="Arial" pitchFamily="34" charset="0"/>
              <a:buChar char="•"/>
            </a:pPr>
            <a:r>
              <a:rPr lang="fr-CA" sz="2400" dirty="0" smtClean="0">
                <a:latin typeface="Calibri" panose="020F0502020204030204" pitchFamily="34" charset="0"/>
                <a:cs typeface="Calibri" panose="020F0502020204030204" pitchFamily="34" charset="0"/>
              </a:rPr>
              <a:t>Tous les détenus peuvent voter depuis 2002, grâce </a:t>
            </a:r>
            <a:r>
              <a:rPr lang="fr-CA" sz="2400" dirty="0">
                <a:latin typeface="Calibri" panose="020F0502020204030204" pitchFamily="34" charset="0"/>
                <a:cs typeface="Calibri" panose="020F0502020204030204" pitchFamily="34" charset="0"/>
              </a:rPr>
              <a:t>à un jugement de la Cour </a:t>
            </a:r>
            <a:r>
              <a:rPr lang="fr-CA" sz="2400" dirty="0" smtClean="0">
                <a:latin typeface="Calibri" panose="020F0502020204030204" pitchFamily="34" charset="0"/>
                <a:cs typeface="Calibri" panose="020F0502020204030204" pitchFamily="34" charset="0"/>
              </a:rPr>
              <a:t>suprême du Canada.</a:t>
            </a:r>
            <a:endParaRPr lang="fr-CA" sz="2400" dirty="0">
              <a:latin typeface="Calibri" panose="020F0502020204030204" pitchFamily="34" charset="0"/>
              <a:cs typeface="Calibri" panose="020F0502020204030204" pitchFamily="34" charset="0"/>
            </a:endParaRP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80945" y="6381328"/>
            <a:ext cx="727948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309320"/>
            <a:ext cx="608287" cy="365125"/>
          </a:xfrm>
        </p:spPr>
        <p:txBody>
          <a:bodyPr/>
          <a:lstStyle/>
          <a:p>
            <a:fld id="{04B3DB46-FB4D-4D92-976E-17A6BBDCEB41}" type="slidenum">
              <a:rPr lang="fr-CA" smtClean="0"/>
              <a:pPr/>
              <a:t>20</a:t>
            </a:fld>
            <a:endParaRPr lang="fr-CA"/>
          </a:p>
        </p:txBody>
      </p:sp>
      <p:pic>
        <p:nvPicPr>
          <p:cNvPr id="1026" name="Picture 2"/>
          <p:cNvPicPr>
            <a:picLocks noChangeAspect="1" noChangeArrowheads="1"/>
          </p:cNvPicPr>
          <p:nvPr>
            <p:custDataLst>
              <p:tags r:id="rId5"/>
            </p:custDataLst>
          </p:nvPr>
        </p:nvPicPr>
        <p:blipFill>
          <a:blip r:embed="rId9">
            <a:extLst>
              <a:ext uri="{28A0092B-C50C-407E-A947-70E740481C1C}">
                <a14:useLocalDpi xmlns:a14="http://schemas.microsoft.com/office/drawing/2010/main"/>
              </a:ext>
            </a:extLst>
          </a:blip>
          <a:srcRect/>
          <a:stretch>
            <a:fillRect/>
          </a:stretch>
        </p:blipFill>
        <p:spPr bwMode="auto">
          <a:xfrm>
            <a:off x="6084168" y="1556792"/>
            <a:ext cx="2376264" cy="3960440"/>
          </a:xfrm>
          <a:prstGeom prst="rect">
            <a:avLst/>
          </a:prstGeom>
          <a:noFill/>
          <a:ln w="762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ZoneTexte 6"/>
          <p:cNvSpPr txBox="1"/>
          <p:nvPr>
            <p:custDataLst>
              <p:tags r:id="rId6"/>
            </p:custDataLst>
          </p:nvPr>
        </p:nvSpPr>
        <p:spPr>
          <a:xfrm>
            <a:off x="2195736" y="3537012"/>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FAUX</a:t>
            </a:r>
            <a:endParaRPr lang="fr-FR" sz="4400" dirty="0"/>
          </a:p>
        </p:txBody>
      </p:sp>
    </p:spTree>
    <p:extLst>
      <p:ext uri="{BB962C8B-B14F-4D97-AF65-F5344CB8AC3E}">
        <p14:creationId xmlns:p14="http://schemas.microsoft.com/office/powerpoint/2010/main" val="215139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71600" y="332656"/>
            <a:ext cx="2770469" cy="924475"/>
          </a:xfrm>
        </p:spPr>
        <p:txBody>
          <a:bodyPr/>
          <a:lstStyle/>
          <a:p>
            <a:r>
              <a:rPr lang="en-CA" dirty="0" err="1" smtClean="0"/>
              <a:t>Scénario</a:t>
            </a:r>
            <a:r>
              <a:rPr lang="en-CA" dirty="0" smtClean="0"/>
              <a:t> 17</a:t>
            </a:r>
            <a:endParaRPr lang="fr-CA" dirty="0"/>
          </a:p>
        </p:txBody>
      </p:sp>
      <p:sp>
        <p:nvSpPr>
          <p:cNvPr id="3" name="Espace réservé du contenu 2"/>
          <p:cNvSpPr>
            <a:spLocks noGrp="1"/>
          </p:cNvSpPr>
          <p:nvPr>
            <p:ph idx="1"/>
            <p:custDataLst>
              <p:tags r:id="rId2"/>
            </p:custDataLst>
          </p:nvPr>
        </p:nvSpPr>
        <p:spPr>
          <a:xfrm>
            <a:off x="1009443" y="1484785"/>
            <a:ext cx="7125112" cy="4824536"/>
          </a:xfrm>
        </p:spPr>
        <p:txBody>
          <a:bodyPr/>
          <a:lstStyle/>
          <a:p>
            <a:pPr>
              <a:buFont typeface="Arial" pitchFamily="34" charset="0"/>
              <a:buChar char="•"/>
            </a:pPr>
            <a:r>
              <a:rPr lang="fr-CA" sz="2500" b="1" dirty="0">
                <a:latin typeface="Calibri" panose="020F0502020204030204" pitchFamily="34" charset="0"/>
                <a:cs typeface="Calibri" panose="020F0502020204030204" pitchFamily="34" charset="0"/>
              </a:rPr>
              <a:t>En 2016, nous pourrons célébrer le centenaire du droit de vote des femmes au Canada </a:t>
            </a:r>
            <a:r>
              <a:rPr lang="fr-CA" sz="2500" b="1" dirty="0" smtClean="0">
                <a:latin typeface="Calibri" panose="020F0502020204030204" pitchFamily="34" charset="0"/>
                <a:cs typeface="Calibri" panose="020F0502020204030204" pitchFamily="34" charset="0"/>
              </a:rPr>
              <a:t>!</a:t>
            </a:r>
          </a:p>
          <a:p>
            <a:pPr marL="0" indent="0">
              <a:buNone/>
            </a:pPr>
            <a:endParaRPr lang="fr-CA" sz="2500" dirty="0">
              <a:latin typeface="Calibri" panose="020F0502020204030204" pitchFamily="34" charset="0"/>
              <a:cs typeface="Calibri" panose="020F0502020204030204" pitchFamily="34" charset="0"/>
            </a:endParaRPr>
          </a:p>
          <a:p>
            <a:pPr marL="0" indent="0" algn="ctr">
              <a:buNone/>
            </a:pPr>
            <a:endParaRPr lang="fr-CA" sz="2500" b="1" dirty="0" smtClean="0">
              <a:latin typeface="Calibri" panose="020F0502020204030204" pitchFamily="34" charset="0"/>
              <a:cs typeface="Calibri" panose="020F0502020204030204" pitchFamily="34" charset="0"/>
            </a:endParaRPr>
          </a:p>
          <a:p>
            <a:pPr marL="0" indent="0" algn="ctr">
              <a:buNone/>
            </a:pPr>
            <a:r>
              <a:rPr lang="fr-CA" sz="2500" b="1" dirty="0" smtClean="0">
                <a:latin typeface="Calibri" panose="020F0502020204030204" pitchFamily="34" charset="0"/>
                <a:cs typeface="Calibri" panose="020F0502020204030204" pitchFamily="34" charset="0"/>
              </a:rPr>
              <a:t>VRAI </a:t>
            </a:r>
            <a:r>
              <a:rPr lang="fr-CA" sz="2500" b="1" dirty="0">
                <a:latin typeface="Calibri" panose="020F0502020204030204" pitchFamily="34" charset="0"/>
                <a:cs typeface="Calibri" panose="020F0502020204030204" pitchFamily="34" charset="0"/>
              </a:rPr>
              <a:t>ou </a:t>
            </a:r>
            <a:r>
              <a:rPr lang="fr-CA" sz="2500" b="1" dirty="0" smtClean="0">
                <a:latin typeface="Calibri" panose="020F0502020204030204" pitchFamily="34" charset="0"/>
                <a:cs typeface="Calibri" panose="020F0502020204030204" pitchFamily="34" charset="0"/>
              </a:rPr>
              <a:t>FAUX ?</a:t>
            </a:r>
          </a:p>
          <a:p>
            <a:pPr marL="0" indent="0" algn="ctr">
              <a:buNone/>
            </a:pPr>
            <a:endParaRPr lang="fr-CA" sz="2500" b="1" dirty="0" smtClean="0">
              <a:latin typeface="Calibri" panose="020F0502020204030204" pitchFamily="34" charset="0"/>
              <a:cs typeface="Calibri" panose="020F0502020204030204" pitchFamily="34" charset="0"/>
            </a:endParaRPr>
          </a:p>
          <a:p>
            <a:pPr marL="0" indent="0" algn="ctr">
              <a:buNone/>
            </a:pPr>
            <a:endParaRPr lang="fr-CA" sz="2500" dirty="0">
              <a:latin typeface="Calibri" panose="020F0502020204030204" pitchFamily="34" charset="0"/>
              <a:cs typeface="Calibri" panose="020F0502020204030204" pitchFamily="34" charset="0"/>
            </a:endParaRPr>
          </a:p>
          <a:p>
            <a:pPr>
              <a:buFont typeface="Arial" pitchFamily="34" charset="0"/>
              <a:buChar char="•"/>
            </a:pPr>
            <a:r>
              <a:rPr lang="fr-CA" sz="2200" dirty="0" smtClean="0">
                <a:latin typeface="Calibri" panose="020F0502020204030204" pitchFamily="34" charset="0"/>
                <a:cs typeface="Calibri" panose="020F0502020204030204" pitchFamily="34" charset="0"/>
              </a:rPr>
              <a:t>1916:  Manitoba, </a:t>
            </a:r>
            <a:r>
              <a:rPr lang="fr-CA" sz="2200" dirty="0">
                <a:latin typeface="Calibri" panose="020F0502020204030204" pitchFamily="34" charset="0"/>
                <a:cs typeface="Calibri" panose="020F0502020204030204" pitchFamily="34" charset="0"/>
              </a:rPr>
              <a:t>Saskatchewan et </a:t>
            </a:r>
            <a:r>
              <a:rPr lang="fr-CA" sz="2200" dirty="0" smtClean="0">
                <a:latin typeface="Calibri" panose="020F0502020204030204" pitchFamily="34" charset="0"/>
                <a:cs typeface="Calibri" panose="020F0502020204030204" pitchFamily="34" charset="0"/>
              </a:rPr>
              <a:t>Alberta </a:t>
            </a:r>
            <a:endParaRPr lang="fr-CA" sz="2200" dirty="0">
              <a:latin typeface="Calibri" panose="020F0502020204030204" pitchFamily="34" charset="0"/>
              <a:cs typeface="Calibri" panose="020F0502020204030204" pitchFamily="34" charset="0"/>
            </a:endParaRPr>
          </a:p>
          <a:p>
            <a:pPr marL="0" indent="0">
              <a:buNone/>
            </a:pPr>
            <a:endParaRPr lang="fr-CA" dirty="0">
              <a:latin typeface="Calibri" panose="020F0502020204030204" pitchFamily="34" charset="0"/>
              <a:cs typeface="Calibri" panose="020F0502020204030204" pitchFamily="34" charset="0"/>
            </a:endParaRPr>
          </a:p>
        </p:txBody>
      </p:sp>
      <p:sp>
        <p:nvSpPr>
          <p:cNvPr id="4" name="Espace réservé du pied de page 3"/>
          <p:cNvSpPr>
            <a:spLocks noGrp="1"/>
          </p:cNvSpPr>
          <p:nvPr>
            <p:ph type="ftr" sz="quarter" idx="11"/>
            <p:custDataLst>
              <p:tags r:id="rId3"/>
            </p:custDataLst>
          </p:nvPr>
        </p:nvSpPr>
        <p:spPr>
          <a:xfrm>
            <a:off x="1187624" y="6309320"/>
            <a:ext cx="6991455"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309320"/>
            <a:ext cx="608287" cy="365125"/>
          </a:xfrm>
        </p:spPr>
        <p:txBody>
          <a:bodyPr/>
          <a:lstStyle/>
          <a:p>
            <a:fld id="{04B3DB46-FB4D-4D92-976E-17A6BBDCEB41}" type="slidenum">
              <a:rPr lang="fr-CA" smtClean="0"/>
              <a:pPr/>
              <a:t>21</a:t>
            </a:fld>
            <a:endParaRPr lang="fr-CA" dirty="0"/>
          </a:p>
        </p:txBody>
      </p:sp>
      <p:sp>
        <p:nvSpPr>
          <p:cNvPr id="6" name="ZoneTexte 5"/>
          <p:cNvSpPr txBox="1"/>
          <p:nvPr>
            <p:custDataLst>
              <p:tags r:id="rId5"/>
            </p:custDataLst>
          </p:nvPr>
        </p:nvSpPr>
        <p:spPr>
          <a:xfrm>
            <a:off x="3230623" y="3501007"/>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VRAI</a:t>
            </a:r>
            <a:endParaRPr lang="fr-FR" sz="4400" dirty="0"/>
          </a:p>
        </p:txBody>
      </p:sp>
      <p:sp>
        <p:nvSpPr>
          <p:cNvPr id="7" name="Rectangle à coins arrondis 6"/>
          <p:cNvSpPr/>
          <p:nvPr>
            <p:custDataLst>
              <p:tags r:id="rId6"/>
            </p:custDataLst>
          </p:nvPr>
        </p:nvSpPr>
        <p:spPr>
          <a:xfrm>
            <a:off x="5940152" y="2687216"/>
            <a:ext cx="2952328" cy="2643206"/>
          </a:xfrm>
          <a:prstGeom prst="roundRect">
            <a:avLst/>
          </a:prstGeom>
          <a:blipFill>
            <a:blip r:embed="rId10"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à coins arrondis 7"/>
          <p:cNvSpPr/>
          <p:nvPr>
            <p:custDataLst>
              <p:tags r:id="rId7"/>
            </p:custDataLst>
          </p:nvPr>
        </p:nvSpPr>
        <p:spPr>
          <a:xfrm>
            <a:off x="179512" y="2708920"/>
            <a:ext cx="2880320" cy="2511160"/>
          </a:xfrm>
          <a:prstGeom prst="roundRect">
            <a:avLst/>
          </a:prstGeom>
          <a:blipFill>
            <a:blip r:embed="rId11">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56498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54704" y="332656"/>
            <a:ext cx="2698462" cy="924475"/>
          </a:xfrm>
        </p:spPr>
        <p:txBody>
          <a:bodyPr/>
          <a:lstStyle/>
          <a:p>
            <a:r>
              <a:rPr lang="en-CA" dirty="0" err="1" smtClean="0"/>
              <a:t>Scénario</a:t>
            </a:r>
            <a:r>
              <a:rPr lang="en-CA" dirty="0" smtClean="0"/>
              <a:t> 18</a:t>
            </a:r>
            <a:endParaRPr lang="fr-CA" dirty="0"/>
          </a:p>
        </p:txBody>
      </p:sp>
      <p:sp>
        <p:nvSpPr>
          <p:cNvPr id="3" name="Espace réservé du contenu 2"/>
          <p:cNvSpPr>
            <a:spLocks noGrp="1"/>
          </p:cNvSpPr>
          <p:nvPr>
            <p:ph idx="1"/>
            <p:custDataLst>
              <p:tags r:id="rId2"/>
            </p:custDataLst>
          </p:nvPr>
        </p:nvSpPr>
        <p:spPr>
          <a:xfrm>
            <a:off x="4211960" y="1556792"/>
            <a:ext cx="3922594" cy="4248472"/>
          </a:xfrm>
        </p:spPr>
        <p:txBody>
          <a:bodyPr>
            <a:normAutofit lnSpcReduction="10000"/>
          </a:bodyPr>
          <a:lstStyle/>
          <a:p>
            <a:pPr>
              <a:buFont typeface="Arial" panose="020B0604020202020204" pitchFamily="34" charset="0"/>
              <a:buChar char="•"/>
            </a:pPr>
            <a:r>
              <a:rPr lang="fr-CA" sz="2500" b="1" dirty="0">
                <a:latin typeface="Calibri" panose="020F0502020204030204" pitchFamily="34" charset="0"/>
                <a:cs typeface="Calibri" panose="020F0502020204030204" pitchFamily="34" charset="0"/>
              </a:rPr>
              <a:t>Les citoyens </a:t>
            </a:r>
            <a:r>
              <a:rPr lang="fr-CA" sz="2500" b="1" dirty="0" smtClean="0">
                <a:latin typeface="Calibri" panose="020F0502020204030204" pitchFamily="34" charset="0"/>
                <a:cs typeface="Calibri" panose="020F0502020204030204" pitchFamily="34" charset="0"/>
              </a:rPr>
              <a:t>canadiens ont </a:t>
            </a:r>
            <a:r>
              <a:rPr lang="fr-CA" sz="2500" b="1" dirty="0">
                <a:latin typeface="Calibri" panose="020F0502020204030204" pitchFamily="34" charset="0"/>
                <a:cs typeface="Calibri" panose="020F0502020204030204" pitchFamily="34" charset="0"/>
              </a:rPr>
              <a:t>maintenant </a:t>
            </a:r>
            <a:r>
              <a:rPr lang="fr-CA" sz="2500" b="1" dirty="0" smtClean="0">
                <a:latin typeface="Calibri" panose="020F0502020204030204" pitchFamily="34" charset="0"/>
                <a:cs typeface="Calibri" panose="020F0502020204030204" pitchFamily="34" charset="0"/>
              </a:rPr>
              <a:t>le </a:t>
            </a:r>
            <a:r>
              <a:rPr lang="fr-CA" sz="2500" b="1" dirty="0">
                <a:latin typeface="Calibri" panose="020F0502020204030204" pitchFamily="34" charset="0"/>
                <a:cs typeface="Calibri" panose="020F0502020204030204" pitchFamily="34" charset="0"/>
              </a:rPr>
              <a:t>droit de voter par anticipation (voter avant la date des élections</a:t>
            </a:r>
            <a:r>
              <a:rPr lang="fr-CA" sz="2500" b="1" dirty="0" smtClean="0">
                <a:latin typeface="Calibri" panose="020F0502020204030204" pitchFamily="34" charset="0"/>
                <a:cs typeface="Calibri" panose="020F0502020204030204" pitchFamily="34" charset="0"/>
              </a:rPr>
              <a:t>).</a:t>
            </a:r>
          </a:p>
          <a:p>
            <a:pPr>
              <a:buFont typeface="Arial" panose="020B0604020202020204" pitchFamily="34" charset="0"/>
              <a:buChar char="•"/>
            </a:pPr>
            <a:endParaRPr lang="fr-CA" sz="2500" dirty="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a:t>
            </a:r>
            <a:r>
              <a:rPr lang="fr-CA" sz="2500" b="1" dirty="0" smtClean="0">
                <a:latin typeface="Calibri" panose="020F0502020204030204" pitchFamily="34" charset="0"/>
                <a:cs typeface="Calibri" panose="020F0502020204030204" pitchFamily="34" charset="0"/>
              </a:rPr>
              <a:t>FAUX ?</a:t>
            </a:r>
          </a:p>
          <a:p>
            <a:pPr>
              <a:buFont typeface="Arial" panose="020B0604020202020204" pitchFamily="34" charset="0"/>
              <a:buChar char="•"/>
            </a:pPr>
            <a:endParaRPr lang="fr-CA" sz="2500" dirty="0">
              <a:latin typeface="Calibri" panose="020F0502020204030204" pitchFamily="34" charset="0"/>
              <a:cs typeface="Calibri" panose="020F0502020204030204" pitchFamily="34" charset="0"/>
            </a:endParaRPr>
          </a:p>
          <a:p>
            <a:pPr>
              <a:buFont typeface="Arial" panose="020B0604020202020204" pitchFamily="34" charset="0"/>
              <a:buChar char="•"/>
            </a:pPr>
            <a:r>
              <a:rPr lang="fr-CA" sz="2500" dirty="0" smtClean="0">
                <a:latin typeface="Calibri" panose="020F0502020204030204" pitchFamily="34" charset="0"/>
                <a:cs typeface="Calibri" panose="020F0502020204030204" pitchFamily="34" charset="0"/>
              </a:rPr>
              <a:t>Ce </a:t>
            </a:r>
            <a:r>
              <a:rPr lang="fr-CA" sz="2500" dirty="0">
                <a:latin typeface="Calibri" panose="020F0502020204030204" pitchFamily="34" charset="0"/>
                <a:cs typeface="Calibri" panose="020F0502020204030204" pitchFamily="34" charset="0"/>
              </a:rPr>
              <a:t>droit a été accordé en 1993.</a:t>
            </a:r>
          </a:p>
          <a:p>
            <a:pPr>
              <a:buFont typeface="Arial" panose="020B0604020202020204" pitchFamily="34" charset="0"/>
              <a:buChar char="•"/>
            </a:pPr>
            <a:endParaRPr lang="fr-CA" dirty="0"/>
          </a:p>
        </p:txBody>
      </p:sp>
      <p:sp>
        <p:nvSpPr>
          <p:cNvPr id="4" name="Espace réservé du pied de page 3"/>
          <p:cNvSpPr>
            <a:spLocks noGrp="1"/>
          </p:cNvSpPr>
          <p:nvPr>
            <p:ph type="ftr" sz="quarter" idx="11"/>
            <p:custDataLst>
              <p:tags r:id="rId3"/>
            </p:custDataLst>
          </p:nvPr>
        </p:nvSpPr>
        <p:spPr>
          <a:xfrm>
            <a:off x="1187624" y="6309320"/>
            <a:ext cx="6847439"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611560" y="6309320"/>
            <a:ext cx="608287" cy="365125"/>
          </a:xfrm>
        </p:spPr>
        <p:txBody>
          <a:bodyPr/>
          <a:lstStyle/>
          <a:p>
            <a:fld id="{04B3DB46-FB4D-4D92-976E-17A6BBDCEB41}" type="slidenum">
              <a:rPr lang="fr-CA" smtClean="0"/>
              <a:pPr/>
              <a:t>22</a:t>
            </a:fld>
            <a:endParaRPr lang="fr-CA" dirty="0"/>
          </a:p>
        </p:txBody>
      </p:sp>
      <p:pic>
        <p:nvPicPr>
          <p:cNvPr id="3075" name="Picture 3"/>
          <p:cNvPicPr>
            <a:picLocks noChangeAspect="1" noChangeArrowheads="1"/>
          </p:cNvPicPr>
          <p:nvPr>
            <p:custDataLst>
              <p:tags r:id="rId5"/>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501409" y="1700808"/>
            <a:ext cx="3605052" cy="3960440"/>
          </a:xfrm>
          <a:prstGeom prst="rect">
            <a:avLst/>
          </a:prstGeom>
          <a:noFill/>
          <a:ln>
            <a:noFill/>
          </a:ln>
          <a:effectLst>
            <a:glow rad="1524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custDataLst>
              <p:tags r:id="rId6"/>
            </p:custDataLst>
          </p:nvPr>
        </p:nvSpPr>
        <p:spPr>
          <a:xfrm>
            <a:off x="4788024" y="3629112"/>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VRAI</a:t>
            </a:r>
            <a:endParaRPr lang="fr-FR" sz="4400" dirty="0"/>
          </a:p>
        </p:txBody>
      </p:sp>
    </p:spTree>
    <p:extLst>
      <p:ext uri="{BB962C8B-B14F-4D97-AF65-F5344CB8AC3E}">
        <p14:creationId xmlns:p14="http://schemas.microsoft.com/office/powerpoint/2010/main" val="20190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70" decel="100000"/>
                                        <p:tgtEl>
                                          <p:spTgt spid="8"/>
                                        </p:tgtEl>
                                      </p:cBhvr>
                                    </p:animEffect>
                                    <p:animScale>
                                      <p:cBhvr>
                                        <p:cTn id="16" dur="770" decel="100000"/>
                                        <p:tgtEl>
                                          <p:spTgt spid="8"/>
                                        </p:tgtEl>
                                      </p:cBhvr>
                                      <p:from x="10000" y="10000"/>
                                      <p:to x="200000" y="450000"/>
                                    </p:animScale>
                                    <p:animScale>
                                      <p:cBhvr>
                                        <p:cTn id="17" dur="1230" accel="100000" fill="hold">
                                          <p:stCondLst>
                                            <p:cond delay="770"/>
                                          </p:stCondLst>
                                        </p:cTn>
                                        <p:tgtEl>
                                          <p:spTgt spid="8"/>
                                        </p:tgtEl>
                                      </p:cBhvr>
                                      <p:from x="200000" y="450000"/>
                                      <p:to x="100000" y="100000"/>
                                    </p:animScale>
                                    <p:set>
                                      <p:cBhvr>
                                        <p:cTn id="18" dur="770" fill="hold"/>
                                        <p:tgtEl>
                                          <p:spTgt spid="8"/>
                                        </p:tgtEl>
                                        <p:attrNameLst>
                                          <p:attrName>ppt_x</p:attrName>
                                        </p:attrNameLst>
                                      </p:cBhvr>
                                      <p:to>
                                        <p:strVal val="(0.5)"/>
                                      </p:to>
                                    </p:set>
                                    <p:anim from="(0.5)" to="(#ppt_x)" calcmode="lin" valueType="num">
                                      <p:cBhvr>
                                        <p:cTn id="19" dur="1230" accel="100000" fill="hold">
                                          <p:stCondLst>
                                            <p:cond delay="770"/>
                                          </p:stCondLst>
                                        </p:cTn>
                                        <p:tgtEl>
                                          <p:spTgt spid="8"/>
                                        </p:tgtEl>
                                        <p:attrNameLst>
                                          <p:attrName>ppt_x</p:attrName>
                                        </p:attrNameLst>
                                      </p:cBhvr>
                                    </p:anim>
                                    <p:set>
                                      <p:cBhvr>
                                        <p:cTn id="20" dur="770" fill="hold"/>
                                        <p:tgtEl>
                                          <p:spTgt spid="8"/>
                                        </p:tgtEl>
                                        <p:attrNameLst>
                                          <p:attrName>ppt_y</p:attrName>
                                        </p:attrNameLst>
                                      </p:cBhvr>
                                      <p:to>
                                        <p:strVal val="(#ppt_y+0.4)"/>
                                      </p:to>
                                    </p:set>
                                    <p:anim from="(#ppt_y+0.4)" to="(#ppt_y)" calcmode="lin" valueType="num">
                                      <p:cBhvr>
                                        <p:cTn id="21" dur="1230" accel="100000" fill="hold">
                                          <p:stCondLst>
                                            <p:cond delay="770"/>
                                          </p:stCondLst>
                                        </p:cTn>
                                        <p:tgtEl>
                                          <p:spTgt spid="8"/>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71600" y="260648"/>
            <a:ext cx="2914486" cy="924475"/>
          </a:xfrm>
        </p:spPr>
        <p:txBody>
          <a:bodyPr/>
          <a:lstStyle/>
          <a:p>
            <a:r>
              <a:rPr lang="en-CA" dirty="0" err="1" smtClean="0"/>
              <a:t>Scénario</a:t>
            </a:r>
            <a:r>
              <a:rPr lang="en-CA" dirty="0" smtClean="0"/>
              <a:t> 19</a:t>
            </a:r>
            <a:endParaRPr lang="fr-CA" dirty="0"/>
          </a:p>
        </p:txBody>
      </p:sp>
      <p:sp>
        <p:nvSpPr>
          <p:cNvPr id="3" name="Espace réservé du contenu 2"/>
          <p:cNvSpPr>
            <a:spLocks noGrp="1"/>
          </p:cNvSpPr>
          <p:nvPr>
            <p:ph idx="1"/>
            <p:custDataLst>
              <p:tags r:id="rId2"/>
            </p:custDataLst>
          </p:nvPr>
        </p:nvSpPr>
        <p:spPr>
          <a:xfrm>
            <a:off x="4427984" y="1268760"/>
            <a:ext cx="4426653" cy="4843525"/>
          </a:xfrm>
        </p:spPr>
        <p:txBody>
          <a:bodyPr/>
          <a:lstStyle/>
          <a:p>
            <a:pPr>
              <a:buFont typeface="Arial" panose="020B0604020202020204" pitchFamily="34" charset="0"/>
              <a:buChar char="•"/>
            </a:pPr>
            <a:r>
              <a:rPr lang="fr-CA" sz="2500" b="1" dirty="0">
                <a:latin typeface="Calibri" panose="020F0502020204030204" pitchFamily="34" charset="0"/>
                <a:cs typeface="Calibri" panose="020F0502020204030204" pitchFamily="34" charset="0"/>
              </a:rPr>
              <a:t>Les jeunes votent plus que les personnes âgées en général</a:t>
            </a:r>
            <a:r>
              <a:rPr lang="fr-CA" sz="2500" b="1" dirty="0" smtClean="0">
                <a:latin typeface="Calibri" panose="020F0502020204030204" pitchFamily="34" charset="0"/>
                <a:cs typeface="Calibri" panose="020F0502020204030204" pitchFamily="34" charset="0"/>
              </a:rPr>
              <a:t>.</a:t>
            </a:r>
          </a:p>
          <a:p>
            <a:pPr marL="0" indent="0">
              <a:buNone/>
            </a:pPr>
            <a:endParaRPr lang="fr-CA" sz="2500" dirty="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a:t>
            </a:r>
            <a:r>
              <a:rPr lang="fr-CA" sz="2500" b="1" dirty="0" smtClean="0">
                <a:latin typeface="Calibri" panose="020F0502020204030204" pitchFamily="34" charset="0"/>
                <a:cs typeface="Calibri" panose="020F0502020204030204" pitchFamily="34" charset="0"/>
              </a:rPr>
              <a:t>FAUX ?</a:t>
            </a:r>
          </a:p>
          <a:p>
            <a:pPr marL="0" indent="0">
              <a:buNone/>
            </a:pPr>
            <a:endParaRPr lang="fr-CA" sz="2500" dirty="0">
              <a:latin typeface="Calibri" panose="020F0502020204030204" pitchFamily="34" charset="0"/>
              <a:cs typeface="Calibri" panose="020F0502020204030204" pitchFamily="34" charset="0"/>
            </a:endParaRPr>
          </a:p>
          <a:p>
            <a:pPr>
              <a:buFont typeface="Arial" panose="020B0604020202020204" pitchFamily="34" charset="0"/>
              <a:buChar char="•"/>
            </a:pPr>
            <a:r>
              <a:rPr lang="fr-CA" sz="2500" dirty="0" smtClean="0">
                <a:latin typeface="Calibri" panose="020F0502020204030204" pitchFamily="34" charset="0"/>
                <a:cs typeface="Calibri" panose="020F0502020204030204" pitchFamily="34" charset="0"/>
              </a:rPr>
              <a:t>Les </a:t>
            </a:r>
            <a:r>
              <a:rPr lang="fr-CA" sz="2500" dirty="0">
                <a:latin typeface="Calibri" panose="020F0502020204030204" pitchFamily="34" charset="0"/>
                <a:cs typeface="Calibri" panose="020F0502020204030204" pitchFamily="34" charset="0"/>
              </a:rPr>
              <a:t>jeunes votent moins que leurs aînés et leur intérêt à voter décline avec le temps.</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87624" y="6309320"/>
            <a:ext cx="727948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309320"/>
            <a:ext cx="608287" cy="365125"/>
          </a:xfrm>
        </p:spPr>
        <p:txBody>
          <a:bodyPr/>
          <a:lstStyle/>
          <a:p>
            <a:fld id="{04B3DB46-FB4D-4D92-976E-17A6BBDCEB41}" type="slidenum">
              <a:rPr lang="fr-CA" smtClean="0"/>
              <a:pPr/>
              <a:t>23</a:t>
            </a:fld>
            <a:endParaRPr lang="fr-CA" dirty="0"/>
          </a:p>
        </p:txBody>
      </p:sp>
      <p:pic>
        <p:nvPicPr>
          <p:cNvPr id="4099" name="Picture 3"/>
          <p:cNvPicPr>
            <a:picLocks noChangeAspect="1" noChangeArrowheads="1"/>
          </p:cNvPicPr>
          <p:nvPr>
            <p:custDataLst>
              <p:tags r:id="rId5"/>
            </p:custDataLst>
          </p:nvPr>
        </p:nvPicPr>
        <p:blipFill>
          <a:blip r:embed="rId9">
            <a:extLst>
              <a:ext uri="{28A0092B-C50C-407E-A947-70E740481C1C}">
                <a14:useLocalDpi xmlns:a14="http://schemas.microsoft.com/office/drawing/2010/main"/>
              </a:ext>
            </a:extLst>
          </a:blip>
          <a:srcRect/>
          <a:stretch>
            <a:fillRect/>
          </a:stretch>
        </p:blipFill>
        <p:spPr bwMode="auto">
          <a:xfrm>
            <a:off x="971600" y="1772816"/>
            <a:ext cx="3168352" cy="374441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custDataLst>
              <p:tags r:id="rId6"/>
            </p:custDataLst>
          </p:nvPr>
        </p:nvSpPr>
        <p:spPr>
          <a:xfrm>
            <a:off x="5357818" y="3071810"/>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FAUX</a:t>
            </a:r>
            <a:endParaRPr lang="fr-FR" sz="4400" dirty="0"/>
          </a:p>
        </p:txBody>
      </p:sp>
    </p:spTree>
    <p:extLst>
      <p:ext uri="{BB962C8B-B14F-4D97-AF65-F5344CB8AC3E}">
        <p14:creationId xmlns:p14="http://schemas.microsoft.com/office/powerpoint/2010/main" val="16109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70" decel="100000"/>
                                        <p:tgtEl>
                                          <p:spTgt spid="8"/>
                                        </p:tgtEl>
                                      </p:cBhvr>
                                    </p:animEffect>
                                    <p:animScale>
                                      <p:cBhvr>
                                        <p:cTn id="16" dur="770" decel="100000"/>
                                        <p:tgtEl>
                                          <p:spTgt spid="8"/>
                                        </p:tgtEl>
                                      </p:cBhvr>
                                      <p:from x="10000" y="10000"/>
                                      <p:to x="200000" y="450000"/>
                                    </p:animScale>
                                    <p:animScale>
                                      <p:cBhvr>
                                        <p:cTn id="17" dur="1230" accel="100000" fill="hold">
                                          <p:stCondLst>
                                            <p:cond delay="770"/>
                                          </p:stCondLst>
                                        </p:cTn>
                                        <p:tgtEl>
                                          <p:spTgt spid="8"/>
                                        </p:tgtEl>
                                      </p:cBhvr>
                                      <p:from x="200000" y="450000"/>
                                      <p:to x="100000" y="100000"/>
                                    </p:animScale>
                                    <p:set>
                                      <p:cBhvr>
                                        <p:cTn id="18" dur="770" fill="hold"/>
                                        <p:tgtEl>
                                          <p:spTgt spid="8"/>
                                        </p:tgtEl>
                                        <p:attrNameLst>
                                          <p:attrName>ppt_x</p:attrName>
                                        </p:attrNameLst>
                                      </p:cBhvr>
                                      <p:to>
                                        <p:strVal val="(0.5)"/>
                                      </p:to>
                                    </p:set>
                                    <p:anim from="(0.5)" to="(#ppt_x)" calcmode="lin" valueType="num">
                                      <p:cBhvr>
                                        <p:cTn id="19" dur="1230" accel="100000" fill="hold">
                                          <p:stCondLst>
                                            <p:cond delay="770"/>
                                          </p:stCondLst>
                                        </p:cTn>
                                        <p:tgtEl>
                                          <p:spTgt spid="8"/>
                                        </p:tgtEl>
                                        <p:attrNameLst>
                                          <p:attrName>ppt_x</p:attrName>
                                        </p:attrNameLst>
                                      </p:cBhvr>
                                    </p:anim>
                                    <p:set>
                                      <p:cBhvr>
                                        <p:cTn id="20" dur="770" fill="hold"/>
                                        <p:tgtEl>
                                          <p:spTgt spid="8"/>
                                        </p:tgtEl>
                                        <p:attrNameLst>
                                          <p:attrName>ppt_y</p:attrName>
                                        </p:attrNameLst>
                                      </p:cBhvr>
                                      <p:to>
                                        <p:strVal val="(#ppt_y+0.4)"/>
                                      </p:to>
                                    </p:set>
                                    <p:anim from="(#ppt_y+0.4)" to="(#ppt_y)" calcmode="lin" valueType="num">
                                      <p:cBhvr>
                                        <p:cTn id="21" dur="1230" accel="100000" fill="hold">
                                          <p:stCondLst>
                                            <p:cond delay="770"/>
                                          </p:stCondLst>
                                        </p:cTn>
                                        <p:tgtEl>
                                          <p:spTgt spid="8"/>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21035" y="332656"/>
            <a:ext cx="2688202" cy="924475"/>
          </a:xfrm>
        </p:spPr>
        <p:txBody>
          <a:bodyPr/>
          <a:lstStyle/>
          <a:p>
            <a:r>
              <a:rPr lang="en-CA" dirty="0" err="1" smtClean="0"/>
              <a:t>Scénario</a:t>
            </a:r>
            <a:r>
              <a:rPr lang="en-CA" dirty="0" smtClean="0"/>
              <a:t> 20</a:t>
            </a:r>
            <a:endParaRPr lang="fr-CA" dirty="0"/>
          </a:p>
        </p:txBody>
      </p:sp>
      <p:sp>
        <p:nvSpPr>
          <p:cNvPr id="3" name="Espace réservé du contenu 2"/>
          <p:cNvSpPr>
            <a:spLocks noGrp="1"/>
          </p:cNvSpPr>
          <p:nvPr>
            <p:ph idx="1"/>
            <p:custDataLst>
              <p:tags r:id="rId2"/>
            </p:custDataLst>
          </p:nvPr>
        </p:nvSpPr>
        <p:spPr>
          <a:xfrm>
            <a:off x="1009443" y="1484785"/>
            <a:ext cx="5506773" cy="4374014"/>
          </a:xfrm>
        </p:spPr>
        <p:txBody>
          <a:bodyPr>
            <a:normAutofit/>
          </a:bodyPr>
          <a:lstStyle/>
          <a:p>
            <a:pPr>
              <a:buFont typeface="Arial" panose="020B0604020202020204" pitchFamily="34" charset="0"/>
              <a:buChar char="•"/>
            </a:pPr>
            <a:r>
              <a:rPr lang="fr-CA" sz="2500" b="1" dirty="0">
                <a:latin typeface="Calibri" panose="020F0502020204030204" pitchFamily="34" charset="0"/>
                <a:cs typeface="Calibri" panose="020F0502020204030204" pitchFamily="34" charset="0"/>
              </a:rPr>
              <a:t>Les Canadiens ayant une déficience intellectuelle ont toujours pu voter aux élections fédérales</a:t>
            </a:r>
            <a:r>
              <a:rPr lang="fr-CA" sz="2500" b="1" dirty="0" smtClean="0">
                <a:latin typeface="Calibri" panose="020F0502020204030204" pitchFamily="34" charset="0"/>
                <a:cs typeface="Calibri" panose="020F0502020204030204" pitchFamily="34" charset="0"/>
              </a:rPr>
              <a:t>.</a:t>
            </a:r>
          </a:p>
          <a:p>
            <a:pPr>
              <a:buFont typeface="Arial" panose="020B0604020202020204" pitchFamily="34" charset="0"/>
              <a:buChar char="•"/>
            </a:pPr>
            <a:endParaRPr lang="fr-CA" sz="2500" dirty="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a:t>
            </a:r>
            <a:r>
              <a:rPr lang="fr-CA" sz="2500" b="1" dirty="0" smtClean="0">
                <a:latin typeface="Calibri" panose="020F0502020204030204" pitchFamily="34" charset="0"/>
                <a:cs typeface="Calibri" panose="020F0502020204030204" pitchFamily="34" charset="0"/>
              </a:rPr>
              <a:t>FAUX ?</a:t>
            </a:r>
          </a:p>
          <a:p>
            <a:pPr>
              <a:buFont typeface="Arial" panose="020B0604020202020204" pitchFamily="34" charset="0"/>
              <a:buChar char="•"/>
            </a:pPr>
            <a:endParaRPr lang="fr-CA" sz="2500" dirty="0">
              <a:latin typeface="Calibri" panose="020F0502020204030204" pitchFamily="34" charset="0"/>
              <a:cs typeface="Calibri" panose="020F0502020204030204" pitchFamily="34" charset="0"/>
            </a:endParaRPr>
          </a:p>
          <a:p>
            <a:pPr>
              <a:buFont typeface="Arial" panose="020B0604020202020204" pitchFamily="34" charset="0"/>
              <a:buChar char="•"/>
            </a:pPr>
            <a:r>
              <a:rPr lang="fr-CA" sz="2200" dirty="0" smtClean="0">
                <a:latin typeface="Calibri" panose="020F0502020204030204" pitchFamily="34" charset="0"/>
                <a:cs typeface="Calibri" panose="020F0502020204030204" pitchFamily="34" charset="0"/>
              </a:rPr>
              <a:t>Seulement depuis l’adoption </a:t>
            </a:r>
            <a:r>
              <a:rPr lang="fr-CA" sz="2200" dirty="0">
                <a:latin typeface="Calibri" panose="020F0502020204030204" pitchFamily="34" charset="0"/>
                <a:cs typeface="Calibri" panose="020F0502020204030204" pitchFamily="34" charset="0"/>
              </a:rPr>
              <a:t>de la </a:t>
            </a:r>
            <a:r>
              <a:rPr lang="fr-CA" sz="2200" i="1" dirty="0">
                <a:latin typeface="Calibri" panose="020F0502020204030204" pitchFamily="34" charset="0"/>
                <a:cs typeface="Calibri" panose="020F0502020204030204" pitchFamily="34" charset="0"/>
              </a:rPr>
              <a:t>Charte </a:t>
            </a:r>
            <a:r>
              <a:rPr lang="fr-CA" sz="2200" dirty="0" smtClean="0">
                <a:latin typeface="Calibri" panose="020F0502020204030204" pitchFamily="34" charset="0"/>
                <a:cs typeface="Calibri" panose="020F0502020204030204" pitchFamily="34" charset="0"/>
              </a:rPr>
              <a:t> en </a:t>
            </a:r>
            <a:r>
              <a:rPr lang="fr-CA" sz="2200" dirty="0">
                <a:latin typeface="Calibri" panose="020F0502020204030204" pitchFamily="34" charset="0"/>
                <a:cs typeface="Calibri" panose="020F0502020204030204" pitchFamily="34" charset="0"/>
              </a:rPr>
              <a:t>1982. </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87624" y="6309320"/>
            <a:ext cx="727948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611560" y="6309320"/>
            <a:ext cx="608287" cy="365125"/>
          </a:xfrm>
        </p:spPr>
        <p:txBody>
          <a:bodyPr/>
          <a:lstStyle/>
          <a:p>
            <a:fld id="{04B3DB46-FB4D-4D92-976E-17A6BBDCEB41}" type="slidenum">
              <a:rPr lang="fr-CA" smtClean="0"/>
              <a:pPr/>
              <a:t>24</a:t>
            </a:fld>
            <a:endParaRPr lang="fr-CA" dirty="0"/>
          </a:p>
        </p:txBody>
      </p:sp>
      <p:pic>
        <p:nvPicPr>
          <p:cNvPr id="6146" name="Picture 2"/>
          <p:cNvPicPr>
            <a:picLocks noChangeAspect="1" noChangeArrowheads="1"/>
          </p:cNvPicPr>
          <p:nvPr>
            <p:custDataLst>
              <p:tags r:id="rId5"/>
            </p:custDataLst>
          </p:nvPr>
        </p:nvPicPr>
        <p:blipFill>
          <a:blip r:embed="rId9">
            <a:extLst>
              <a:ext uri="{28A0092B-C50C-407E-A947-70E740481C1C}">
                <a14:useLocalDpi xmlns:a14="http://schemas.microsoft.com/office/drawing/2010/main"/>
              </a:ext>
            </a:extLst>
          </a:blip>
          <a:srcRect/>
          <a:stretch>
            <a:fillRect/>
          </a:stretch>
        </p:blipFill>
        <p:spPr bwMode="auto">
          <a:xfrm>
            <a:off x="6300191" y="2276872"/>
            <a:ext cx="2282949" cy="248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custDataLst>
              <p:tags r:id="rId6"/>
            </p:custDataLst>
          </p:nvPr>
        </p:nvSpPr>
        <p:spPr>
          <a:xfrm>
            <a:off x="2529450" y="3134719"/>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FAUX</a:t>
            </a:r>
            <a:endParaRPr lang="fr-FR" sz="4400" dirty="0"/>
          </a:p>
        </p:txBody>
      </p:sp>
    </p:spTree>
    <p:extLst>
      <p:ext uri="{BB962C8B-B14F-4D97-AF65-F5344CB8AC3E}">
        <p14:creationId xmlns:p14="http://schemas.microsoft.com/office/powerpoint/2010/main" val="1913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260648"/>
            <a:ext cx="2770470" cy="924475"/>
          </a:xfrm>
        </p:spPr>
        <p:txBody>
          <a:bodyPr/>
          <a:lstStyle/>
          <a:p>
            <a:r>
              <a:rPr lang="en-CA" dirty="0" err="1" smtClean="0"/>
              <a:t>Scénario</a:t>
            </a:r>
            <a:r>
              <a:rPr lang="en-CA" dirty="0" smtClean="0"/>
              <a:t> 21</a:t>
            </a:r>
            <a:endParaRPr lang="fr-CA" dirty="0"/>
          </a:p>
        </p:txBody>
      </p:sp>
      <p:sp>
        <p:nvSpPr>
          <p:cNvPr id="3" name="Espace réservé du contenu 2"/>
          <p:cNvSpPr>
            <a:spLocks noGrp="1"/>
          </p:cNvSpPr>
          <p:nvPr>
            <p:ph idx="1"/>
            <p:custDataLst>
              <p:tags r:id="rId2"/>
            </p:custDataLst>
          </p:nvPr>
        </p:nvSpPr>
        <p:spPr>
          <a:xfrm>
            <a:off x="971600" y="1500174"/>
            <a:ext cx="7125112" cy="4809146"/>
          </a:xfrm>
        </p:spPr>
        <p:txBody>
          <a:bodyPr>
            <a:normAutofit/>
          </a:bodyPr>
          <a:lstStyle/>
          <a:p>
            <a:pPr>
              <a:buFont typeface="Arial" panose="020B0604020202020204" pitchFamily="34" charset="0"/>
              <a:buChar char="•"/>
            </a:pPr>
            <a:r>
              <a:rPr lang="fr-CA" sz="2500" b="1" dirty="0">
                <a:latin typeface="Calibri" panose="020F0502020204030204" pitchFamily="34" charset="0"/>
                <a:cs typeface="Calibri" panose="020F0502020204030204" pitchFamily="34" charset="0"/>
              </a:rPr>
              <a:t>Le directeur général des élections (celui qui est chargé de l’administration des élections) peut voter comme tous les autres citoyens canadiens. </a:t>
            </a:r>
            <a:endParaRPr lang="fr-CA" sz="2500" b="1" dirty="0" smtClean="0">
              <a:latin typeface="Calibri" panose="020F0502020204030204" pitchFamily="34" charset="0"/>
              <a:cs typeface="Calibri" panose="020F0502020204030204" pitchFamily="34" charset="0"/>
            </a:endParaRPr>
          </a:p>
          <a:p>
            <a:pPr marL="0" indent="0">
              <a:buNone/>
            </a:pPr>
            <a:endParaRPr lang="fr-CA" sz="2500" dirty="0">
              <a:latin typeface="Calibri" panose="020F0502020204030204" pitchFamily="34" charset="0"/>
              <a:cs typeface="Calibri" panose="020F0502020204030204" pitchFamily="34" charset="0"/>
            </a:endParaRPr>
          </a:p>
          <a:p>
            <a:pPr marL="0" indent="0" algn="ctr">
              <a:buNone/>
            </a:pPr>
            <a:r>
              <a:rPr lang="fr-CA" sz="2500" b="1" dirty="0">
                <a:latin typeface="Calibri" panose="020F0502020204030204" pitchFamily="34" charset="0"/>
                <a:cs typeface="Calibri" panose="020F0502020204030204" pitchFamily="34" charset="0"/>
              </a:rPr>
              <a:t>VRAI ou </a:t>
            </a:r>
            <a:r>
              <a:rPr lang="fr-CA" sz="2500" b="1" dirty="0" smtClean="0">
                <a:latin typeface="Calibri" panose="020F0502020204030204" pitchFamily="34" charset="0"/>
                <a:cs typeface="Calibri" panose="020F0502020204030204" pitchFamily="34" charset="0"/>
              </a:rPr>
              <a:t>FAUX ?</a:t>
            </a:r>
          </a:p>
          <a:p>
            <a:pPr marL="0" indent="0" algn="ctr">
              <a:buNone/>
            </a:pPr>
            <a:endParaRPr lang="fr-CA" sz="2500" dirty="0">
              <a:latin typeface="Calibri" panose="020F0502020204030204" pitchFamily="34" charset="0"/>
              <a:cs typeface="Calibri" panose="020F0502020204030204" pitchFamily="34" charset="0"/>
            </a:endParaRPr>
          </a:p>
          <a:p>
            <a:pPr>
              <a:buFont typeface="Arial" panose="020B0604020202020204" pitchFamily="34" charset="0"/>
              <a:buChar char="•"/>
            </a:pPr>
            <a:r>
              <a:rPr lang="fr-CA" sz="2500" dirty="0" smtClean="0">
                <a:latin typeface="Calibri" panose="020F0502020204030204" pitchFamily="34" charset="0"/>
                <a:cs typeface="Calibri" panose="020F0502020204030204" pitchFamily="34" charset="0"/>
              </a:rPr>
              <a:t>Le </a:t>
            </a:r>
            <a:r>
              <a:rPr lang="fr-CA" sz="2500" dirty="0">
                <a:latin typeface="Calibri" panose="020F0502020204030204" pitchFamily="34" charset="0"/>
                <a:cs typeface="Calibri" panose="020F0502020204030204" pitchFamily="34" charset="0"/>
              </a:rPr>
              <a:t>directeur général des élections n’a pas le droit de vote puisqu’il doit toujours garder son impartialité. </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87624" y="6309320"/>
            <a:ext cx="6847439"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309320"/>
            <a:ext cx="608287" cy="365125"/>
          </a:xfrm>
        </p:spPr>
        <p:txBody>
          <a:bodyPr/>
          <a:lstStyle/>
          <a:p>
            <a:fld id="{04B3DB46-FB4D-4D92-976E-17A6BBDCEB41}" type="slidenum">
              <a:rPr lang="fr-CA" smtClean="0"/>
              <a:pPr/>
              <a:t>25</a:t>
            </a:fld>
            <a:endParaRPr lang="fr-CA" dirty="0"/>
          </a:p>
        </p:txBody>
      </p:sp>
      <p:sp>
        <p:nvSpPr>
          <p:cNvPr id="7" name="ZoneTexte 6"/>
          <p:cNvSpPr txBox="1"/>
          <p:nvPr>
            <p:custDataLst>
              <p:tags r:id="rId5"/>
            </p:custDataLst>
          </p:nvPr>
        </p:nvSpPr>
        <p:spPr>
          <a:xfrm>
            <a:off x="3143240" y="3286124"/>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FAUX</a:t>
            </a:r>
            <a:endParaRPr lang="fr-FR" sz="4400" dirty="0"/>
          </a:p>
        </p:txBody>
      </p:sp>
    </p:spTree>
    <p:extLst>
      <p:ext uri="{BB962C8B-B14F-4D97-AF65-F5344CB8AC3E}">
        <p14:creationId xmlns:p14="http://schemas.microsoft.com/office/powerpoint/2010/main" val="1896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0100" y="357166"/>
            <a:ext cx="2705302" cy="924475"/>
          </a:xfrm>
        </p:spPr>
        <p:txBody>
          <a:bodyPr/>
          <a:lstStyle/>
          <a:p>
            <a:r>
              <a:rPr lang="en-CA" dirty="0" err="1" smtClean="0"/>
              <a:t>Scénario</a:t>
            </a:r>
            <a:r>
              <a:rPr lang="en-CA" dirty="0" smtClean="0"/>
              <a:t> 22</a:t>
            </a:r>
            <a:endParaRPr lang="fr-CA" dirty="0"/>
          </a:p>
        </p:txBody>
      </p:sp>
      <p:sp>
        <p:nvSpPr>
          <p:cNvPr id="3" name="Espace réservé du contenu 2"/>
          <p:cNvSpPr>
            <a:spLocks noGrp="1"/>
          </p:cNvSpPr>
          <p:nvPr>
            <p:ph idx="1"/>
            <p:custDataLst>
              <p:tags r:id="rId2"/>
            </p:custDataLst>
          </p:nvPr>
        </p:nvSpPr>
        <p:spPr>
          <a:xfrm>
            <a:off x="1009443" y="1412777"/>
            <a:ext cx="3919747" cy="4446022"/>
          </a:xfrm>
        </p:spPr>
        <p:txBody>
          <a:bodyPr>
            <a:normAutofit lnSpcReduction="10000"/>
          </a:bodyPr>
          <a:lstStyle/>
          <a:p>
            <a:pPr>
              <a:buFont typeface="Arial" pitchFamily="34" charset="0"/>
              <a:buChar char="•"/>
            </a:pPr>
            <a:r>
              <a:rPr lang="fr-CA" sz="2500" b="1" dirty="0" smtClean="0">
                <a:latin typeface="Calibri" pitchFamily="34" charset="0"/>
              </a:rPr>
              <a:t>En 1992, le </a:t>
            </a:r>
            <a:r>
              <a:rPr lang="fr-CA" sz="2500" b="1" dirty="0">
                <a:latin typeface="Calibri" pitchFamily="34" charset="0"/>
              </a:rPr>
              <a:t>Parlement modifie la loi pour s’assurer que tous les bureaux de </a:t>
            </a:r>
            <a:r>
              <a:rPr lang="fr-CA" sz="2500" b="1" dirty="0" smtClean="0">
                <a:latin typeface="Calibri" pitchFamily="34" charset="0"/>
              </a:rPr>
              <a:t>scrutin sont </a:t>
            </a:r>
            <a:r>
              <a:rPr lang="fr-CA" sz="2500" b="1" dirty="0">
                <a:latin typeface="Calibri" pitchFamily="34" charset="0"/>
              </a:rPr>
              <a:t>accessibles de </a:t>
            </a:r>
            <a:r>
              <a:rPr lang="fr-CA" sz="2500" b="1" dirty="0" smtClean="0">
                <a:latin typeface="Calibri" pitchFamily="34" charset="0"/>
              </a:rPr>
              <a:t>plain-pied (</a:t>
            </a:r>
            <a:r>
              <a:rPr lang="fr-FR" sz="2500" b="1" dirty="0" smtClean="0">
                <a:latin typeface="Calibri" pitchFamily="34" charset="0"/>
              </a:rPr>
              <a:t>sans escalier)</a:t>
            </a:r>
            <a:r>
              <a:rPr lang="fr-CA" sz="2500" b="1" dirty="0">
                <a:latin typeface="Calibri" pitchFamily="34" charset="0"/>
              </a:rPr>
              <a:t>. </a:t>
            </a:r>
            <a:r>
              <a:rPr lang="fr-CA" sz="2500" b="1" dirty="0" smtClean="0">
                <a:latin typeface="Calibri" pitchFamily="34" charset="0"/>
              </a:rPr>
              <a:t>Les personnes </a:t>
            </a:r>
            <a:r>
              <a:rPr lang="fr-CA" sz="2500" b="1" dirty="0">
                <a:latin typeface="Calibri" pitchFamily="34" charset="0"/>
              </a:rPr>
              <a:t>en fauteuil roulant </a:t>
            </a:r>
            <a:r>
              <a:rPr lang="fr-CA" sz="2500" b="1" dirty="0" smtClean="0">
                <a:latin typeface="Calibri" pitchFamily="34" charset="0"/>
              </a:rPr>
              <a:t>peuvent </a:t>
            </a:r>
            <a:r>
              <a:rPr lang="fr-CA" sz="2500" b="1" dirty="0">
                <a:latin typeface="Calibri" pitchFamily="34" charset="0"/>
              </a:rPr>
              <a:t>voter sans aide</a:t>
            </a:r>
            <a:r>
              <a:rPr lang="fr-CA" sz="2500" b="1" dirty="0" smtClean="0">
                <a:latin typeface="Calibri" pitchFamily="34" charset="0"/>
              </a:rPr>
              <a:t>.</a:t>
            </a:r>
          </a:p>
          <a:p>
            <a:pPr marL="0" indent="0">
              <a:buNone/>
            </a:pPr>
            <a:endParaRPr lang="fr-CA" sz="2500" dirty="0">
              <a:latin typeface="Calibri" pitchFamily="34" charset="0"/>
            </a:endParaRPr>
          </a:p>
          <a:p>
            <a:pPr marL="0" indent="0">
              <a:buNone/>
            </a:pPr>
            <a:r>
              <a:rPr lang="fr-CA" sz="2500" b="1" dirty="0" smtClean="0">
                <a:latin typeface="Calibri" pitchFamily="34" charset="0"/>
              </a:rPr>
              <a:t>		VRAI </a:t>
            </a:r>
            <a:r>
              <a:rPr lang="fr-CA" sz="2500" b="1" dirty="0">
                <a:latin typeface="Calibri" pitchFamily="34" charset="0"/>
              </a:rPr>
              <a:t>ou </a:t>
            </a:r>
            <a:r>
              <a:rPr lang="fr-CA" sz="2500" b="1" dirty="0" smtClean="0">
                <a:latin typeface="Calibri" pitchFamily="34" charset="0"/>
              </a:rPr>
              <a:t>FAUX ?</a:t>
            </a:r>
            <a:endParaRPr lang="fr-CA" sz="2500" dirty="0">
              <a:latin typeface="Calibri" pitchFamily="34" charset="0"/>
            </a:endParaRP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155905" y="6309320"/>
            <a:ext cx="655940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309320"/>
            <a:ext cx="608287" cy="365125"/>
          </a:xfrm>
        </p:spPr>
        <p:txBody>
          <a:bodyPr/>
          <a:lstStyle/>
          <a:p>
            <a:fld id="{04B3DB46-FB4D-4D92-976E-17A6BBDCEB41}" type="slidenum">
              <a:rPr lang="fr-CA" smtClean="0"/>
              <a:pPr/>
              <a:t>26</a:t>
            </a:fld>
            <a:endParaRPr lang="fr-CA" dirty="0"/>
          </a:p>
        </p:txBody>
      </p:sp>
      <p:pic>
        <p:nvPicPr>
          <p:cNvPr id="8194" name="Picture 2"/>
          <p:cNvPicPr>
            <a:picLocks noChangeAspect="1" noChangeArrowheads="1"/>
          </p:cNvPicPr>
          <p:nvPr>
            <p:custDataLst>
              <p:tags r:id="rId5"/>
            </p:custDataLst>
          </p:nvPr>
        </p:nvPicPr>
        <p:blipFill>
          <a:blip r:embed="rId11">
            <a:extLst>
              <a:ext uri="{28A0092B-C50C-407E-A947-70E740481C1C}">
                <a14:useLocalDpi xmlns:a14="http://schemas.microsoft.com/office/drawing/2010/main"/>
              </a:ext>
            </a:extLst>
          </a:blip>
          <a:srcRect/>
          <a:stretch>
            <a:fillRect/>
          </a:stretch>
        </p:blipFill>
        <p:spPr bwMode="auto">
          <a:xfrm>
            <a:off x="5072066" y="2143116"/>
            <a:ext cx="2952328" cy="209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custDataLst>
              <p:tags r:id="rId6"/>
            </p:custDataLst>
          </p:nvPr>
        </p:nvSpPr>
        <p:spPr>
          <a:xfrm>
            <a:off x="1571604" y="5072074"/>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VRAI</a:t>
            </a:r>
            <a:endParaRPr lang="fr-FR" sz="4400" dirty="0"/>
          </a:p>
        </p:txBody>
      </p:sp>
      <p:pic>
        <p:nvPicPr>
          <p:cNvPr id="8197" name="Picture 5"/>
          <p:cNvPicPr>
            <a:picLocks noChangeAspect="1" noChangeArrowheads="1"/>
          </p:cNvPicPr>
          <p:nvPr>
            <p:custDataLst>
              <p:tags r:id="rId7"/>
            </p:custDataLst>
          </p:nvPr>
        </p:nvPicPr>
        <p:blipFill>
          <a:blip r:embed="rId12">
            <a:extLst>
              <a:ext uri="{28A0092B-C50C-407E-A947-70E740481C1C}">
                <a14:useLocalDpi xmlns:a14="http://schemas.microsoft.com/office/drawing/2010/main"/>
              </a:ext>
            </a:extLst>
          </a:blip>
          <a:srcRect/>
          <a:stretch>
            <a:fillRect/>
          </a:stretch>
        </p:blipFill>
        <p:spPr bwMode="auto">
          <a:xfrm>
            <a:off x="5072066" y="806869"/>
            <a:ext cx="1336247" cy="133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custDataLst>
              <p:tags r:id="rId8"/>
            </p:custDataLst>
          </p:nvPr>
        </p:nvPicPr>
        <p:blipFill>
          <a:blip r:embed="rId12">
            <a:extLst>
              <a:ext uri="{28A0092B-C50C-407E-A947-70E740481C1C}">
                <a14:useLocalDpi xmlns:a14="http://schemas.microsoft.com/office/drawing/2010/main"/>
              </a:ext>
            </a:extLst>
          </a:blip>
          <a:srcRect/>
          <a:stretch>
            <a:fillRect/>
          </a:stretch>
        </p:blipFill>
        <p:spPr bwMode="auto">
          <a:xfrm>
            <a:off x="6715140" y="4214818"/>
            <a:ext cx="1336247" cy="133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00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70" decel="100000"/>
                                        <p:tgtEl>
                                          <p:spTgt spid="9"/>
                                        </p:tgtEl>
                                      </p:cBhvr>
                                    </p:animEffect>
                                    <p:animScale>
                                      <p:cBhvr>
                                        <p:cTn id="16" dur="770" decel="100000"/>
                                        <p:tgtEl>
                                          <p:spTgt spid="9"/>
                                        </p:tgtEl>
                                      </p:cBhvr>
                                      <p:from x="10000" y="10000"/>
                                      <p:to x="200000" y="450000"/>
                                    </p:animScale>
                                    <p:animScale>
                                      <p:cBhvr>
                                        <p:cTn id="17" dur="1230" accel="100000" fill="hold">
                                          <p:stCondLst>
                                            <p:cond delay="770"/>
                                          </p:stCondLst>
                                        </p:cTn>
                                        <p:tgtEl>
                                          <p:spTgt spid="9"/>
                                        </p:tgtEl>
                                      </p:cBhvr>
                                      <p:from x="200000" y="450000"/>
                                      <p:to x="100000" y="100000"/>
                                    </p:animScale>
                                    <p:set>
                                      <p:cBhvr>
                                        <p:cTn id="18" dur="770" fill="hold"/>
                                        <p:tgtEl>
                                          <p:spTgt spid="9"/>
                                        </p:tgtEl>
                                        <p:attrNameLst>
                                          <p:attrName>ppt_x</p:attrName>
                                        </p:attrNameLst>
                                      </p:cBhvr>
                                      <p:to>
                                        <p:strVal val="(0.5)"/>
                                      </p:to>
                                    </p:set>
                                    <p:anim from="(0.5)" to="(#ppt_x)" calcmode="lin" valueType="num">
                                      <p:cBhvr>
                                        <p:cTn id="19" dur="1230" accel="100000" fill="hold">
                                          <p:stCondLst>
                                            <p:cond delay="770"/>
                                          </p:stCondLst>
                                        </p:cTn>
                                        <p:tgtEl>
                                          <p:spTgt spid="9"/>
                                        </p:tgtEl>
                                        <p:attrNameLst>
                                          <p:attrName>ppt_x</p:attrName>
                                        </p:attrNameLst>
                                      </p:cBhvr>
                                    </p:anim>
                                    <p:set>
                                      <p:cBhvr>
                                        <p:cTn id="20" dur="770" fill="hold"/>
                                        <p:tgtEl>
                                          <p:spTgt spid="9"/>
                                        </p:tgtEl>
                                        <p:attrNameLst>
                                          <p:attrName>ppt_y</p:attrName>
                                        </p:attrNameLst>
                                      </p:cBhvr>
                                      <p:to>
                                        <p:strVal val="(#ppt_y+0.4)"/>
                                      </p:to>
                                    </p:set>
                                    <p:anim from="(#ppt_y+0.4)" to="(#ppt_y)" calcmode="lin" valueType="num">
                                      <p:cBhvr>
                                        <p:cTn id="21"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0100" y="285728"/>
            <a:ext cx="2705302" cy="924475"/>
          </a:xfrm>
        </p:spPr>
        <p:txBody>
          <a:bodyPr/>
          <a:lstStyle/>
          <a:p>
            <a:r>
              <a:rPr lang="en-CA" dirty="0" err="1" smtClean="0"/>
              <a:t>Scénario</a:t>
            </a:r>
            <a:r>
              <a:rPr lang="en-CA" dirty="0" smtClean="0"/>
              <a:t> 23</a:t>
            </a:r>
            <a:endParaRPr lang="fr-CA" dirty="0"/>
          </a:p>
        </p:txBody>
      </p:sp>
      <p:sp>
        <p:nvSpPr>
          <p:cNvPr id="3" name="Espace réservé du contenu 2"/>
          <p:cNvSpPr>
            <a:spLocks noGrp="1"/>
          </p:cNvSpPr>
          <p:nvPr>
            <p:ph idx="1"/>
            <p:custDataLst>
              <p:tags r:id="rId2"/>
            </p:custDataLst>
          </p:nvPr>
        </p:nvSpPr>
        <p:spPr>
          <a:xfrm>
            <a:off x="1000100" y="1142984"/>
            <a:ext cx="4286280" cy="5214974"/>
          </a:xfrm>
        </p:spPr>
        <p:txBody>
          <a:bodyPr>
            <a:normAutofit/>
          </a:bodyPr>
          <a:lstStyle/>
          <a:p>
            <a:pPr>
              <a:buFont typeface="Arial" pitchFamily="34" charset="0"/>
              <a:buChar char="•"/>
            </a:pPr>
            <a:r>
              <a:rPr lang="fr-CA" sz="2500" b="1" dirty="0" err="1">
                <a:latin typeface="Calibri" pitchFamily="34" charset="0"/>
              </a:rPr>
              <a:t>Chloée</a:t>
            </a:r>
            <a:r>
              <a:rPr lang="fr-CA" sz="2500" b="1" dirty="0">
                <a:latin typeface="Calibri" pitchFamily="34" charset="0"/>
              </a:rPr>
              <a:t> est </a:t>
            </a:r>
            <a:r>
              <a:rPr lang="fr-CA" sz="2500" b="1" dirty="0" smtClean="0">
                <a:latin typeface="Calibri" pitchFamily="34" charset="0"/>
              </a:rPr>
              <a:t>quadriplégique. </a:t>
            </a:r>
            <a:r>
              <a:rPr lang="fr-CA" sz="2500" b="1" dirty="0">
                <a:latin typeface="Calibri" pitchFamily="34" charset="0"/>
              </a:rPr>
              <a:t>Elle ne peut pas se servir de ses bras ni de ses jambes. </a:t>
            </a:r>
            <a:r>
              <a:rPr lang="fr-CA" sz="2500" b="1" dirty="0" smtClean="0">
                <a:latin typeface="Calibri" pitchFamily="34" charset="0"/>
              </a:rPr>
              <a:t>Il lui est impossible d’aller voter en raison de son handicap.</a:t>
            </a:r>
          </a:p>
          <a:p>
            <a:pPr>
              <a:buFont typeface="Arial" pitchFamily="34" charset="0"/>
              <a:buChar char="•"/>
            </a:pPr>
            <a:endParaRPr lang="fr-CA" sz="2500" dirty="0">
              <a:latin typeface="Calibri" pitchFamily="34" charset="0"/>
            </a:endParaRPr>
          </a:p>
          <a:p>
            <a:pPr algn="ctr">
              <a:buNone/>
            </a:pPr>
            <a:r>
              <a:rPr lang="fr-CA" sz="2500" b="1" dirty="0">
                <a:latin typeface="Calibri" pitchFamily="34" charset="0"/>
              </a:rPr>
              <a:t>VRAI ou </a:t>
            </a:r>
            <a:r>
              <a:rPr lang="fr-CA" sz="2500" b="1" dirty="0" smtClean="0">
                <a:latin typeface="Calibri" pitchFamily="34" charset="0"/>
              </a:rPr>
              <a:t>FAUX ?</a:t>
            </a:r>
          </a:p>
          <a:p>
            <a:pPr>
              <a:buFont typeface="Arial" pitchFamily="34" charset="0"/>
              <a:buChar char="•"/>
            </a:pPr>
            <a:endParaRPr lang="fr-CA" dirty="0">
              <a:latin typeface="Calibri" pitchFamily="34" charset="0"/>
            </a:endParaRPr>
          </a:p>
          <a:p>
            <a:pPr>
              <a:buFont typeface="Arial" pitchFamily="34" charset="0"/>
              <a:buChar char="•"/>
            </a:pPr>
            <a:r>
              <a:rPr lang="fr-CA" sz="2200" dirty="0" smtClean="0">
                <a:latin typeface="Calibri" pitchFamily="34" charset="0"/>
              </a:rPr>
              <a:t>Depuis </a:t>
            </a:r>
            <a:r>
              <a:rPr lang="fr-CA" sz="2200" dirty="0">
                <a:latin typeface="Calibri" pitchFamily="34" charset="0"/>
              </a:rPr>
              <a:t>1992, </a:t>
            </a:r>
            <a:r>
              <a:rPr lang="fr-CA" sz="2200" dirty="0" smtClean="0">
                <a:latin typeface="Calibri" pitchFamily="34" charset="0"/>
              </a:rPr>
              <a:t>une personne désignée peut remplir le bulletin de vote pour elle.</a:t>
            </a:r>
            <a:endParaRPr lang="fr-CA" sz="2200" dirty="0">
              <a:latin typeface="Calibri" pitchFamily="34" charset="0"/>
            </a:endParaRPr>
          </a:p>
        </p:txBody>
      </p:sp>
      <p:sp>
        <p:nvSpPr>
          <p:cNvPr id="4" name="Espace réservé du pied de page 3"/>
          <p:cNvSpPr>
            <a:spLocks noGrp="1"/>
          </p:cNvSpPr>
          <p:nvPr>
            <p:ph type="ftr" sz="quarter" idx="11"/>
            <p:custDataLst>
              <p:tags r:id="rId3"/>
            </p:custDataLst>
          </p:nvPr>
        </p:nvSpPr>
        <p:spPr>
          <a:xfrm>
            <a:off x="1214414" y="6286520"/>
            <a:ext cx="7105831"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71472" y="6286520"/>
            <a:ext cx="608287" cy="365125"/>
          </a:xfrm>
        </p:spPr>
        <p:txBody>
          <a:bodyPr/>
          <a:lstStyle/>
          <a:p>
            <a:fld id="{04B3DB46-FB4D-4D92-976E-17A6BBDCEB41}" type="slidenum">
              <a:rPr lang="fr-CA" smtClean="0"/>
              <a:pPr/>
              <a:t>27</a:t>
            </a:fld>
            <a:endParaRPr lang="fr-CA" dirty="0"/>
          </a:p>
        </p:txBody>
      </p:sp>
      <p:sp>
        <p:nvSpPr>
          <p:cNvPr id="6" name="ZoneTexte 5"/>
          <p:cNvSpPr txBox="1"/>
          <p:nvPr>
            <p:custDataLst>
              <p:tags r:id="rId5"/>
            </p:custDataLst>
          </p:nvPr>
        </p:nvSpPr>
        <p:spPr>
          <a:xfrm>
            <a:off x="1907704" y="4044411"/>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4400" dirty="0" smtClean="0"/>
              <a:t>FAUX</a:t>
            </a:r>
            <a:endParaRPr lang="fr-FR" sz="4400" dirty="0"/>
          </a:p>
        </p:txBody>
      </p:sp>
      <p:sp>
        <p:nvSpPr>
          <p:cNvPr id="8" name="Rectangle à coins arrondis 7"/>
          <p:cNvSpPr/>
          <p:nvPr>
            <p:custDataLst>
              <p:tags r:id="rId6"/>
            </p:custDataLst>
          </p:nvPr>
        </p:nvSpPr>
        <p:spPr>
          <a:xfrm>
            <a:off x="5357818" y="1857364"/>
            <a:ext cx="2714644" cy="2571768"/>
          </a:xfrm>
          <a:prstGeom prst="roundRect">
            <a:avLst/>
          </a:prstGeom>
          <a:blipFill>
            <a:blip r:embed="rId9">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52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50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9442" y="675724"/>
            <a:ext cx="7125113" cy="4985524"/>
          </a:xfrm>
        </p:spPr>
        <p:txBody>
          <a:bodyPr/>
          <a:lstStyle/>
          <a:p>
            <a:pPr algn="ctr"/>
            <a:r>
              <a:rPr lang="en-CA" sz="5800" dirty="0" smtClean="0"/>
              <a:t>QUESTIONS ?</a:t>
            </a:r>
            <a:br>
              <a:rPr lang="en-CA" sz="5800" dirty="0" smtClean="0"/>
            </a:br>
            <a:r>
              <a:rPr lang="en-CA" sz="5800" dirty="0" smtClean="0"/>
              <a:t/>
            </a:r>
            <a:br>
              <a:rPr lang="en-CA" sz="5800" dirty="0" smtClean="0"/>
            </a:br>
            <a:r>
              <a:rPr lang="en-CA" sz="5800" dirty="0" smtClean="0"/>
              <a:t>COMMENTAIRES ?</a:t>
            </a:r>
            <a:br>
              <a:rPr lang="en-CA" sz="5800" dirty="0" smtClean="0"/>
            </a:br>
            <a:r>
              <a:rPr lang="en-CA" sz="5800" dirty="0" smtClean="0"/>
              <a:t/>
            </a:r>
            <a:br>
              <a:rPr lang="en-CA" sz="5800" dirty="0" smtClean="0"/>
            </a:br>
            <a:r>
              <a:rPr lang="en-CA" sz="5800" dirty="0" smtClean="0"/>
              <a:t>CONCLUSION </a:t>
            </a:r>
            <a:r>
              <a:rPr lang="en-CA" sz="5800" dirty="0" smtClean="0">
                <a:sym typeface="Wingdings" panose="05000000000000000000" pitchFamily="2" charset="2"/>
              </a:rPr>
              <a:t></a:t>
            </a:r>
            <a:endParaRPr lang="fr-CA" sz="5800" dirty="0"/>
          </a:p>
        </p:txBody>
      </p:sp>
      <p:sp>
        <p:nvSpPr>
          <p:cNvPr id="4" name="Espace réservé du pied de page 3"/>
          <p:cNvSpPr>
            <a:spLocks noGrp="1"/>
          </p:cNvSpPr>
          <p:nvPr>
            <p:ph type="ftr" sz="quarter" idx="11"/>
            <p:custDataLst>
              <p:tags r:id="rId2"/>
            </p:custDataLst>
          </p:nvPr>
        </p:nvSpPr>
        <p:spPr>
          <a:xfrm>
            <a:off x="1180945" y="5951810"/>
            <a:ext cx="6919447"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3"/>
            </p:custDataLst>
          </p:nvPr>
        </p:nvSpPr>
        <p:spPr/>
        <p:txBody>
          <a:bodyPr/>
          <a:lstStyle/>
          <a:p>
            <a:fld id="{04B3DB46-FB4D-4D92-976E-17A6BBDCEB41}" type="slidenum">
              <a:rPr lang="fr-CA" smtClean="0"/>
              <a:pPr/>
              <a:t>28</a:t>
            </a:fld>
            <a:endParaRPr lang="fr-CA"/>
          </a:p>
        </p:txBody>
      </p:sp>
    </p:spTree>
    <p:extLst>
      <p:ext uri="{BB962C8B-B14F-4D97-AF65-F5344CB8AC3E}">
        <p14:creationId xmlns:p14="http://schemas.microsoft.com/office/powerpoint/2010/main" val="53416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sz="5500" b="1" dirty="0" smtClean="0"/>
              <a:t>VRAI </a:t>
            </a:r>
            <a:r>
              <a:rPr lang="en-CA" sz="5500" b="1" dirty="0" err="1" smtClean="0"/>
              <a:t>ou</a:t>
            </a:r>
            <a:r>
              <a:rPr lang="en-CA" sz="5500" b="1" dirty="0" smtClean="0"/>
              <a:t> FAUX ?</a:t>
            </a:r>
            <a:endParaRPr lang="fr-CA" sz="5500" b="1" dirty="0"/>
          </a:p>
        </p:txBody>
      </p:sp>
      <p:pic>
        <p:nvPicPr>
          <p:cNvPr id="4" name="Espace réservé du contenu 3"/>
          <p:cNvPicPr>
            <a:picLocks noGrp="1" noChangeAspect="1"/>
          </p:cNvPicPr>
          <p:nvPr>
            <p:ph idx="1"/>
            <p:custDataLst>
              <p:tags r:id="rId2"/>
            </p:custDataLst>
          </p:nvPr>
        </p:nvPicPr>
        <p:blipFill>
          <a:blip r:embed="rId7">
            <a:extLst>
              <a:ext uri="{28A0092B-C50C-407E-A947-70E740481C1C}">
                <a14:useLocalDpi xmlns:a14="http://schemas.microsoft.com/office/drawing/2010/main"/>
              </a:ext>
            </a:extLst>
          </a:blip>
          <a:stretch>
            <a:fillRect/>
          </a:stretch>
        </p:blipFill>
        <p:spPr>
          <a:xfrm>
            <a:off x="1285852" y="1928802"/>
            <a:ext cx="6480720" cy="4000528"/>
          </a:xfrm>
          <a:prstGeom prst="rect">
            <a:avLst/>
          </a:prstGeom>
          <a:ln w="228600" cap="sq" cmpd="thickThin">
            <a:solidFill>
              <a:srgbClr val="000000"/>
            </a:solidFill>
            <a:prstDash val="solid"/>
            <a:miter lim="800000"/>
          </a:ln>
          <a:effectLst>
            <a:innerShdw blurRad="76200">
              <a:srgbClr val="000000"/>
            </a:innerShdw>
          </a:effectLst>
        </p:spPr>
      </p:pic>
      <p:sp>
        <p:nvSpPr>
          <p:cNvPr id="5" name="Espace réservé du pied de page 4"/>
          <p:cNvSpPr>
            <a:spLocks noGrp="1"/>
          </p:cNvSpPr>
          <p:nvPr>
            <p:ph type="ftr" sz="quarter" idx="11"/>
            <p:custDataLst>
              <p:tags r:id="rId3"/>
            </p:custDataLst>
          </p:nvPr>
        </p:nvSpPr>
        <p:spPr>
          <a:xfrm>
            <a:off x="1142976" y="6286520"/>
            <a:ext cx="6775431" cy="365125"/>
          </a:xfrm>
        </p:spPr>
        <p:txBody>
          <a:bodyPr/>
          <a:lstStyle/>
          <a:p>
            <a:pPr algn="r"/>
            <a:r>
              <a:rPr lang="fr-CA" dirty="0" smtClean="0"/>
              <a:t>Copyright AJEFO 2015</a:t>
            </a:r>
            <a:endParaRPr lang="fr-CA" dirty="0"/>
          </a:p>
        </p:txBody>
      </p:sp>
      <p:sp>
        <p:nvSpPr>
          <p:cNvPr id="6" name="Espace réservé du numéro de diapositive 5"/>
          <p:cNvSpPr>
            <a:spLocks noGrp="1"/>
          </p:cNvSpPr>
          <p:nvPr>
            <p:ph type="sldNum" sz="quarter" idx="12"/>
            <p:custDataLst>
              <p:tags r:id="rId4"/>
            </p:custDataLst>
          </p:nvPr>
        </p:nvSpPr>
        <p:spPr>
          <a:xfrm>
            <a:off x="571472" y="6215082"/>
            <a:ext cx="608287" cy="365125"/>
          </a:xfrm>
        </p:spPr>
        <p:txBody>
          <a:bodyPr/>
          <a:lstStyle/>
          <a:p>
            <a:fld id="{04B3DB46-FB4D-4D92-976E-17A6BBDCEB41}" type="slidenum">
              <a:rPr lang="fr-CA" smtClean="0"/>
              <a:pPr/>
              <a:t>3</a:t>
            </a:fld>
            <a:endParaRPr lang="fr-CA" dirty="0"/>
          </a:p>
        </p:txBody>
      </p:sp>
    </p:spTree>
    <p:extLst>
      <p:ext uri="{BB962C8B-B14F-4D97-AF65-F5344CB8AC3E}">
        <p14:creationId xmlns:p14="http://schemas.microsoft.com/office/powerpoint/2010/main" val="1989359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71538" y="0"/>
            <a:ext cx="2770470" cy="924475"/>
          </a:xfrm>
        </p:spPr>
        <p:txBody>
          <a:bodyPr/>
          <a:lstStyle/>
          <a:p>
            <a:r>
              <a:rPr lang="en-CA" sz="4000" dirty="0" err="1" smtClean="0">
                <a:latin typeface="Calibri" pitchFamily="34" charset="0"/>
              </a:rPr>
              <a:t>Scénario</a:t>
            </a:r>
            <a:r>
              <a:rPr lang="en-CA" sz="4000" dirty="0" smtClean="0">
                <a:latin typeface="Calibri" pitchFamily="34" charset="0"/>
              </a:rPr>
              <a:t> 1 </a:t>
            </a:r>
            <a:endParaRPr lang="fr-CA" sz="4000" dirty="0">
              <a:latin typeface="Calibri" pitchFamily="34" charset="0"/>
            </a:endParaRPr>
          </a:p>
        </p:txBody>
      </p:sp>
      <p:sp>
        <p:nvSpPr>
          <p:cNvPr id="3" name="Espace réservé du contenu 2"/>
          <p:cNvSpPr>
            <a:spLocks noGrp="1"/>
          </p:cNvSpPr>
          <p:nvPr>
            <p:ph idx="1"/>
            <p:custDataLst>
              <p:tags r:id="rId2"/>
            </p:custDataLst>
          </p:nvPr>
        </p:nvSpPr>
        <p:spPr>
          <a:xfrm>
            <a:off x="1009444" y="1000109"/>
            <a:ext cx="7125112" cy="3857652"/>
          </a:xfrm>
        </p:spPr>
        <p:txBody>
          <a:bodyPr>
            <a:normAutofit fontScale="85000" lnSpcReduction="20000"/>
          </a:bodyPr>
          <a:lstStyle/>
          <a:p>
            <a:pPr>
              <a:buFont typeface="Arial" pitchFamily="34" charset="0"/>
              <a:buChar char="•"/>
            </a:pPr>
            <a:r>
              <a:rPr lang="fr-CA" sz="2700" b="1" dirty="0" smtClean="0">
                <a:latin typeface="Calibri" pitchFamily="34" charset="0"/>
              </a:rPr>
              <a:t>En 1791</a:t>
            </a:r>
            <a:r>
              <a:rPr lang="fr-CA" sz="2700" b="1" dirty="0">
                <a:latin typeface="Calibri" pitchFamily="34" charset="0"/>
              </a:rPr>
              <a:t>, Angéline (24 ans) et son frère Matthieu (20 ans) qui habitent dans le Haut-Canada ont le droit de vote aux élections provinciales.</a:t>
            </a:r>
            <a:endParaRPr lang="fr-CA" sz="2700" dirty="0">
              <a:latin typeface="Calibri" pitchFamily="34" charset="0"/>
            </a:endParaRPr>
          </a:p>
          <a:p>
            <a:pPr marL="0" indent="0" algn="ctr">
              <a:buNone/>
            </a:pPr>
            <a:endParaRPr lang="fr-CA" sz="2000" b="1" dirty="0" smtClean="0"/>
          </a:p>
          <a:p>
            <a:pPr marL="0" indent="0" algn="ctr">
              <a:buNone/>
            </a:pPr>
            <a:r>
              <a:rPr lang="fr-CA" sz="2900" b="1" dirty="0" smtClean="0">
                <a:latin typeface="Calibri" pitchFamily="34" charset="0"/>
              </a:rPr>
              <a:t>VRAI </a:t>
            </a:r>
            <a:r>
              <a:rPr lang="fr-CA" sz="2900" b="1" dirty="0">
                <a:latin typeface="Calibri" pitchFamily="34" charset="0"/>
              </a:rPr>
              <a:t>ou </a:t>
            </a:r>
            <a:r>
              <a:rPr lang="fr-CA" sz="2900" b="1" dirty="0" smtClean="0">
                <a:latin typeface="Calibri" pitchFamily="34" charset="0"/>
              </a:rPr>
              <a:t>FAUX ?</a:t>
            </a:r>
          </a:p>
          <a:p>
            <a:pPr marL="0" indent="0" algn="ctr">
              <a:buNone/>
            </a:pPr>
            <a:endParaRPr lang="fr-CA" sz="2000" b="1" dirty="0" smtClean="0"/>
          </a:p>
          <a:p>
            <a:pPr marL="0" indent="0" algn="ctr">
              <a:buFont typeface="Arial" pitchFamily="34" charset="0"/>
              <a:buChar char="•"/>
            </a:pPr>
            <a:endParaRPr lang="fr-CA" sz="2000" dirty="0" smtClean="0"/>
          </a:p>
          <a:p>
            <a:pPr>
              <a:buFont typeface="Arial" pitchFamily="34" charset="0"/>
              <a:buChar char="•"/>
            </a:pPr>
            <a:r>
              <a:rPr lang="fr-CA" sz="2600" dirty="0" smtClean="0">
                <a:latin typeface="Calibri" pitchFamily="34" charset="0"/>
              </a:rPr>
              <a:t>Seuls </a:t>
            </a:r>
            <a:r>
              <a:rPr lang="fr-CA" sz="2600" dirty="0">
                <a:latin typeface="Calibri" pitchFamily="34" charset="0"/>
              </a:rPr>
              <a:t>les </a:t>
            </a:r>
            <a:r>
              <a:rPr lang="fr-CA" sz="2600" dirty="0" smtClean="0">
                <a:latin typeface="Calibri" pitchFamily="34" charset="0"/>
              </a:rPr>
              <a:t>hommes </a:t>
            </a:r>
            <a:r>
              <a:rPr lang="fr-CA" sz="2600" dirty="0">
                <a:latin typeface="Calibri" pitchFamily="34" charset="0"/>
              </a:rPr>
              <a:t>propriétaires de 21 </a:t>
            </a:r>
            <a:r>
              <a:rPr lang="fr-CA" sz="2600" dirty="0" smtClean="0">
                <a:latin typeface="Calibri" pitchFamily="34" charset="0"/>
              </a:rPr>
              <a:t>ans, qui </a:t>
            </a:r>
            <a:r>
              <a:rPr lang="fr-CA" sz="2600" dirty="0">
                <a:latin typeface="Calibri" pitchFamily="34" charset="0"/>
              </a:rPr>
              <a:t>n’ont pas été condamnés pour un </a:t>
            </a:r>
            <a:r>
              <a:rPr lang="fr-CA" sz="2600" dirty="0" smtClean="0">
                <a:latin typeface="Calibri" pitchFamily="34" charset="0"/>
              </a:rPr>
              <a:t>crime grave, peuvent voter.</a:t>
            </a:r>
          </a:p>
          <a:p>
            <a:pPr>
              <a:buFont typeface="Arial" pitchFamily="34" charset="0"/>
              <a:buChar char="•"/>
            </a:pPr>
            <a:r>
              <a:rPr lang="fr-CA" sz="2600" dirty="0" smtClean="0">
                <a:latin typeface="Calibri" pitchFamily="34" charset="0"/>
              </a:rPr>
              <a:t>Les </a:t>
            </a:r>
            <a:r>
              <a:rPr lang="fr-CA" sz="2600" dirty="0">
                <a:latin typeface="Calibri" pitchFamily="34" charset="0"/>
              </a:rPr>
              <a:t>femmes </a:t>
            </a:r>
            <a:r>
              <a:rPr lang="fr-CA" sz="2600" dirty="0" smtClean="0">
                <a:latin typeface="Calibri" pitchFamily="34" charset="0"/>
              </a:rPr>
              <a:t>n’ont pas le droit de vote. </a:t>
            </a:r>
            <a:endParaRPr lang="fr-CA" sz="2600" dirty="0">
              <a:latin typeface="Calibri" pitchFamily="34" charset="0"/>
            </a:endParaRP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220288" y="6309320"/>
            <a:ext cx="6703423"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45350" y="6329784"/>
            <a:ext cx="608287" cy="365125"/>
          </a:xfrm>
        </p:spPr>
        <p:txBody>
          <a:bodyPr/>
          <a:lstStyle/>
          <a:p>
            <a:fld id="{04B3DB46-FB4D-4D92-976E-17A6BBDCEB41}" type="slidenum">
              <a:rPr lang="fr-CA" smtClean="0"/>
              <a:pPr/>
              <a:t>4</a:t>
            </a:fld>
            <a:endParaRPr lang="fr-CA" dirty="0"/>
          </a:p>
        </p:txBody>
      </p:sp>
      <p:sp>
        <p:nvSpPr>
          <p:cNvPr id="7" name="ZoneTexte 6"/>
          <p:cNvSpPr txBox="1"/>
          <p:nvPr>
            <p:custDataLst>
              <p:tags r:id="rId5"/>
            </p:custDataLst>
          </p:nvPr>
        </p:nvSpPr>
        <p:spPr>
          <a:xfrm>
            <a:off x="3286116" y="2177173"/>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4400" dirty="0" smtClean="0"/>
              <a:t>FAUX</a:t>
            </a:r>
            <a:endParaRPr lang="fr-FR" sz="4400" dirty="0"/>
          </a:p>
        </p:txBody>
      </p:sp>
      <p:pic>
        <p:nvPicPr>
          <p:cNvPr id="4100" name="Picture 4"/>
          <p:cNvPicPr>
            <a:picLocks noChangeAspect="1" noChangeArrowheads="1"/>
          </p:cNvPicPr>
          <p:nvPr>
            <p:custDataLst>
              <p:tags r:id="rId6"/>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1142976" y="4572008"/>
            <a:ext cx="6999359"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264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par>
                          <p:cTn id="26" fill="hold">
                            <p:stCondLst>
                              <p:cond delay="3500"/>
                            </p:stCondLst>
                            <p:childTnLst>
                              <p:par>
                                <p:cTn id="27" presetID="5" presetClass="entr" presetSubtype="10" fill="hold" grpId="0" nodeType="after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09443" y="260648"/>
            <a:ext cx="2482437" cy="924475"/>
          </a:xfrm>
        </p:spPr>
        <p:txBody>
          <a:bodyPr/>
          <a:lstStyle/>
          <a:p>
            <a:r>
              <a:rPr lang="en-CA" sz="4000" dirty="0" err="1" smtClean="0">
                <a:latin typeface="Calibri" pitchFamily="34" charset="0"/>
              </a:rPr>
              <a:t>Scénario</a:t>
            </a:r>
            <a:r>
              <a:rPr lang="en-CA" sz="4000" dirty="0" smtClean="0">
                <a:latin typeface="Calibri" pitchFamily="34" charset="0"/>
              </a:rPr>
              <a:t> 2  </a:t>
            </a:r>
            <a:endParaRPr lang="fr-CA" sz="4000" dirty="0">
              <a:latin typeface="Calibri" pitchFamily="34" charset="0"/>
            </a:endParaRPr>
          </a:p>
        </p:txBody>
      </p:sp>
      <p:sp>
        <p:nvSpPr>
          <p:cNvPr id="3" name="Espace réservé du contenu 2"/>
          <p:cNvSpPr>
            <a:spLocks noGrp="1"/>
          </p:cNvSpPr>
          <p:nvPr>
            <p:ph idx="1"/>
            <p:custDataLst>
              <p:tags r:id="rId2"/>
            </p:custDataLst>
          </p:nvPr>
        </p:nvSpPr>
        <p:spPr>
          <a:xfrm>
            <a:off x="1009444" y="1268760"/>
            <a:ext cx="6134324" cy="4968552"/>
          </a:xfrm>
        </p:spPr>
        <p:txBody>
          <a:bodyPr/>
          <a:lstStyle/>
          <a:p>
            <a:pPr>
              <a:buFont typeface="Arial" pitchFamily="34" charset="0"/>
              <a:buChar char="•"/>
            </a:pPr>
            <a:r>
              <a:rPr lang="fr-CA" sz="2500" b="1" dirty="0">
                <a:latin typeface="Calibri" pitchFamily="34" charset="0"/>
              </a:rPr>
              <a:t>En 1834, le </a:t>
            </a:r>
            <a:r>
              <a:rPr lang="fr-CA" sz="2500" b="1" dirty="0" smtClean="0">
                <a:latin typeface="Calibri" pitchFamily="34" charset="0"/>
              </a:rPr>
              <a:t>droit de vote </a:t>
            </a:r>
            <a:r>
              <a:rPr lang="fr-CA" sz="2500" b="1" dirty="0">
                <a:latin typeface="Calibri" pitchFamily="34" charset="0"/>
              </a:rPr>
              <a:t>des femmes au Bas-Canada (Québec) est </a:t>
            </a:r>
            <a:r>
              <a:rPr lang="fr-CA" sz="2500" b="1" dirty="0" smtClean="0">
                <a:latin typeface="Calibri" pitchFamily="34" charset="0"/>
              </a:rPr>
              <a:t>retiré.</a:t>
            </a:r>
          </a:p>
          <a:p>
            <a:pPr>
              <a:buNone/>
            </a:pPr>
            <a:endParaRPr lang="fr-CA" dirty="0"/>
          </a:p>
          <a:p>
            <a:pPr marL="0" indent="0" algn="ctr">
              <a:buNone/>
            </a:pPr>
            <a:r>
              <a:rPr lang="fr-CA" sz="2500" b="1" dirty="0">
                <a:latin typeface="Calibri" pitchFamily="34" charset="0"/>
              </a:rPr>
              <a:t>VRAI ou </a:t>
            </a:r>
            <a:r>
              <a:rPr lang="fr-CA" sz="2500" b="1" dirty="0" smtClean="0">
                <a:latin typeface="Calibri" pitchFamily="34" charset="0"/>
              </a:rPr>
              <a:t>FAUX ?</a:t>
            </a:r>
          </a:p>
          <a:p>
            <a:pPr marL="0" indent="0" algn="ctr">
              <a:buNone/>
            </a:pPr>
            <a:endParaRPr lang="fr-CA" dirty="0"/>
          </a:p>
          <a:p>
            <a:pPr>
              <a:buFont typeface="Arial" pitchFamily="34" charset="0"/>
              <a:buChar char="•"/>
            </a:pPr>
            <a:r>
              <a:rPr lang="fr-CA" sz="2200" dirty="0" smtClean="0">
                <a:latin typeface="Calibri" pitchFamily="34" charset="0"/>
              </a:rPr>
              <a:t>Les </a:t>
            </a:r>
            <a:r>
              <a:rPr lang="fr-CA" sz="2200" dirty="0">
                <a:latin typeface="Calibri" pitchFamily="34" charset="0"/>
              </a:rPr>
              <a:t>Q</a:t>
            </a:r>
            <a:r>
              <a:rPr lang="fr-CA" sz="2200" dirty="0" smtClean="0">
                <a:latin typeface="Calibri" pitchFamily="34" charset="0"/>
              </a:rPr>
              <a:t>uébécoises avaient le droit de vote avant 1834, mais ce droit a été retiré parce qu’on prétendait que les bureaux de scrutin étaient trop dangereux pour elles.</a:t>
            </a:r>
          </a:p>
          <a:p>
            <a:pPr marL="0" indent="0">
              <a:buNone/>
            </a:pPr>
            <a:endParaRPr lang="fr-CA" dirty="0"/>
          </a:p>
        </p:txBody>
      </p:sp>
      <p:sp>
        <p:nvSpPr>
          <p:cNvPr id="4" name="Espace réservé du pied de page 3"/>
          <p:cNvSpPr>
            <a:spLocks noGrp="1"/>
          </p:cNvSpPr>
          <p:nvPr>
            <p:ph type="ftr" sz="quarter" idx="11"/>
            <p:custDataLst>
              <p:tags r:id="rId3"/>
            </p:custDataLst>
          </p:nvPr>
        </p:nvSpPr>
        <p:spPr>
          <a:xfrm>
            <a:off x="1256293" y="6342781"/>
            <a:ext cx="5485514"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467544" y="6190024"/>
            <a:ext cx="608287" cy="365125"/>
          </a:xfrm>
        </p:spPr>
        <p:txBody>
          <a:bodyPr/>
          <a:lstStyle/>
          <a:p>
            <a:fld id="{04B3DB46-FB4D-4D92-976E-17A6BBDCEB41}" type="slidenum">
              <a:rPr lang="fr-CA" smtClean="0"/>
              <a:pPr/>
              <a:t>5</a:t>
            </a:fld>
            <a:endParaRPr lang="fr-CA" dirty="0"/>
          </a:p>
        </p:txBody>
      </p:sp>
      <p:sp>
        <p:nvSpPr>
          <p:cNvPr id="7" name="ZoneTexte 6"/>
          <p:cNvSpPr txBox="1"/>
          <p:nvPr>
            <p:custDataLst>
              <p:tags r:id="rId5"/>
            </p:custDataLst>
          </p:nvPr>
        </p:nvSpPr>
        <p:spPr>
          <a:xfrm>
            <a:off x="2627784" y="2708920"/>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pic>
        <p:nvPicPr>
          <p:cNvPr id="2051" name="Picture 3"/>
          <p:cNvPicPr>
            <a:picLocks noChangeAspect="1" noChangeArrowheads="1"/>
          </p:cNvPicPr>
          <p:nvPr>
            <p:custDataLst>
              <p:tags r:id="rId6"/>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7215206" y="1702029"/>
            <a:ext cx="177007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custDataLst>
              <p:tags r:id="rId7"/>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7215206" y="0"/>
            <a:ext cx="1770070" cy="170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custDataLst>
              <p:tags r:id="rId8"/>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7215206" y="3402242"/>
            <a:ext cx="177007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custDataLst>
              <p:tags r:id="rId9"/>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7215206" y="5130434"/>
            <a:ext cx="1770069" cy="172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611560" y="188640"/>
            <a:ext cx="2448272" cy="852467"/>
          </a:xfrm>
        </p:spPr>
        <p:txBody>
          <a:bodyPr/>
          <a:lstStyle/>
          <a:p>
            <a:r>
              <a:rPr lang="en-CA" sz="4000" dirty="0" err="1" smtClean="0">
                <a:latin typeface="Calibri" pitchFamily="34" charset="0"/>
              </a:rPr>
              <a:t>Scénario</a:t>
            </a:r>
            <a:r>
              <a:rPr lang="en-CA" sz="4000" dirty="0" smtClean="0">
                <a:latin typeface="Calibri" pitchFamily="34" charset="0"/>
              </a:rPr>
              <a:t> 3</a:t>
            </a:r>
            <a:endParaRPr lang="fr-CA" sz="4000" dirty="0">
              <a:latin typeface="Calibri" pitchFamily="34" charset="0"/>
            </a:endParaRPr>
          </a:p>
        </p:txBody>
      </p:sp>
      <p:sp>
        <p:nvSpPr>
          <p:cNvPr id="3" name="Espace réservé du contenu 2"/>
          <p:cNvSpPr>
            <a:spLocks noGrp="1"/>
          </p:cNvSpPr>
          <p:nvPr>
            <p:ph idx="1"/>
            <p:custDataLst>
              <p:tags r:id="rId3"/>
            </p:custDataLst>
          </p:nvPr>
        </p:nvSpPr>
        <p:spPr>
          <a:xfrm>
            <a:off x="179512" y="1196752"/>
            <a:ext cx="5112568" cy="4771517"/>
          </a:xfrm>
        </p:spPr>
        <p:txBody>
          <a:bodyPr>
            <a:normAutofit fontScale="92500" lnSpcReduction="20000"/>
          </a:bodyPr>
          <a:lstStyle/>
          <a:p>
            <a:pPr>
              <a:buFont typeface="Arial" pitchFamily="34" charset="0"/>
              <a:buChar char="•"/>
            </a:pPr>
            <a:r>
              <a:rPr lang="fr-CA" sz="2700" b="1" dirty="0">
                <a:latin typeface="Calibri" pitchFamily="34" charset="0"/>
              </a:rPr>
              <a:t>En 1874, Alex Morris, 24 ans, peut voter secrètement </a:t>
            </a:r>
            <a:r>
              <a:rPr lang="fr-CA" sz="2700" b="1" dirty="0" smtClean="0">
                <a:latin typeface="Calibri" pitchFamily="34" charset="0"/>
              </a:rPr>
              <a:t>(sans </a:t>
            </a:r>
            <a:r>
              <a:rPr lang="fr-CA" sz="2700" b="1" dirty="0">
                <a:latin typeface="Calibri" pitchFamily="34" charset="0"/>
              </a:rPr>
              <a:t>avoir à annoncer son vote oralement devant tous les gens présents au bureau de vote</a:t>
            </a:r>
            <a:r>
              <a:rPr lang="fr-CA" sz="2700" b="1" dirty="0" smtClean="0">
                <a:latin typeface="Calibri" pitchFamily="34" charset="0"/>
              </a:rPr>
              <a:t>).</a:t>
            </a:r>
            <a:endParaRPr lang="fr-CA" b="1" dirty="0" smtClean="0">
              <a:latin typeface="Calibri" pitchFamily="34" charset="0"/>
            </a:endParaRPr>
          </a:p>
          <a:p>
            <a:pPr>
              <a:buNone/>
            </a:pPr>
            <a:endParaRPr lang="fr-CA" dirty="0">
              <a:latin typeface="Calibri" pitchFamily="34" charset="0"/>
            </a:endParaRPr>
          </a:p>
          <a:p>
            <a:pPr marL="0" indent="0" algn="ctr">
              <a:buNone/>
            </a:pPr>
            <a:r>
              <a:rPr lang="fr-CA" sz="2700" b="1" dirty="0">
                <a:latin typeface="Calibri" pitchFamily="34" charset="0"/>
              </a:rPr>
              <a:t>VRAI ou </a:t>
            </a:r>
            <a:r>
              <a:rPr lang="fr-CA" sz="2700" b="1" dirty="0" smtClean="0">
                <a:latin typeface="Calibri" pitchFamily="34" charset="0"/>
              </a:rPr>
              <a:t>FAUX ?</a:t>
            </a:r>
          </a:p>
          <a:p>
            <a:pPr marL="0" indent="0" algn="ctr">
              <a:buNone/>
            </a:pPr>
            <a:endParaRPr lang="fr-CA" dirty="0">
              <a:latin typeface="Calibri" pitchFamily="34" charset="0"/>
            </a:endParaRPr>
          </a:p>
          <a:p>
            <a:pPr>
              <a:buFont typeface="Arial" pitchFamily="34" charset="0"/>
              <a:buChar char="•"/>
            </a:pPr>
            <a:endParaRPr lang="fr-CA" sz="2400" dirty="0" smtClean="0">
              <a:latin typeface="Calibri" pitchFamily="34" charset="0"/>
            </a:endParaRPr>
          </a:p>
          <a:p>
            <a:pPr>
              <a:buFont typeface="Arial" pitchFamily="34" charset="0"/>
              <a:buChar char="•"/>
            </a:pPr>
            <a:r>
              <a:rPr lang="fr-CA" sz="2400" dirty="0" smtClean="0">
                <a:latin typeface="Calibri" pitchFamily="34" charset="0"/>
              </a:rPr>
              <a:t>À partir de </a:t>
            </a:r>
            <a:r>
              <a:rPr lang="fr-CA" sz="2400" dirty="0">
                <a:latin typeface="Calibri" pitchFamily="34" charset="0"/>
              </a:rPr>
              <a:t>1874, le vote est </a:t>
            </a:r>
            <a:r>
              <a:rPr lang="fr-CA" sz="2400" dirty="0" smtClean="0">
                <a:latin typeface="Calibri" pitchFamily="34" charset="0"/>
              </a:rPr>
              <a:t>secret.</a:t>
            </a:r>
          </a:p>
          <a:p>
            <a:pPr>
              <a:buFont typeface="Arial" pitchFamily="34" charset="0"/>
              <a:buChar char="•"/>
            </a:pPr>
            <a:r>
              <a:rPr lang="fr-CA" sz="2400" dirty="0" smtClean="0">
                <a:latin typeface="Calibri" pitchFamily="34" charset="0"/>
              </a:rPr>
              <a:t>Avant, le vote était public </a:t>
            </a:r>
            <a:r>
              <a:rPr lang="fr-CA" sz="2400" dirty="0">
                <a:latin typeface="Calibri" pitchFamily="34" charset="0"/>
              </a:rPr>
              <a:t>et oral. </a:t>
            </a:r>
            <a:endParaRPr lang="fr-CA" sz="2400" dirty="0" smtClean="0">
              <a:latin typeface="Calibri" pitchFamily="34" charset="0"/>
            </a:endParaRPr>
          </a:p>
          <a:p>
            <a:pPr marL="0" indent="0">
              <a:buNone/>
            </a:pPr>
            <a:r>
              <a:rPr lang="fr-CA" sz="2400" dirty="0" smtClean="0">
                <a:latin typeface="Calibri" pitchFamily="34" charset="0"/>
              </a:rPr>
              <a:t>  </a:t>
            </a:r>
            <a:endParaRPr lang="fr-CA" sz="2400" dirty="0">
              <a:latin typeface="Calibri" pitchFamily="34" charset="0"/>
            </a:endParaRPr>
          </a:p>
          <a:p>
            <a:endParaRPr lang="fr-CA" dirty="0"/>
          </a:p>
        </p:txBody>
      </p:sp>
      <p:sp>
        <p:nvSpPr>
          <p:cNvPr id="4" name="Espace réservé du pied de page 3"/>
          <p:cNvSpPr>
            <a:spLocks noGrp="1"/>
          </p:cNvSpPr>
          <p:nvPr>
            <p:ph type="ftr" sz="quarter" idx="11"/>
            <p:custDataLst>
              <p:tags r:id="rId4"/>
            </p:custDataLst>
          </p:nvPr>
        </p:nvSpPr>
        <p:spPr>
          <a:xfrm>
            <a:off x="1187624" y="6309320"/>
            <a:ext cx="6847439"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5"/>
            </p:custDataLst>
          </p:nvPr>
        </p:nvSpPr>
        <p:spPr>
          <a:xfrm>
            <a:off x="611560" y="6237312"/>
            <a:ext cx="608287" cy="365125"/>
          </a:xfrm>
        </p:spPr>
        <p:txBody>
          <a:bodyPr/>
          <a:lstStyle/>
          <a:p>
            <a:fld id="{04B3DB46-FB4D-4D92-976E-17A6BBDCEB41}" type="slidenum">
              <a:rPr lang="fr-CA" smtClean="0"/>
              <a:pPr/>
              <a:t>6</a:t>
            </a:fld>
            <a:endParaRPr lang="fr-CA" dirty="0"/>
          </a:p>
        </p:txBody>
      </p:sp>
      <p:sp>
        <p:nvSpPr>
          <p:cNvPr id="6" name="ZoneTexte 5"/>
          <p:cNvSpPr txBox="1"/>
          <p:nvPr>
            <p:custDataLst>
              <p:tags r:id="rId6"/>
            </p:custDataLst>
          </p:nvPr>
        </p:nvSpPr>
        <p:spPr>
          <a:xfrm>
            <a:off x="1579645" y="2972841"/>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pic>
        <p:nvPicPr>
          <p:cNvPr id="3074"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a:ext>
            </a:extLst>
          </a:blip>
          <a:srcRect/>
          <a:stretch>
            <a:fillRect/>
          </a:stretch>
        </p:blipFill>
        <p:spPr bwMode="auto">
          <a:xfrm>
            <a:off x="5292080" y="1000108"/>
            <a:ext cx="3647412" cy="4714908"/>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9078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par>
                          <p:cTn id="26" fill="hold">
                            <p:stCondLst>
                              <p:cond delay="3500"/>
                            </p:stCondLst>
                            <p:childTnLst>
                              <p:par>
                                <p:cTn id="27" presetID="5" presetClass="entr" presetSubtype="10" fill="hold" grpId="0" nodeType="after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par>
                          <p:cTn id="30" fill="hold">
                            <p:stCondLst>
                              <p:cond delay="5000"/>
                            </p:stCondLst>
                            <p:childTnLst>
                              <p:par>
                                <p:cTn id="31" presetID="5" presetClass="entr" presetSubtype="10" fill="hold" grpId="0" nodeType="afterEffect">
                                  <p:stCondLst>
                                    <p:cond delay="100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332656"/>
            <a:ext cx="2698462" cy="924475"/>
          </a:xfrm>
        </p:spPr>
        <p:txBody>
          <a:bodyPr/>
          <a:lstStyle/>
          <a:p>
            <a:r>
              <a:rPr lang="en-CA" sz="4000" dirty="0" err="1" smtClean="0">
                <a:latin typeface="Calibri" pitchFamily="34" charset="0"/>
              </a:rPr>
              <a:t>Scénario</a:t>
            </a:r>
            <a:r>
              <a:rPr lang="en-CA" sz="4000" dirty="0" smtClean="0">
                <a:latin typeface="Calibri" pitchFamily="34" charset="0"/>
              </a:rPr>
              <a:t> 4</a:t>
            </a:r>
            <a:endParaRPr lang="fr-CA" sz="4000" dirty="0">
              <a:latin typeface="Calibri" pitchFamily="34" charset="0"/>
            </a:endParaRPr>
          </a:p>
        </p:txBody>
      </p:sp>
      <p:sp>
        <p:nvSpPr>
          <p:cNvPr id="3" name="Espace réservé du contenu 2"/>
          <p:cNvSpPr>
            <a:spLocks noGrp="1"/>
          </p:cNvSpPr>
          <p:nvPr>
            <p:ph idx="1"/>
            <p:custDataLst>
              <p:tags r:id="rId2"/>
            </p:custDataLst>
          </p:nvPr>
        </p:nvSpPr>
        <p:spPr>
          <a:xfrm>
            <a:off x="1009443" y="1340768"/>
            <a:ext cx="7125112" cy="4752527"/>
          </a:xfrm>
        </p:spPr>
        <p:txBody>
          <a:bodyPr>
            <a:normAutofit/>
          </a:bodyPr>
          <a:lstStyle/>
          <a:p>
            <a:pPr>
              <a:buFont typeface="Arial" pitchFamily="34" charset="0"/>
              <a:buChar char="•"/>
            </a:pPr>
            <a:r>
              <a:rPr lang="fr-CA" sz="2700" b="1" dirty="0">
                <a:latin typeface="Calibri" pitchFamily="34" charset="0"/>
              </a:rPr>
              <a:t>Avant </a:t>
            </a:r>
            <a:r>
              <a:rPr lang="fr-CA" sz="2700" b="1" dirty="0" smtClean="0">
                <a:latin typeface="Calibri" pitchFamily="34" charset="0"/>
              </a:rPr>
              <a:t>que le vote secret soit instauré,  20 personnes sont mortes en raison de la </a:t>
            </a:r>
            <a:r>
              <a:rPr lang="fr-CA" sz="2700" b="1" dirty="0">
                <a:latin typeface="Calibri" pitchFamily="34" charset="0"/>
              </a:rPr>
              <a:t>violence électorale. Les policiers devaient toujours intervenir pour faire régner l’ordre</a:t>
            </a:r>
            <a:r>
              <a:rPr lang="fr-CA" sz="2700" b="1" dirty="0" smtClean="0">
                <a:latin typeface="Calibri" pitchFamily="34" charset="0"/>
              </a:rPr>
              <a:t>.</a:t>
            </a:r>
          </a:p>
          <a:p>
            <a:pPr>
              <a:buFont typeface="Arial" pitchFamily="34" charset="0"/>
              <a:buChar char="•"/>
            </a:pPr>
            <a:endParaRPr lang="fr-CA" sz="2500" b="1" dirty="0" smtClean="0">
              <a:latin typeface="Calibri" pitchFamily="34" charset="0"/>
            </a:endParaRPr>
          </a:p>
          <a:p>
            <a:pPr algn="ctr">
              <a:buNone/>
            </a:pPr>
            <a:r>
              <a:rPr lang="en-CA" sz="2700" b="1" dirty="0" smtClean="0">
                <a:latin typeface="Calibri" pitchFamily="34" charset="0"/>
              </a:rPr>
              <a:t>VRAI </a:t>
            </a:r>
            <a:r>
              <a:rPr lang="en-CA" sz="2700" b="1" dirty="0" err="1" smtClean="0">
                <a:latin typeface="Calibri" pitchFamily="34" charset="0"/>
              </a:rPr>
              <a:t>ou</a:t>
            </a:r>
            <a:r>
              <a:rPr lang="en-CA" sz="2700" b="1" dirty="0" smtClean="0">
                <a:latin typeface="Calibri" pitchFamily="34" charset="0"/>
              </a:rPr>
              <a:t> FAUX ?</a:t>
            </a:r>
          </a:p>
          <a:p>
            <a:pPr algn="ctr">
              <a:buFont typeface="Arial" pitchFamily="34" charset="0"/>
              <a:buChar char="•"/>
            </a:pPr>
            <a:endParaRPr lang="fr-CA" sz="2500" dirty="0">
              <a:latin typeface="Calibri" pitchFamily="34" charset="0"/>
            </a:endParaRPr>
          </a:p>
          <a:p>
            <a:endParaRPr lang="fr-CA" dirty="0"/>
          </a:p>
        </p:txBody>
      </p:sp>
      <p:sp>
        <p:nvSpPr>
          <p:cNvPr id="4" name="Espace réservé du pied de page 3"/>
          <p:cNvSpPr>
            <a:spLocks noGrp="1"/>
          </p:cNvSpPr>
          <p:nvPr>
            <p:ph type="ftr" sz="quarter" idx="11"/>
            <p:custDataLst>
              <p:tags r:id="rId3"/>
            </p:custDataLst>
          </p:nvPr>
        </p:nvSpPr>
        <p:spPr>
          <a:xfrm>
            <a:off x="1187624" y="6165304"/>
            <a:ext cx="6820079"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165304"/>
            <a:ext cx="608287" cy="365125"/>
          </a:xfrm>
        </p:spPr>
        <p:txBody>
          <a:bodyPr/>
          <a:lstStyle/>
          <a:p>
            <a:fld id="{04B3DB46-FB4D-4D92-976E-17A6BBDCEB41}" type="slidenum">
              <a:rPr lang="fr-CA" smtClean="0"/>
              <a:pPr/>
              <a:t>7</a:t>
            </a:fld>
            <a:endParaRPr lang="fr-CA" dirty="0"/>
          </a:p>
        </p:txBody>
      </p:sp>
      <p:sp>
        <p:nvSpPr>
          <p:cNvPr id="6" name="ZoneTexte 5"/>
          <p:cNvSpPr txBox="1"/>
          <p:nvPr>
            <p:custDataLst>
              <p:tags r:id="rId5"/>
            </p:custDataLst>
          </p:nvPr>
        </p:nvSpPr>
        <p:spPr>
          <a:xfrm>
            <a:off x="3216424" y="4077072"/>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b="1" dirty="0" smtClean="0"/>
              <a:t>VRAI</a:t>
            </a:r>
            <a:endParaRPr lang="fr-FR" sz="4400" b="1" dirty="0"/>
          </a:p>
        </p:txBody>
      </p:sp>
      <p:pic>
        <p:nvPicPr>
          <p:cNvPr id="5122"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a:ext>
            </a:extLst>
          </a:blip>
          <a:srcRect/>
          <a:stretch>
            <a:fillRect/>
          </a:stretch>
        </p:blipFill>
        <p:spPr bwMode="auto">
          <a:xfrm>
            <a:off x="1043608" y="3837482"/>
            <a:ext cx="1800200" cy="153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a:ext>
            </a:extLst>
          </a:blip>
          <a:srcRect/>
          <a:stretch>
            <a:fillRect/>
          </a:stretch>
        </p:blipFill>
        <p:spPr bwMode="auto">
          <a:xfrm>
            <a:off x="6228184" y="3837482"/>
            <a:ext cx="1800200" cy="153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0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1"/>
            </p:custDataLst>
          </p:nvPr>
        </p:nvSpPr>
        <p:spPr>
          <a:xfrm>
            <a:off x="1220288" y="6237312"/>
            <a:ext cx="7566554" cy="365125"/>
          </a:xfrm>
        </p:spPr>
        <p:txBody>
          <a:bodyPr/>
          <a:lstStyle/>
          <a:p>
            <a:pPr algn="r"/>
            <a:r>
              <a:rPr lang="fr-CA" dirty="0" smtClean="0"/>
              <a:t>Copyright AJEFO 2015</a:t>
            </a:r>
            <a:endParaRPr lang="fr-CA" dirty="0"/>
          </a:p>
        </p:txBody>
      </p:sp>
      <p:sp>
        <p:nvSpPr>
          <p:cNvPr id="2" name="Titre 1"/>
          <p:cNvSpPr>
            <a:spLocks noGrp="1"/>
          </p:cNvSpPr>
          <p:nvPr>
            <p:ph type="title"/>
            <p:custDataLst>
              <p:tags r:id="rId2"/>
            </p:custDataLst>
          </p:nvPr>
        </p:nvSpPr>
        <p:spPr>
          <a:xfrm>
            <a:off x="1043608" y="332656"/>
            <a:ext cx="2554446" cy="809060"/>
          </a:xfrm>
        </p:spPr>
        <p:txBody>
          <a:bodyPr/>
          <a:lstStyle/>
          <a:p>
            <a:r>
              <a:rPr lang="en-CA" sz="4000" dirty="0" err="1" smtClean="0">
                <a:latin typeface="Calibri" pitchFamily="34" charset="0"/>
              </a:rPr>
              <a:t>Scénario</a:t>
            </a:r>
            <a:r>
              <a:rPr lang="en-CA" sz="4000" dirty="0" smtClean="0">
                <a:latin typeface="Calibri" pitchFamily="34" charset="0"/>
              </a:rPr>
              <a:t> 5</a:t>
            </a:r>
            <a:endParaRPr lang="fr-CA" sz="4000" dirty="0">
              <a:latin typeface="Calibri" pitchFamily="34" charset="0"/>
            </a:endParaRPr>
          </a:p>
        </p:txBody>
      </p:sp>
      <p:sp>
        <p:nvSpPr>
          <p:cNvPr id="3" name="Espace réservé du contenu 2"/>
          <p:cNvSpPr>
            <a:spLocks noGrp="1"/>
          </p:cNvSpPr>
          <p:nvPr>
            <p:ph idx="1"/>
            <p:custDataLst>
              <p:tags r:id="rId3"/>
            </p:custDataLst>
          </p:nvPr>
        </p:nvSpPr>
        <p:spPr>
          <a:xfrm>
            <a:off x="3779912" y="1124744"/>
            <a:ext cx="5218741" cy="5112568"/>
          </a:xfrm>
        </p:spPr>
        <p:txBody>
          <a:bodyPr>
            <a:normAutofit fontScale="92500" lnSpcReduction="20000"/>
          </a:bodyPr>
          <a:lstStyle/>
          <a:p>
            <a:pPr>
              <a:buFont typeface="Arial" pitchFamily="34" charset="0"/>
              <a:buChar char="•"/>
            </a:pPr>
            <a:r>
              <a:rPr lang="fr-CA" sz="2700" b="1" dirty="0">
                <a:latin typeface="Calibri" pitchFamily="34" charset="0"/>
              </a:rPr>
              <a:t>Dans les années 1860, les candidats aux élections engagent des </a:t>
            </a:r>
            <a:r>
              <a:rPr lang="fr-CA" sz="2700" b="1" dirty="0" smtClean="0">
                <a:latin typeface="Calibri" pitchFamily="34" charset="0"/>
              </a:rPr>
              <a:t>gardes </a:t>
            </a:r>
            <a:r>
              <a:rPr lang="fr-CA" sz="2700" b="1" dirty="0">
                <a:latin typeface="Calibri" pitchFamily="34" charset="0"/>
              </a:rPr>
              <a:t>du corps (</a:t>
            </a:r>
            <a:r>
              <a:rPr lang="fr-CA" sz="2700" b="1" i="1" dirty="0" err="1">
                <a:latin typeface="Calibri" pitchFamily="34" charset="0"/>
              </a:rPr>
              <a:t>bodyguard</a:t>
            </a:r>
            <a:r>
              <a:rPr lang="fr-CA" sz="2700" b="1" dirty="0">
                <a:latin typeface="Calibri" pitchFamily="34" charset="0"/>
              </a:rPr>
              <a:t>)  pour intimider les gens et laisser voter seulement ceux qui ont l’intention de les appuyer</a:t>
            </a:r>
            <a:r>
              <a:rPr lang="fr-CA" sz="2700" b="1" dirty="0" smtClean="0">
                <a:latin typeface="Calibri" pitchFamily="34" charset="0"/>
              </a:rPr>
              <a:t>.</a:t>
            </a:r>
          </a:p>
          <a:p>
            <a:pPr>
              <a:buFont typeface="Arial" pitchFamily="34" charset="0"/>
              <a:buChar char="•"/>
            </a:pPr>
            <a:endParaRPr lang="fr-CA" sz="2500" dirty="0">
              <a:latin typeface="Calibri" pitchFamily="34" charset="0"/>
            </a:endParaRPr>
          </a:p>
          <a:p>
            <a:pPr algn="ctr">
              <a:buNone/>
            </a:pPr>
            <a:r>
              <a:rPr lang="fr-CA" sz="2700" b="1" dirty="0">
                <a:latin typeface="Calibri" pitchFamily="34" charset="0"/>
              </a:rPr>
              <a:t>VRAI ou </a:t>
            </a:r>
            <a:r>
              <a:rPr lang="fr-CA" sz="2700" b="1" dirty="0" smtClean="0">
                <a:latin typeface="Calibri" pitchFamily="34" charset="0"/>
              </a:rPr>
              <a:t>FAUX ?</a:t>
            </a:r>
          </a:p>
          <a:p>
            <a:pPr algn="ctr">
              <a:buFont typeface="Arial" pitchFamily="34" charset="0"/>
              <a:buChar char="•"/>
            </a:pPr>
            <a:endParaRPr lang="fr-CA" sz="2500" dirty="0">
              <a:latin typeface="Calibri" pitchFamily="34" charset="0"/>
            </a:endParaRPr>
          </a:p>
          <a:p>
            <a:pPr>
              <a:buFont typeface="Arial" pitchFamily="34" charset="0"/>
              <a:buChar char="•"/>
            </a:pPr>
            <a:r>
              <a:rPr lang="fr-CA" sz="2400" dirty="0" smtClean="0">
                <a:latin typeface="Calibri" pitchFamily="34" charset="0"/>
              </a:rPr>
              <a:t>Beaucoup de </a:t>
            </a:r>
            <a:r>
              <a:rPr lang="fr-CA" sz="2400" dirty="0">
                <a:latin typeface="Calibri" pitchFamily="34" charset="0"/>
              </a:rPr>
              <a:t>corruption </a:t>
            </a:r>
            <a:endParaRPr lang="fr-CA" sz="2400" dirty="0" smtClean="0">
              <a:latin typeface="Calibri" pitchFamily="34" charset="0"/>
            </a:endParaRPr>
          </a:p>
          <a:p>
            <a:pPr>
              <a:buFont typeface="Arial" pitchFamily="34" charset="0"/>
              <a:buChar char="•"/>
            </a:pPr>
            <a:r>
              <a:rPr lang="fr-CA" sz="2400" dirty="0" smtClean="0">
                <a:latin typeface="Calibri" pitchFamily="34" charset="0"/>
              </a:rPr>
              <a:t>Candidats malhonnêtes « achètent » les votes en  donnant </a:t>
            </a:r>
            <a:r>
              <a:rPr lang="fr-CA" sz="2400" dirty="0">
                <a:latin typeface="Calibri" pitchFamily="34" charset="0"/>
              </a:rPr>
              <a:t>de l’alcool à volonté aux </a:t>
            </a:r>
            <a:r>
              <a:rPr lang="fr-CA" sz="2400" dirty="0" smtClean="0">
                <a:latin typeface="Calibri" pitchFamily="34" charset="0"/>
              </a:rPr>
              <a:t>électeurs.</a:t>
            </a:r>
            <a:endParaRPr lang="fr-CA" sz="2400" dirty="0">
              <a:latin typeface="Calibri" pitchFamily="34" charset="0"/>
            </a:endParaRPr>
          </a:p>
          <a:p>
            <a:pPr marL="0" indent="0">
              <a:buNone/>
            </a:pP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04B3DB46-FB4D-4D92-976E-17A6BBDCEB41}" type="slidenum">
              <a:rPr lang="fr-CA" smtClean="0"/>
              <a:pPr/>
              <a:t>8</a:t>
            </a:fld>
            <a:endParaRPr lang="fr-CA"/>
          </a:p>
        </p:txBody>
      </p:sp>
      <p:sp>
        <p:nvSpPr>
          <p:cNvPr id="6" name="ZoneTexte 5"/>
          <p:cNvSpPr txBox="1"/>
          <p:nvPr>
            <p:custDataLst>
              <p:tags r:id="rId5"/>
            </p:custDataLst>
          </p:nvPr>
        </p:nvSpPr>
        <p:spPr>
          <a:xfrm>
            <a:off x="5072066" y="3500438"/>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pic>
        <p:nvPicPr>
          <p:cNvPr id="6148" name="Picture 4"/>
          <p:cNvPicPr>
            <a:picLocks noChangeAspect="1" noChangeArrowheads="1"/>
          </p:cNvPicPr>
          <p:nvPr>
            <p:custDataLst>
              <p:tags r:id="rId6"/>
            </p:custDataLst>
          </p:nvPr>
        </p:nvPicPr>
        <p:blipFill>
          <a:blip r:embed="rId9" cstate="email">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0" y="1357298"/>
            <a:ext cx="3779912" cy="445261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70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par>
                          <p:cTn id="22" fill="hold">
                            <p:stCondLst>
                              <p:cond delay="2000"/>
                            </p:stCondLst>
                            <p:childTnLst>
                              <p:par>
                                <p:cTn id="23" presetID="5" presetClass="entr" presetSubtype="1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par>
                          <p:cTn id="26" fill="hold">
                            <p:stCondLst>
                              <p:cond delay="3500"/>
                            </p:stCondLst>
                            <p:childTnLst>
                              <p:par>
                                <p:cTn id="27" presetID="5" presetClass="entr" presetSubtype="1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heckerboard(across)">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3608" y="332656"/>
            <a:ext cx="2410430" cy="924475"/>
          </a:xfrm>
        </p:spPr>
        <p:txBody>
          <a:bodyPr/>
          <a:lstStyle/>
          <a:p>
            <a:r>
              <a:rPr lang="en-CA" dirty="0" err="1" smtClean="0"/>
              <a:t>Scénario</a:t>
            </a:r>
            <a:r>
              <a:rPr lang="en-CA" dirty="0" smtClean="0"/>
              <a:t> 6</a:t>
            </a:r>
            <a:endParaRPr lang="fr-CA" dirty="0"/>
          </a:p>
        </p:txBody>
      </p:sp>
      <p:sp>
        <p:nvSpPr>
          <p:cNvPr id="3" name="Espace réservé du contenu 2"/>
          <p:cNvSpPr>
            <a:spLocks noGrp="1"/>
          </p:cNvSpPr>
          <p:nvPr>
            <p:ph idx="1"/>
            <p:custDataLst>
              <p:tags r:id="rId2"/>
            </p:custDataLst>
          </p:nvPr>
        </p:nvSpPr>
        <p:spPr>
          <a:xfrm>
            <a:off x="683568" y="1196752"/>
            <a:ext cx="7960397" cy="5544616"/>
          </a:xfrm>
        </p:spPr>
        <p:txBody>
          <a:bodyPr>
            <a:normAutofit/>
          </a:bodyPr>
          <a:lstStyle/>
          <a:p>
            <a:pPr>
              <a:buFont typeface="Arial" pitchFamily="34" charset="0"/>
              <a:buChar char="•"/>
            </a:pPr>
            <a:r>
              <a:rPr lang="fr-CA" sz="3000" b="1" dirty="0">
                <a:latin typeface="Calibri" panose="020F0502020204030204" pitchFamily="34" charset="0"/>
                <a:cs typeface="Calibri" panose="020F0502020204030204" pitchFamily="34" charset="0"/>
              </a:rPr>
              <a:t>En 1874, deux lois sont adoptées pour faire le ménage dans la corruption électorale. </a:t>
            </a:r>
            <a:endParaRPr lang="fr-CA" sz="3000" b="1" dirty="0" smtClean="0">
              <a:latin typeface="Calibri" panose="020F0502020204030204" pitchFamily="34" charset="0"/>
              <a:cs typeface="Calibri" panose="020F0502020204030204" pitchFamily="34" charset="0"/>
            </a:endParaRPr>
          </a:p>
          <a:p>
            <a:pPr>
              <a:buFont typeface="Arial" pitchFamily="34" charset="0"/>
              <a:buChar char="•"/>
            </a:pPr>
            <a:r>
              <a:rPr lang="fr-CA" sz="3000" b="1" dirty="0" smtClean="0">
                <a:latin typeface="Calibri" panose="020F0502020204030204" pitchFamily="34" charset="0"/>
                <a:cs typeface="Calibri" panose="020F0502020204030204" pitchFamily="34" charset="0"/>
              </a:rPr>
              <a:t>Dans </a:t>
            </a:r>
            <a:r>
              <a:rPr lang="fr-CA" sz="3000" b="1" dirty="0">
                <a:latin typeface="Calibri" panose="020F0502020204030204" pitchFamily="34" charset="0"/>
                <a:cs typeface="Calibri" panose="020F0502020204030204" pitchFamily="34" charset="0"/>
              </a:rPr>
              <a:t>les années qui suivent, les tribunaux </a:t>
            </a:r>
            <a:r>
              <a:rPr lang="fr-CA" sz="3000" b="1" dirty="0" smtClean="0">
                <a:latin typeface="Calibri" panose="020F0502020204030204" pitchFamily="34" charset="0"/>
                <a:cs typeface="Calibri" panose="020F0502020204030204" pitchFamily="34" charset="0"/>
              </a:rPr>
              <a:t>annulent l’élection de 49 députés </a:t>
            </a:r>
            <a:r>
              <a:rPr lang="fr-CA" sz="3000" b="1" dirty="0">
                <a:latin typeface="Calibri" panose="020F0502020204030204" pitchFamily="34" charset="0"/>
                <a:cs typeface="Calibri" panose="020F0502020204030204" pitchFamily="34" charset="0"/>
              </a:rPr>
              <a:t>de la Chambre des </a:t>
            </a:r>
            <a:r>
              <a:rPr lang="fr-CA" sz="3000" b="1" dirty="0" smtClean="0">
                <a:latin typeface="Calibri" panose="020F0502020204030204" pitchFamily="34" charset="0"/>
                <a:cs typeface="Calibri" panose="020F0502020204030204" pitchFamily="34" charset="0"/>
              </a:rPr>
              <a:t>communes.</a:t>
            </a:r>
          </a:p>
          <a:p>
            <a:pPr marL="0" indent="0">
              <a:buNone/>
            </a:pPr>
            <a:endParaRPr lang="fr-CA" sz="3000" dirty="0">
              <a:latin typeface="Calibri" panose="020F0502020204030204" pitchFamily="34" charset="0"/>
              <a:cs typeface="Calibri" panose="020F0502020204030204" pitchFamily="34" charset="0"/>
            </a:endParaRPr>
          </a:p>
          <a:p>
            <a:pPr marL="0" indent="0" algn="ctr">
              <a:buNone/>
            </a:pPr>
            <a:r>
              <a:rPr lang="fr-CA" sz="2700" b="1" dirty="0">
                <a:latin typeface="Calibri" panose="020F0502020204030204" pitchFamily="34" charset="0"/>
                <a:cs typeface="Calibri" panose="020F0502020204030204" pitchFamily="34" charset="0"/>
              </a:rPr>
              <a:t>VRAI ou </a:t>
            </a:r>
            <a:r>
              <a:rPr lang="fr-CA" sz="2700" b="1" dirty="0" smtClean="0">
                <a:latin typeface="Calibri" panose="020F0502020204030204" pitchFamily="34" charset="0"/>
                <a:cs typeface="Calibri" panose="020F0502020204030204" pitchFamily="34" charset="0"/>
              </a:rPr>
              <a:t>FAUX ?</a:t>
            </a:r>
            <a:endParaRPr lang="fr-CA" sz="2700" dirty="0">
              <a:latin typeface="Calibri" panose="020F0502020204030204" pitchFamily="34" charset="0"/>
              <a:cs typeface="Calibri" panose="020F0502020204030204" pitchFamily="34" charset="0"/>
            </a:endParaRPr>
          </a:p>
          <a:p>
            <a:endParaRPr lang="fr-CA" sz="2400" b="1" dirty="0" smtClean="0">
              <a:latin typeface="Calibri" panose="020F0502020204030204" pitchFamily="34" charset="0"/>
              <a:cs typeface="Calibri" panose="020F0502020204030204" pitchFamily="34" charset="0"/>
            </a:endParaRPr>
          </a:p>
          <a:p>
            <a:endParaRPr lang="fr-CA" dirty="0"/>
          </a:p>
        </p:txBody>
      </p:sp>
      <p:sp>
        <p:nvSpPr>
          <p:cNvPr id="4" name="Espace réservé du pied de page 3"/>
          <p:cNvSpPr>
            <a:spLocks noGrp="1"/>
          </p:cNvSpPr>
          <p:nvPr>
            <p:ph type="ftr" sz="quarter" idx="11"/>
            <p:custDataLst>
              <p:tags r:id="rId3"/>
            </p:custDataLst>
          </p:nvPr>
        </p:nvSpPr>
        <p:spPr>
          <a:xfrm>
            <a:off x="1187624" y="6237312"/>
            <a:ext cx="6847439" cy="365125"/>
          </a:xfrm>
        </p:spPr>
        <p:txBody>
          <a:bodyPr/>
          <a:lstStyle/>
          <a:p>
            <a:pPr algn="r"/>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539552" y="6237312"/>
            <a:ext cx="608287" cy="365125"/>
          </a:xfrm>
        </p:spPr>
        <p:txBody>
          <a:bodyPr/>
          <a:lstStyle/>
          <a:p>
            <a:fld id="{04B3DB46-FB4D-4D92-976E-17A6BBDCEB41}" type="slidenum">
              <a:rPr lang="fr-CA" smtClean="0"/>
              <a:pPr/>
              <a:t>9</a:t>
            </a:fld>
            <a:endParaRPr lang="fr-CA" dirty="0"/>
          </a:p>
        </p:txBody>
      </p:sp>
      <p:sp>
        <p:nvSpPr>
          <p:cNvPr id="6" name="ZoneTexte 5"/>
          <p:cNvSpPr txBox="1"/>
          <p:nvPr>
            <p:custDataLst>
              <p:tags r:id="rId5"/>
            </p:custDataLst>
          </p:nvPr>
        </p:nvSpPr>
        <p:spPr>
          <a:xfrm>
            <a:off x="3357554" y="4832213"/>
            <a:ext cx="2571768" cy="7694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CA" sz="4400" dirty="0" smtClean="0"/>
              <a:t>VRAI</a:t>
            </a:r>
            <a:endParaRPr lang="fr-FR" sz="4400" dirty="0"/>
          </a:p>
        </p:txBody>
      </p:sp>
      <p:pic>
        <p:nvPicPr>
          <p:cNvPr id="7171" name="Picture 3"/>
          <p:cNvPicPr>
            <a:picLocks noChangeAspect="1" noChangeArrowheads="1"/>
          </p:cNvPicPr>
          <p:nvPr>
            <p:custDataLst>
              <p:tags r:id="rId6"/>
            </p:custDataLst>
          </p:nvPr>
        </p:nvPicPr>
        <p:blipFill>
          <a:blip r:embed="rId10">
            <a:extLst>
              <a:ext uri="{28A0092B-C50C-407E-A947-70E740481C1C}">
                <a14:useLocalDpi xmlns:a14="http://schemas.microsoft.com/office/drawing/2010/main"/>
              </a:ext>
            </a:extLst>
          </a:blip>
          <a:srcRect/>
          <a:stretch>
            <a:fillRect/>
          </a:stretch>
        </p:blipFill>
        <p:spPr bwMode="auto">
          <a:xfrm>
            <a:off x="6188908" y="4273775"/>
            <a:ext cx="1933323" cy="1886315"/>
          </a:xfrm>
          <a:prstGeom prst="rect">
            <a:avLst/>
          </a:prstGeom>
          <a:noFill/>
          <a:ln>
            <a:noFill/>
          </a:ln>
          <a:effectLst>
            <a:glow rad="1524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custDataLst>
              <p:tags r:id="rId7"/>
            </p:custDataLst>
          </p:nvPr>
        </p:nvPicPr>
        <p:blipFill>
          <a:blip r:embed="rId11">
            <a:extLst>
              <a:ext uri="{28A0092B-C50C-407E-A947-70E740481C1C}">
                <a14:useLocalDpi xmlns:a14="http://schemas.microsoft.com/office/drawing/2010/main"/>
              </a:ext>
            </a:extLst>
          </a:blip>
          <a:srcRect/>
          <a:stretch>
            <a:fillRect/>
          </a:stretch>
        </p:blipFill>
        <p:spPr bwMode="auto">
          <a:xfrm>
            <a:off x="818273" y="4512213"/>
            <a:ext cx="2120845" cy="1409443"/>
          </a:xfrm>
          <a:prstGeom prst="rect">
            <a:avLst/>
          </a:prstGeom>
          <a:noFill/>
          <a:ln>
            <a:noFill/>
          </a:ln>
          <a:effectLst>
            <a:glow rad="1524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37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70" decel="100000"/>
                                        <p:tgtEl>
                                          <p:spTgt spid="6"/>
                                        </p:tgtEl>
                                      </p:cBhvr>
                                    </p:animEffect>
                                    <p:animScale>
                                      <p:cBhvr>
                                        <p:cTn id="19" dur="770" decel="100000"/>
                                        <p:tgtEl>
                                          <p:spTgt spid="6"/>
                                        </p:tgtEl>
                                      </p:cBhvr>
                                      <p:from x="10000" y="10000"/>
                                      <p:to x="200000" y="450000"/>
                                    </p:animScale>
                                    <p:animScale>
                                      <p:cBhvr>
                                        <p:cTn id="20" dur="1230" accel="100000" fill="hold">
                                          <p:stCondLst>
                                            <p:cond delay="770"/>
                                          </p:stCondLst>
                                        </p:cTn>
                                        <p:tgtEl>
                                          <p:spTgt spid="6"/>
                                        </p:tgtEl>
                                      </p:cBhvr>
                                      <p:from x="200000" y="450000"/>
                                      <p:to x="100000" y="100000"/>
                                    </p:animScale>
                                    <p:set>
                                      <p:cBhvr>
                                        <p:cTn id="21" dur="770" fill="hold"/>
                                        <p:tgtEl>
                                          <p:spTgt spid="6"/>
                                        </p:tgtEl>
                                        <p:attrNameLst>
                                          <p:attrName>ppt_x</p:attrName>
                                        </p:attrNameLst>
                                      </p:cBhvr>
                                      <p:to>
                                        <p:strVal val="(0.5)"/>
                                      </p:to>
                                    </p:set>
                                    <p:anim from="(0.5)" to="(#ppt_x)" calcmode="lin" valueType="num">
                                      <p:cBhvr>
                                        <p:cTn id="22" dur="1230" accel="100000" fill="hold">
                                          <p:stCondLst>
                                            <p:cond delay="770"/>
                                          </p:stCondLst>
                                        </p:cTn>
                                        <p:tgtEl>
                                          <p:spTgt spid="6"/>
                                        </p:tgtEl>
                                        <p:attrNameLst>
                                          <p:attrName>ppt_x</p:attrName>
                                        </p:attrNameLst>
                                      </p:cBhvr>
                                    </p:anim>
                                    <p:set>
                                      <p:cBhvr>
                                        <p:cTn id="23" dur="770" fill="hold"/>
                                        <p:tgtEl>
                                          <p:spTgt spid="6"/>
                                        </p:tgtEl>
                                        <p:attrNameLst>
                                          <p:attrName>ppt_y</p:attrName>
                                        </p:attrNameLst>
                                      </p:cBhvr>
                                      <p:to>
                                        <p:strVal val="(#ppt_y+0.4)"/>
                                      </p:to>
                                    </p:set>
                                    <p:anim from="(#ppt_y+0.4)" to="(#ppt_y)" calcmode="lin" valueType="num">
                                      <p:cBhvr>
                                        <p:cTn id="24"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8"/>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DCA37E11D1248B4B2CB0FEC758BBD" ma:contentTypeVersion="12" ma:contentTypeDescription="Create a new document." ma:contentTypeScope="" ma:versionID="22749005443c8d3245dd0285d49e5655">
  <xsd:schema xmlns:xsd="http://www.w3.org/2001/XMLSchema" xmlns:xs="http://www.w3.org/2001/XMLSchema" xmlns:p="http://schemas.microsoft.com/office/2006/metadata/properties" xmlns:ns2="f32d96e7-13d9-4f18-bdf0-ee3eec613f8c" xmlns:ns3="http://schemas.microsoft.com/sharepoint/v4" xmlns:ns4="1318c5ff-c906-498e-8388-abd9790b6ae0" targetNamespace="http://schemas.microsoft.com/office/2006/metadata/properties" ma:root="true" ma:fieldsID="33fe53125e74b0ad8aaea8294182ef3b" ns2:_="" ns3:_="" ns4:_="">
    <xsd:import namespace="f32d96e7-13d9-4f18-bdf0-ee3eec613f8c"/>
    <xsd:import namespace="http://schemas.microsoft.com/sharepoint/v4"/>
    <xsd:import namespace="1318c5ff-c906-498e-8388-abd9790b6ae0"/>
    <xsd:element name="properties">
      <xsd:complexType>
        <xsd:sequence>
          <xsd:element name="documentManagement">
            <xsd:complexType>
              <xsd:all>
                <xsd:element ref="ns2:SharedWithUsers"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d96e7-13d9-4f18-bdf0-ee3eec613f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8c5ff-c906-498e-8388-abd9790b6ae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76481EEA-EBD1-49DE-B698-B4C8AD8B95E5}"/>
</file>

<file path=customXml/itemProps2.xml><?xml version="1.0" encoding="utf-8"?>
<ds:datastoreItem xmlns:ds="http://schemas.openxmlformats.org/officeDocument/2006/customXml" ds:itemID="{A726E043-B54A-487C-8A0E-60B3BACC3122}"/>
</file>

<file path=customXml/itemProps3.xml><?xml version="1.0" encoding="utf-8"?>
<ds:datastoreItem xmlns:ds="http://schemas.openxmlformats.org/officeDocument/2006/customXml" ds:itemID="{3DF1F4E7-13D1-4EDF-9FD7-46E6B11B5D1C}"/>
</file>

<file path=docProps/app.xml><?xml version="1.0" encoding="utf-8"?>
<Properties xmlns="http://schemas.openxmlformats.org/officeDocument/2006/extended-properties" xmlns:vt="http://schemas.openxmlformats.org/officeDocument/2006/docPropsVTypes">
  <Template/>
  <TotalTime>2276</TotalTime>
  <Words>1988</Words>
  <Application>Microsoft Office PowerPoint</Application>
  <PresentationFormat>Affichage à l'écran (4:3)</PresentationFormat>
  <Paragraphs>445</Paragraphs>
  <Slides>28</Slides>
  <Notes>28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Courier New</vt:lpstr>
      <vt:lpstr>Trebuchet MS</vt:lpstr>
      <vt:lpstr>Verdana</vt:lpstr>
      <vt:lpstr>Wingdings</vt:lpstr>
      <vt:lpstr>Wingdings 2</vt:lpstr>
      <vt:lpstr>Autumn</vt:lpstr>
      <vt:lpstr>Droit de vote </vt:lpstr>
      <vt:lpstr>Qu’est-ce que le droit de vote ?</vt:lpstr>
      <vt:lpstr>VRAI ou FAUX ?</vt:lpstr>
      <vt:lpstr>Scénario 1 </vt:lpstr>
      <vt:lpstr>Scénario 2  </vt:lpstr>
      <vt:lpstr>Scénario 3</vt:lpstr>
      <vt:lpstr>Scénario 4</vt:lpstr>
      <vt:lpstr>Scénario 5</vt:lpstr>
      <vt:lpstr>Scénario 6</vt:lpstr>
      <vt:lpstr>Scénario 7</vt:lpstr>
      <vt:lpstr>1921</vt:lpstr>
      <vt:lpstr>Scénario 8</vt:lpstr>
      <vt:lpstr>Scénario 9</vt:lpstr>
      <vt:lpstr>Scénario 10</vt:lpstr>
      <vt:lpstr>Scénario 11</vt:lpstr>
      <vt:lpstr>Scénario 12</vt:lpstr>
      <vt:lpstr>Scénario 13</vt:lpstr>
      <vt:lpstr>Scénario 14</vt:lpstr>
      <vt:lpstr>Scénario 15</vt:lpstr>
      <vt:lpstr>Scénario 16</vt:lpstr>
      <vt:lpstr>Scénario 17</vt:lpstr>
      <vt:lpstr>Scénario 18</vt:lpstr>
      <vt:lpstr>Scénario 19</vt:lpstr>
      <vt:lpstr>Scénario 20</vt:lpstr>
      <vt:lpstr>Scénario 21</vt:lpstr>
      <vt:lpstr>Scénario 22</vt:lpstr>
      <vt:lpstr>Scénario 23</vt:lpstr>
      <vt:lpstr>QUESTIONS ?  COMMENTAIRES ?  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droit de vote</dc:title>
  <dc:creator>Monick Corriveau</dc:creator>
  <cp:lastModifiedBy>Safiatou Diallo</cp:lastModifiedBy>
  <cp:revision>250</cp:revision>
  <cp:lastPrinted>2013-12-06T17:06:17Z</cp:lastPrinted>
  <dcterms:created xsi:type="dcterms:W3CDTF">2013-11-26T18:33:47Z</dcterms:created>
  <dcterms:modified xsi:type="dcterms:W3CDTF">2015-11-26T15:39:45Z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0x010100FC0DCA37E11D1248B4B2CB0FEC758BBD</vt:lpwstr>
  </property>
</Properties>
</file>