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8.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ppt/tags/tag3.xml" ContentType="application/vnd.openxmlformats-officedocument.presentationml.tags+xml"/>
  <Override PartName="/ppt/tags/tag2.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handoutMasterIdLst>
    <p:handoutMasterId r:id="rId25"/>
  </p:handoutMasterIdLst>
  <p:sldIdLst>
    <p:sldId id="257" r:id="rId2"/>
    <p:sldId id="258" r:id="rId3"/>
    <p:sldId id="260" r:id="rId4"/>
    <p:sldId id="261" r:id="rId5"/>
    <p:sldId id="263" r:id="rId6"/>
    <p:sldId id="264" r:id="rId7"/>
    <p:sldId id="265" r:id="rId8"/>
    <p:sldId id="266" r:id="rId9"/>
    <p:sldId id="267" r:id="rId10"/>
    <p:sldId id="268" r:id="rId11"/>
    <p:sldId id="269" r:id="rId12"/>
    <p:sldId id="271" r:id="rId13"/>
    <p:sldId id="273" r:id="rId14"/>
    <p:sldId id="274" r:id="rId15"/>
    <p:sldId id="275" r:id="rId16"/>
    <p:sldId id="276" r:id="rId17"/>
    <p:sldId id="277" r:id="rId18"/>
    <p:sldId id="278" r:id="rId19"/>
    <p:sldId id="279" r:id="rId20"/>
    <p:sldId id="280" r:id="rId21"/>
    <p:sldId id="281" r:id="rId22"/>
    <p:sldId id="282"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za" initials="I" lastIdx="2" clrIdx="0"/>
  <p:cmAuthor id="1" name="HP Authorized Customer" initials="HA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2" autoAdjust="0"/>
    <p:restoredTop sz="86401" autoAdjust="0"/>
  </p:normalViewPr>
  <p:slideViewPr>
    <p:cSldViewPr>
      <p:cViewPr varScale="1">
        <p:scale>
          <a:sx n="100" d="100"/>
          <a:sy n="100" d="100"/>
        </p:scale>
        <p:origin x="15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9FCF79-5E4E-4F17-A87D-0ED743550E9F}" type="datetimeFigureOut">
              <a:rPr lang="en-CA" smtClean="0"/>
              <a:pPr/>
              <a:t>2015-11-24</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C0F480-6DF4-47A6-9B75-65AD1C8F175A}" type="slidenum">
              <a:rPr lang="en-CA" smtClean="0"/>
              <a:pPr/>
              <a:t>‹N°›</a:t>
            </a:fld>
            <a:endParaRPr lang="en-CA" dirty="0"/>
          </a:p>
        </p:txBody>
      </p:sp>
    </p:spTree>
    <p:extLst>
      <p:ext uri="{BB962C8B-B14F-4D97-AF65-F5344CB8AC3E}">
        <p14:creationId xmlns:p14="http://schemas.microsoft.com/office/powerpoint/2010/main" val="2816069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7A31C5-6D52-4ED6-A3A1-7D1D129A2017}" type="datetimeFigureOut">
              <a:rPr lang="fr-CA" smtClean="0"/>
              <a:pPr/>
              <a:t>2015-11-24</a:t>
            </a:fld>
            <a:endParaRPr lang="fr-CA"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F0F3C2-1300-4395-8F7D-37A6BA0A8C2C}" type="slidenum">
              <a:rPr lang="fr-CA" smtClean="0"/>
              <a:pPr/>
              <a:t>‹N°›</a:t>
            </a:fld>
            <a:endParaRPr lang="fr-CA" dirty="0"/>
          </a:p>
        </p:txBody>
      </p:sp>
    </p:spTree>
    <p:extLst>
      <p:ext uri="{BB962C8B-B14F-4D97-AF65-F5344CB8AC3E}">
        <p14:creationId xmlns:p14="http://schemas.microsoft.com/office/powerpoint/2010/main" val="4117919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p>
            <a:r>
              <a:rPr lang="fr-FR" dirty="0" smtClean="0"/>
              <a:t>Les professions juridiques et leurs obligations linguistiques</a:t>
            </a:r>
          </a:p>
        </p:txBody>
      </p:sp>
      <p:sp>
        <p:nvSpPr>
          <p:cNvPr id="26627" name="Rectangle 6"/>
          <p:cNvSpPr>
            <a:spLocks noGrp="1" noChangeArrowheads="1"/>
          </p:cNvSpPr>
          <p:nvPr>
            <p:ph type="ftr" sz="quarter" idx="4"/>
          </p:nvPr>
        </p:nvSpPr>
        <p:spPr>
          <a:noFill/>
        </p:spPr>
        <p:txBody>
          <a:bodyPr/>
          <a:lstStyle/>
          <a:p>
            <a:r>
              <a:rPr lang="fr-FR" dirty="0" smtClean="0"/>
              <a:t>Onglet 7</a:t>
            </a:r>
          </a:p>
        </p:txBody>
      </p:sp>
      <p:sp>
        <p:nvSpPr>
          <p:cNvPr id="26628" name="Rectangle 7"/>
          <p:cNvSpPr>
            <a:spLocks noGrp="1" noChangeArrowheads="1"/>
          </p:cNvSpPr>
          <p:nvPr>
            <p:ph type="sldNum" sz="quarter" idx="5"/>
          </p:nvPr>
        </p:nvSpPr>
        <p:spPr>
          <a:noFill/>
        </p:spPr>
        <p:txBody>
          <a:bodyPr/>
          <a:lstStyle/>
          <a:p>
            <a:fld id="{D83AAFC3-D5E9-4047-80F8-608501442745}" type="slidenum">
              <a:rPr lang="fr-FR" smtClean="0"/>
              <a:pPr/>
              <a:t>1</a:t>
            </a:fld>
            <a:endParaRPr lang="fr-FR" dirty="0" smtClean="0"/>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a:ln/>
        </p:spPr>
        <p:txBody>
          <a:bodyPr/>
          <a:lstStyle/>
          <a:p>
            <a:endParaRPr lang="fr-FR" dirty="0" smtClean="0"/>
          </a:p>
        </p:txBody>
      </p:sp>
    </p:spTree>
    <p:extLst>
      <p:ext uri="{BB962C8B-B14F-4D97-AF65-F5344CB8AC3E}">
        <p14:creationId xmlns:p14="http://schemas.microsoft.com/office/powerpoint/2010/main" val="2686280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B2881829-E215-435C-8C91-B2387FC2AB45}" type="slidenum">
              <a:rPr lang="fr-CA" smtClean="0"/>
              <a:pPr/>
              <a:t>2</a:t>
            </a:fld>
            <a:endParaRPr lang="fr-CA" dirty="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fr-CA" dirty="0" smtClean="0"/>
          </a:p>
        </p:txBody>
      </p:sp>
    </p:spTree>
    <p:extLst>
      <p:ext uri="{BB962C8B-B14F-4D97-AF65-F5344CB8AC3E}">
        <p14:creationId xmlns:p14="http://schemas.microsoft.com/office/powerpoint/2010/main" val="1378779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2097CFB-873B-4A70-BE7A-A19ECF5F3161}" type="slidenum">
              <a:rPr lang="fr-CA" smtClean="0"/>
              <a:pPr/>
              <a:t>3</a:t>
            </a:fld>
            <a:endParaRPr lang="fr-CA"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fr-CA" dirty="0" smtClean="0"/>
          </a:p>
          <a:p>
            <a:pPr eaLnBrk="1" hangingPunct="1"/>
            <a:endParaRPr lang="fr-CA" dirty="0" smtClean="0"/>
          </a:p>
        </p:txBody>
      </p:sp>
    </p:spTree>
    <p:extLst>
      <p:ext uri="{BB962C8B-B14F-4D97-AF65-F5344CB8AC3E}">
        <p14:creationId xmlns:p14="http://schemas.microsoft.com/office/powerpoint/2010/main" val="117490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a:xfrm>
            <a:off x="251520" y="6381328"/>
            <a:ext cx="2133600" cy="365125"/>
          </a:xfrm>
        </p:spPr>
        <p:txBody>
          <a:bodyPr/>
          <a:lstStyle>
            <a:lvl1pPr algn="l">
              <a:defRPr/>
            </a:lvl1pPr>
          </a:lstStyle>
          <a:p>
            <a:fld id="{B102B880-7DDB-47B6-8456-E368C96E1C9C}" type="slidenum">
              <a:rPr lang="fr-CA" smtClean="0"/>
              <a:pPr/>
              <a:t>‹N°›</a:t>
            </a:fld>
            <a:endParaRPr lang="fr-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B41B6D6-2805-4098-85CA-4498A3C45A5F}" type="datetimeFigureOut">
              <a:rPr lang="fr-CA" smtClean="0"/>
              <a:pPr/>
              <a:t>2015-11-24</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B41B6D6-2805-4098-85CA-4498A3C45A5F}" type="datetimeFigureOut">
              <a:rPr lang="fr-CA" smtClean="0"/>
              <a:pPr/>
              <a:t>2015-11-24</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ular Callout 8"/>
          <p:cNvSpPr/>
          <p:nvPr userDrawn="1"/>
        </p:nvSpPr>
        <p:spPr>
          <a:xfrm>
            <a:off x="2339975" y="3068638"/>
            <a:ext cx="3168650" cy="2305050"/>
          </a:xfrm>
          <a:prstGeom prst="wedgeRectCallout">
            <a:avLst>
              <a:gd name="adj1" fmla="val -93656"/>
              <a:gd name="adj2" fmla="val 50419"/>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 name="Title 1"/>
          <p:cNvSpPr>
            <a:spLocks noGrp="1"/>
          </p:cNvSpPr>
          <p:nvPr>
            <p:ph type="title"/>
          </p:nvPr>
        </p:nvSpPr>
        <p:spPr>
          <a:xfrm>
            <a:off x="1979712" y="274638"/>
            <a:ext cx="6707088" cy="1143000"/>
          </a:xfrm>
          <a:solidFill>
            <a:schemeClr val="accent1">
              <a:lumMod val="75000"/>
            </a:schemeClr>
          </a:solidFill>
        </p:spPr>
        <p:txBody>
          <a:bodyPr>
            <a:normAutofit/>
          </a:bodyPr>
          <a:lstStyle>
            <a:lvl1pPr algn="l">
              <a:defRPr sz="4000" b="1">
                <a:solidFill>
                  <a:schemeClr val="bg1"/>
                </a:solidFill>
              </a:defRPr>
            </a:lvl1pPr>
          </a:lstStyle>
          <a:p>
            <a:r>
              <a:rPr lang="en-US" smtClean="0"/>
              <a:t>Click to edit Master title style</a:t>
            </a:r>
            <a:endParaRPr lang="en-CA"/>
          </a:p>
        </p:txBody>
      </p:sp>
      <p:sp>
        <p:nvSpPr>
          <p:cNvPr id="3" name="Content Placeholder 2"/>
          <p:cNvSpPr>
            <a:spLocks noGrp="1"/>
          </p:cNvSpPr>
          <p:nvPr>
            <p:ph idx="1"/>
          </p:nvPr>
        </p:nvSpPr>
        <p:spPr>
          <a:xfrm>
            <a:off x="1979712" y="1600200"/>
            <a:ext cx="6707088" cy="4525963"/>
          </a:xfrm>
          <a:solidFill>
            <a:schemeClr val="accent3">
              <a:lumMod val="20000"/>
              <a:lumOff val="80000"/>
            </a:schemeClr>
          </a:solidFill>
        </p:spPr>
        <p:txBody>
          <a:bodyPr>
            <a:normAutofit/>
          </a:bodyPr>
          <a:lstStyle>
            <a:lvl1pPr>
              <a:buNone/>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a:xfrm>
            <a:off x="107504" y="6381328"/>
            <a:ext cx="2133600" cy="365125"/>
          </a:xfrm>
        </p:spPr>
        <p:txBody>
          <a:bodyPr/>
          <a:lstStyle>
            <a:lvl1pPr algn="l">
              <a:defRPr/>
            </a:lvl1pPr>
          </a:lstStyle>
          <a:p>
            <a:fld id="{B102B880-7DDB-47B6-8456-E368C96E1C9C}" type="slidenum">
              <a:rPr lang="fr-CA" smtClean="0"/>
              <a:pPr/>
              <a:t>‹N°›</a:t>
            </a:fld>
            <a:endParaRPr lang="fr-CA" dirty="0"/>
          </a:p>
        </p:txBody>
      </p:sp>
      <p:pic>
        <p:nvPicPr>
          <p:cNvPr id="7" name="Picture 8" descr="Logo AJEFO court.jpg"/>
          <p:cNvPicPr>
            <a:picLocks noChangeAspect="1"/>
          </p:cNvPicPr>
          <p:nvPr userDrawn="1"/>
        </p:nvPicPr>
        <p:blipFill>
          <a:blip r:embed="rId2" cstate="print"/>
          <a:srcRect/>
          <a:stretch>
            <a:fillRect/>
          </a:stretch>
        </p:blipFill>
        <p:spPr bwMode="auto">
          <a:xfrm>
            <a:off x="4355976" y="6381328"/>
            <a:ext cx="739775" cy="287338"/>
          </a:xfrm>
          <a:prstGeom prst="rect">
            <a:avLst/>
          </a:prstGeom>
          <a:noFill/>
          <a:ln w="9525">
            <a:noFill/>
            <a:miter lim="800000"/>
            <a:headEnd/>
            <a:tailEnd/>
          </a:ln>
        </p:spPr>
      </p:pic>
      <p:sp>
        <p:nvSpPr>
          <p:cNvPr id="8" name="Rectangle 7"/>
          <p:cNvSpPr/>
          <p:nvPr userDrawn="1"/>
        </p:nvSpPr>
        <p:spPr>
          <a:xfrm>
            <a:off x="4035425" y="6392863"/>
            <a:ext cx="333746" cy="307777"/>
          </a:xfrm>
          <a:prstGeom prst="rect">
            <a:avLst/>
          </a:prstGeom>
        </p:spPr>
        <p:txBody>
          <a:bodyPr wrap="none">
            <a:spAutoFit/>
          </a:bodyPr>
          <a:lstStyle/>
          <a:p>
            <a:pPr>
              <a:defRPr/>
            </a:pPr>
            <a:r>
              <a:rPr lang="fr-FR" sz="1400" dirty="0" smtClean="0"/>
              <a:t>©</a:t>
            </a:r>
            <a:endParaRPr lang="fr-FR" sz="1200" dirty="0"/>
          </a:p>
        </p:txBody>
      </p:sp>
      <p:pic>
        <p:nvPicPr>
          <p:cNvPr id="10" name="Picture 8" descr="Logo_cliquezjustice_texte.jpg"/>
          <p:cNvPicPr>
            <a:picLocks noChangeAspect="1"/>
          </p:cNvPicPr>
          <p:nvPr userDrawn="1"/>
        </p:nvPicPr>
        <p:blipFill>
          <a:blip r:embed="rId3" cstate="print"/>
          <a:srcRect/>
          <a:stretch>
            <a:fillRect/>
          </a:stretch>
        </p:blipFill>
        <p:spPr bwMode="auto">
          <a:xfrm>
            <a:off x="6624638" y="6369050"/>
            <a:ext cx="1995487" cy="33655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41B6D6-2805-4098-85CA-4498A3C45A5F}" type="datetimeFigureOut">
              <a:rPr lang="fr-CA" smtClean="0"/>
              <a:pPr/>
              <a:t>2015-11-24</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B41B6D6-2805-4098-85CA-4498A3C45A5F}" type="datetimeFigureOut">
              <a:rPr lang="fr-CA" smtClean="0"/>
              <a:pPr/>
              <a:t>2015-11-24</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B41B6D6-2805-4098-85CA-4498A3C45A5F}" type="datetimeFigureOut">
              <a:rPr lang="fr-CA" smtClean="0"/>
              <a:pPr/>
              <a:t>2015-11-24</a:t>
            </a:fld>
            <a:endParaRPr lang="fr-CA" dirty="0"/>
          </a:p>
        </p:txBody>
      </p:sp>
      <p:sp>
        <p:nvSpPr>
          <p:cNvPr id="8" name="Footer Placeholder 7"/>
          <p:cNvSpPr>
            <a:spLocks noGrp="1"/>
          </p:cNvSpPr>
          <p:nvPr>
            <p:ph type="ftr" sz="quarter" idx="11"/>
          </p:nvPr>
        </p:nvSpPr>
        <p:spPr/>
        <p:txBody>
          <a:bodyPr/>
          <a:lstStyle/>
          <a:p>
            <a:endParaRPr lang="fr-CA" dirty="0"/>
          </a:p>
        </p:txBody>
      </p:sp>
      <p:sp>
        <p:nvSpPr>
          <p:cNvPr id="9" name="Slide Number Placeholder 8"/>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B41B6D6-2805-4098-85CA-4498A3C45A5F}" type="datetimeFigureOut">
              <a:rPr lang="fr-CA" smtClean="0"/>
              <a:pPr/>
              <a:t>2015-11-24</a:t>
            </a:fld>
            <a:endParaRPr lang="fr-CA" dirty="0"/>
          </a:p>
        </p:txBody>
      </p:sp>
      <p:sp>
        <p:nvSpPr>
          <p:cNvPr id="4" name="Footer Placeholder 3"/>
          <p:cNvSpPr>
            <a:spLocks noGrp="1"/>
          </p:cNvSpPr>
          <p:nvPr>
            <p:ph type="ftr" sz="quarter" idx="11"/>
          </p:nvPr>
        </p:nvSpPr>
        <p:spPr/>
        <p:txBody>
          <a:bodyPr/>
          <a:lstStyle/>
          <a:p>
            <a:endParaRPr lang="fr-CA" dirty="0"/>
          </a:p>
        </p:txBody>
      </p:sp>
      <p:sp>
        <p:nvSpPr>
          <p:cNvPr id="5" name="Slide Number Placeholder 4"/>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41B6D6-2805-4098-85CA-4498A3C45A5F}" type="datetimeFigureOut">
              <a:rPr lang="fr-CA" smtClean="0"/>
              <a:pPr/>
              <a:t>2015-11-24</a:t>
            </a:fld>
            <a:endParaRPr lang="fr-CA" dirty="0"/>
          </a:p>
        </p:txBody>
      </p:sp>
      <p:sp>
        <p:nvSpPr>
          <p:cNvPr id="3" name="Footer Placeholder 2"/>
          <p:cNvSpPr>
            <a:spLocks noGrp="1"/>
          </p:cNvSpPr>
          <p:nvPr>
            <p:ph type="ftr" sz="quarter" idx="11"/>
          </p:nvPr>
        </p:nvSpPr>
        <p:spPr/>
        <p:txBody>
          <a:bodyPr/>
          <a:lstStyle/>
          <a:p>
            <a:endParaRPr lang="fr-CA" dirty="0"/>
          </a:p>
        </p:txBody>
      </p:sp>
      <p:sp>
        <p:nvSpPr>
          <p:cNvPr id="4" name="Slide Number Placeholder 3"/>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41B6D6-2805-4098-85CA-4498A3C45A5F}" type="datetimeFigureOut">
              <a:rPr lang="fr-CA" smtClean="0"/>
              <a:pPr/>
              <a:t>2015-11-24</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41B6D6-2805-4098-85CA-4498A3C45A5F}" type="datetimeFigureOut">
              <a:rPr lang="fr-CA" smtClean="0"/>
              <a:pPr/>
              <a:t>2015-11-24</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B102B880-7DDB-47B6-8456-E368C96E1C9C}" type="slidenum">
              <a:rPr lang="fr-CA" smtClean="0"/>
              <a:pPr/>
              <a:t>‹N°›</a:t>
            </a:fld>
            <a:endParaRPr lang="fr-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1B6D6-2805-4098-85CA-4498A3C45A5F}" type="datetimeFigureOut">
              <a:rPr lang="fr-CA" smtClean="0"/>
              <a:pPr/>
              <a:t>2015-11-24</a:t>
            </a:fld>
            <a:endParaRPr lang="fr-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2B880-7DDB-47B6-8456-E368C96E1C9C}" type="slidenum">
              <a:rPr lang="fr-CA" smtClean="0"/>
              <a:pPr/>
              <a:t>‹N°›</a:t>
            </a:fld>
            <a:endParaRPr lang="fr-CA"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4.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en.wikipedia.org/wiki/File:Bertha_Wilson.jpg"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a/imgres?imgurl=http://www.law.uwo.ca/info-news/distinguished-speakers/images/McLachlin.jpg&amp;imgrefurl=http://www.law.uwo.ca/info-news/distinguished-speakers/mainlist0203.html&amp;h=868&amp;w=600&amp;sz=48&amp;tbnid=uqnnc4w6T9afNM:&amp;tbnh=145&amp;tbnw=100&amp;prev=/images?q=beverley+mclachlin&amp;zoom=1&amp;q=beverley+mclachlin&amp;hl=fr&amp;usg=__K18xu9rDJ9siE2hPt0aGbaBJkeY=&amp;sa=X&amp;ei=jonhTLCOHYKnnAfmqIj3Dw&amp;ved=0CC4Q9QEwAg"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a/imgres?imgurl=http://www.law.uwo.ca/info-news/distinguished-speakers/images/McLachlin.jpg&amp;imgrefurl=http://www.law.uwo.ca/info-news/distinguished-speakers/mainlist0203.html&amp;h=868&amp;w=600&amp;sz=48&amp;tbnid=uqnnc4w6T9afNM:&amp;tbnh=145&amp;tbnw=100&amp;prev=/images?q=beverley+mclachlin&amp;zoom=1&amp;q=beverley+mclachlin&amp;hl=fr&amp;usg=__K18xu9rDJ9siE2hPt0aGbaBJkeY=&amp;sa=X&amp;ei=jonhTLCOHYKnnAfmqIj3Dw&amp;ved=0CC4Q9QEwA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6.jpeg"/><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custDataLst>
              <p:tags r:id="rId1"/>
            </p:custDataLst>
          </p:nvPr>
        </p:nvSpPr>
        <p:spPr>
          <a:xfrm>
            <a:off x="971600" y="1700808"/>
            <a:ext cx="7345362" cy="2952750"/>
          </a:xfrm>
          <a:prstGeom prst="wedgeRectCallout">
            <a:avLst>
              <a:gd name="adj1" fmla="val -40670"/>
              <a:gd name="adj2" fmla="val 85345"/>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074" name="Rectangle 4"/>
          <p:cNvSpPr>
            <a:spLocks noGrp="1" noChangeArrowheads="1"/>
          </p:cNvSpPr>
          <p:nvPr>
            <p:ph type="ctrTitle"/>
            <p:custDataLst>
              <p:tags r:id="rId2"/>
            </p:custDataLst>
          </p:nvPr>
        </p:nvSpPr>
        <p:spPr>
          <a:xfrm>
            <a:off x="1115616" y="2204864"/>
            <a:ext cx="7204075" cy="1800200"/>
          </a:xfrm>
        </p:spPr>
        <p:txBody>
          <a:bodyPr>
            <a:normAutofit/>
          </a:bodyPr>
          <a:lstStyle/>
          <a:p>
            <a:pPr algn="ctr" eaLnBrk="1" hangingPunct="1"/>
            <a:r>
              <a:rPr lang="fr-CA" b="1" noProof="0" dirty="0" smtClean="0">
                <a:latin typeface="Calibri" pitchFamily="34" charset="0"/>
                <a:cs typeface="Aharoni" pitchFamily="2" charset="-79"/>
              </a:rPr>
              <a:t>Cour suprême du Canada</a:t>
            </a:r>
          </a:p>
        </p:txBody>
      </p:sp>
      <p:sp>
        <p:nvSpPr>
          <p:cNvPr id="5" name="Rectangle 6"/>
          <p:cNvSpPr>
            <a:spLocks noGrp="1" noChangeArrowheads="1"/>
          </p:cNvSpPr>
          <p:nvPr>
            <p:ph type="sldNum" sz="quarter" idx="12"/>
            <p:custDataLst>
              <p:tags r:id="rId3"/>
            </p:custDataLst>
          </p:nvPr>
        </p:nvSpPr>
        <p:spPr/>
        <p:txBody>
          <a:bodyPr/>
          <a:lstStyle/>
          <a:p>
            <a:pPr>
              <a:defRPr/>
            </a:pPr>
            <a:fld id="{D07E9919-35BB-407E-BB9E-38120D2782E6}" type="slidenum">
              <a:rPr lang="en-CA" altLang="en-US"/>
              <a:pPr>
                <a:defRPr/>
              </a:pPr>
              <a:t>1</a:t>
            </a:fld>
            <a:endParaRPr lang="en-CA" altLang="en-US" dirty="0"/>
          </a:p>
        </p:txBody>
      </p:sp>
      <p:pic>
        <p:nvPicPr>
          <p:cNvPr id="6" name="Picture 6" descr="Logo AJEFO court.jpg"/>
          <p:cNvPicPr>
            <a:picLocks noChangeAspect="1"/>
          </p:cNvPicPr>
          <p:nvPr/>
        </p:nvPicPr>
        <p:blipFill>
          <a:blip r:embed="rId6" cstate="print"/>
          <a:srcRect/>
          <a:stretch>
            <a:fillRect/>
          </a:stretch>
        </p:blipFill>
        <p:spPr bwMode="auto">
          <a:xfrm>
            <a:off x="7380312" y="6309320"/>
            <a:ext cx="923082" cy="360040"/>
          </a:xfrm>
          <a:prstGeom prst="rect">
            <a:avLst/>
          </a:prstGeom>
          <a:noFill/>
          <a:ln w="9525">
            <a:noFill/>
            <a:miter lim="800000"/>
            <a:headEnd/>
            <a:tailEnd/>
          </a:ln>
        </p:spPr>
      </p:pic>
      <p:sp>
        <p:nvSpPr>
          <p:cNvPr id="8" name="TextBox 7"/>
          <p:cNvSpPr txBox="1">
            <a:spLocks noChangeArrowheads="1"/>
          </p:cNvSpPr>
          <p:nvPr/>
        </p:nvSpPr>
        <p:spPr bwMode="auto">
          <a:xfrm>
            <a:off x="7020272" y="6308725"/>
            <a:ext cx="431800" cy="369888"/>
          </a:xfrm>
          <a:prstGeom prst="rect">
            <a:avLst/>
          </a:prstGeom>
          <a:noFill/>
          <a:ln w="9525">
            <a:noFill/>
            <a:miter lim="800000"/>
            <a:headEnd/>
            <a:tailEnd/>
          </a:ln>
        </p:spPr>
        <p:txBody>
          <a:bodyPr>
            <a:spAutoFit/>
          </a:bodyPr>
          <a:lstStyle/>
          <a:p>
            <a:r>
              <a:rPr lang="en-CA" dirty="0"/>
              <a:t>©</a:t>
            </a:r>
          </a:p>
        </p:txBody>
      </p:sp>
      <p:pic>
        <p:nvPicPr>
          <p:cNvPr id="9" name="Image 8"/>
          <p:cNvPicPr/>
          <p:nvPr/>
        </p:nvPicPr>
        <p:blipFill>
          <a:blip r:embed="rId7" cstate="print">
            <a:extLst>
              <a:ext uri="{28A0092B-C50C-407E-A947-70E740481C1C}">
                <a14:useLocalDpi xmlns:a14="http://schemas.microsoft.com/office/drawing/2010/main" val="0"/>
              </a:ext>
            </a:extLst>
          </a:blip>
          <a:stretch>
            <a:fillRect/>
          </a:stretch>
        </p:blipFill>
        <p:spPr>
          <a:xfrm>
            <a:off x="5639730" y="300918"/>
            <a:ext cx="2761084" cy="772477"/>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noProof="0" dirty="0" smtClean="0"/>
              <a:t>HISTORIQUE</a:t>
            </a:r>
            <a:endParaRPr lang="fr-CA" noProof="0" dirty="0"/>
          </a:p>
        </p:txBody>
      </p:sp>
      <p:sp>
        <p:nvSpPr>
          <p:cNvPr id="3" name="Espace réservé du contenu 2"/>
          <p:cNvSpPr>
            <a:spLocks noGrp="1"/>
          </p:cNvSpPr>
          <p:nvPr>
            <p:ph idx="1"/>
          </p:nvPr>
        </p:nvSpPr>
        <p:spPr>
          <a:xfrm>
            <a:off x="1979712" y="1628800"/>
            <a:ext cx="6707088" cy="4608512"/>
          </a:xfrm>
        </p:spPr>
        <p:txBody>
          <a:bodyPr>
            <a:noAutofit/>
          </a:bodyPr>
          <a:lstStyle/>
          <a:p>
            <a:pPr>
              <a:buFont typeface="Arial" pitchFamily="34" charset="0"/>
              <a:buChar char="•"/>
            </a:pPr>
            <a:r>
              <a:rPr lang="fr-CA" sz="2400" noProof="0" dirty="0" smtClean="0"/>
              <a:t>La Cour suprême du Canada a été formée en 1875, soit huit ans après la création de la Confédération du Canada en 1867.</a:t>
            </a:r>
          </a:p>
          <a:p>
            <a:pPr>
              <a:buFont typeface="Arial" pitchFamily="34" charset="0"/>
              <a:buChar char="•"/>
            </a:pPr>
            <a:r>
              <a:rPr lang="fr-CA" sz="2400" noProof="0" dirty="0" smtClean="0"/>
              <a:t>À sa création, elle comportait six juges.</a:t>
            </a:r>
          </a:p>
          <a:p>
            <a:pPr>
              <a:buFont typeface="Arial" pitchFamily="34" charset="0"/>
              <a:buChar char="•"/>
            </a:pPr>
            <a:r>
              <a:rPr lang="fr-CA" sz="2400" noProof="0" dirty="0" smtClean="0"/>
              <a:t>De 1875 à 1949, on pouvait interjeter appel des décisions rendues par la CSC auprès du Comité judiciaire du Conseil privé en Angleterre (la plus haute cour de ce pays).</a:t>
            </a:r>
          </a:p>
          <a:p>
            <a:pPr>
              <a:buFont typeface="Arial" pitchFamily="34" charset="0"/>
              <a:buChar char="•"/>
            </a:pPr>
            <a:r>
              <a:rPr lang="fr-CA" sz="2400" noProof="0" dirty="0" smtClean="0"/>
              <a:t>En 1949, la CSC devient la plus haute cour du Canada. </a:t>
            </a:r>
          </a:p>
          <a:p>
            <a:pPr>
              <a:buFont typeface="Arial" pitchFamily="34" charset="0"/>
              <a:buChar char="•"/>
            </a:pPr>
            <a:r>
              <a:rPr lang="fr-CA" sz="2400" noProof="0" dirty="0" smtClean="0"/>
              <a:t>Cette même année, on y nomme neuf juges.</a:t>
            </a:r>
            <a:endParaRPr lang="fr-CA" sz="2000" noProof="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9712" y="1556792"/>
            <a:ext cx="6696744" cy="475252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re 1"/>
          <p:cNvSpPr>
            <a:spLocks noGrp="1"/>
          </p:cNvSpPr>
          <p:nvPr>
            <p:ph type="title"/>
          </p:nvPr>
        </p:nvSpPr>
        <p:spPr/>
        <p:txBody>
          <a:bodyPr>
            <a:normAutofit/>
          </a:bodyPr>
          <a:lstStyle/>
          <a:p>
            <a:r>
              <a:rPr lang="fr-CA" noProof="0" dirty="0" smtClean="0"/>
              <a:t>Les juges de la CSC</a:t>
            </a:r>
            <a:endParaRPr lang="fr-CA" noProof="0" dirty="0"/>
          </a:p>
        </p:txBody>
      </p:sp>
      <p:pic>
        <p:nvPicPr>
          <p:cNvPr id="12290" name="Picture 2" descr="[Photo - Les juges actuels]"/>
          <p:cNvPicPr>
            <a:picLocks noChangeAspect="1" noChangeArrowheads="1"/>
          </p:cNvPicPr>
          <p:nvPr/>
        </p:nvPicPr>
        <p:blipFill>
          <a:blip r:embed="rId2" cstate="print"/>
          <a:srcRect/>
          <a:stretch>
            <a:fillRect/>
          </a:stretch>
        </p:blipFill>
        <p:spPr bwMode="auto">
          <a:xfrm>
            <a:off x="2717795" y="1772816"/>
            <a:ext cx="5310589" cy="4248472"/>
          </a:xfrm>
          <a:prstGeom prst="rect">
            <a:avLst/>
          </a:prstGeom>
          <a:noFill/>
          <a:ln>
            <a:solidFill>
              <a:schemeClr val="accent3">
                <a:lumMod val="50000"/>
              </a:schemeClr>
            </a:solidFill>
          </a:ln>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176" y="6248818"/>
            <a:ext cx="2534864" cy="56455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noProof="0" dirty="0" smtClean="0"/>
              <a:t>Les juges de la CSC</a:t>
            </a:r>
            <a:endParaRPr lang="fr-CA" noProof="0" dirty="0"/>
          </a:p>
        </p:txBody>
      </p:sp>
      <p:sp>
        <p:nvSpPr>
          <p:cNvPr id="3" name="Espace réservé du contenu 2"/>
          <p:cNvSpPr>
            <a:spLocks noGrp="1"/>
          </p:cNvSpPr>
          <p:nvPr>
            <p:ph idx="1"/>
          </p:nvPr>
        </p:nvSpPr>
        <p:spPr>
          <a:xfrm>
            <a:off x="1979712" y="1628800"/>
            <a:ext cx="6707088" cy="4680520"/>
          </a:xfrm>
        </p:spPr>
        <p:txBody>
          <a:bodyPr>
            <a:normAutofit lnSpcReduction="10000"/>
          </a:bodyPr>
          <a:lstStyle/>
          <a:p>
            <a:r>
              <a:rPr lang="fr-CA" noProof="0" dirty="0" smtClean="0"/>
              <a:t>Neuf juges (huit juges puînés et un juge en chef)</a:t>
            </a:r>
          </a:p>
          <a:p>
            <a:pPr lvl="1"/>
            <a:r>
              <a:rPr lang="fr-CA" sz="2000" noProof="0" dirty="0" smtClean="0"/>
              <a:t>Trois juges de l’Ontario</a:t>
            </a:r>
          </a:p>
          <a:p>
            <a:pPr lvl="1"/>
            <a:r>
              <a:rPr lang="fr-CA" sz="2000" noProof="0" dirty="0" smtClean="0"/>
              <a:t>Trois juges du Québec</a:t>
            </a:r>
          </a:p>
          <a:p>
            <a:pPr lvl="1"/>
            <a:r>
              <a:rPr lang="fr-CA" sz="2000" noProof="0" dirty="0" smtClean="0"/>
              <a:t>Deux juges de l’Ouest canadien (Colombie-Britannique, Alberta, Saskatchewan et Manitoba)</a:t>
            </a:r>
          </a:p>
          <a:p>
            <a:pPr lvl="1"/>
            <a:r>
              <a:rPr lang="fr-CA" sz="2000" noProof="0" dirty="0" smtClean="0"/>
              <a:t>Un juge de l’Est canadien (Terre-Neuve-et-Labrador, </a:t>
            </a:r>
            <a:br>
              <a:rPr lang="fr-CA" sz="2000" noProof="0" dirty="0" smtClean="0"/>
            </a:br>
            <a:r>
              <a:rPr lang="fr-CA" sz="2000" noProof="0" dirty="0" smtClean="0"/>
              <a:t>Île-du-Prince-Édouard, Nouvelle-Écosse et </a:t>
            </a:r>
            <a:br>
              <a:rPr lang="fr-CA" sz="2000" noProof="0" dirty="0" smtClean="0"/>
            </a:br>
            <a:r>
              <a:rPr lang="fr-CA" sz="2000" noProof="0" dirty="0" smtClean="0"/>
              <a:t>Nouveau-Brunswick)</a:t>
            </a:r>
          </a:p>
          <a:p>
            <a:endParaRPr lang="fr-CA" noProof="0" dirty="0" smtClean="0"/>
          </a:p>
          <a:p>
            <a:pPr indent="0"/>
            <a:r>
              <a:rPr lang="fr-CA" noProof="0" dirty="0" smtClean="0"/>
              <a:t>Le quorum est de cinq juges pour entendre un appel.</a:t>
            </a:r>
          </a:p>
          <a:p>
            <a:endParaRPr lang="fr-CA" sz="3200" noProof="0" dirty="0" smtClean="0"/>
          </a:p>
          <a:p>
            <a:pPr lvl="1">
              <a:buNone/>
            </a:pPr>
            <a:endParaRPr lang="fr-CA" noProof="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noProof="0" dirty="0" smtClean="0"/>
              <a:t>Les juges de la CSC</a:t>
            </a:r>
            <a:endParaRPr lang="fr-CA" noProof="0" dirty="0"/>
          </a:p>
        </p:txBody>
      </p:sp>
      <p:sp>
        <p:nvSpPr>
          <p:cNvPr id="3" name="Espace réservé du contenu 2"/>
          <p:cNvSpPr>
            <a:spLocks noGrp="1"/>
          </p:cNvSpPr>
          <p:nvPr>
            <p:ph idx="1"/>
          </p:nvPr>
        </p:nvSpPr>
        <p:spPr>
          <a:xfrm>
            <a:off x="1979712" y="1628800"/>
            <a:ext cx="6707088" cy="4608512"/>
          </a:xfrm>
        </p:spPr>
        <p:txBody>
          <a:bodyPr numCol="2">
            <a:normAutofit fontScale="92500" lnSpcReduction="20000"/>
          </a:bodyPr>
          <a:lstStyle/>
          <a:p>
            <a:r>
              <a:rPr lang="fr-CA" sz="3200" noProof="0" dirty="0" smtClean="0"/>
              <a:t>Quatre femmes juges</a:t>
            </a:r>
          </a:p>
          <a:p>
            <a:pPr lvl="1"/>
            <a:r>
              <a:rPr lang="fr-CA" noProof="0" dirty="0" smtClean="0"/>
              <a:t>La très honorable juge Beverley McLachlin</a:t>
            </a:r>
          </a:p>
          <a:p>
            <a:pPr lvl="1"/>
            <a:r>
              <a:rPr lang="fr-CA" noProof="0" dirty="0" smtClean="0"/>
              <a:t>L’honorable juge Marie Deschamps</a:t>
            </a:r>
          </a:p>
          <a:p>
            <a:pPr lvl="1"/>
            <a:r>
              <a:rPr lang="fr-CA" noProof="0" dirty="0" smtClean="0"/>
              <a:t>L’honorable juge Rosalie Abella</a:t>
            </a:r>
          </a:p>
          <a:p>
            <a:pPr lvl="1"/>
            <a:r>
              <a:rPr lang="fr-CA" noProof="0" dirty="0" smtClean="0"/>
              <a:t>L’honorable juge Andromache Karakatsanis</a:t>
            </a:r>
          </a:p>
          <a:p>
            <a:endParaRPr lang="fr-CA" sz="3200" noProof="0" dirty="0" smtClean="0"/>
          </a:p>
          <a:p>
            <a:pPr>
              <a:buNone/>
            </a:pPr>
            <a:r>
              <a:rPr lang="fr-CA" sz="1700" noProof="0" dirty="0" smtClean="0"/>
              <a:t>* En date du 16 janvier 2012</a:t>
            </a:r>
          </a:p>
          <a:p>
            <a:r>
              <a:rPr lang="fr-CA" sz="3200" noProof="0" dirty="0" smtClean="0"/>
              <a:t>Cinq hommes juges</a:t>
            </a:r>
          </a:p>
          <a:p>
            <a:pPr lvl="1"/>
            <a:r>
              <a:rPr lang="fr-CA" noProof="0" dirty="0" smtClean="0"/>
              <a:t>L’honorable juge Louis Lebel</a:t>
            </a:r>
          </a:p>
          <a:p>
            <a:pPr lvl="1"/>
            <a:r>
              <a:rPr lang="fr-CA" noProof="0" dirty="0" smtClean="0"/>
              <a:t>L’honorable juge Morris J. Fish</a:t>
            </a:r>
          </a:p>
          <a:p>
            <a:pPr lvl="1"/>
            <a:r>
              <a:rPr lang="fr-CA" noProof="0" dirty="0" smtClean="0"/>
              <a:t>L’honorable juge Marshall Rothstein</a:t>
            </a:r>
          </a:p>
          <a:p>
            <a:pPr lvl="1"/>
            <a:r>
              <a:rPr lang="fr-CA" noProof="0" dirty="0" smtClean="0"/>
              <a:t>L’honorable juge Thomas Albert Cromwell</a:t>
            </a:r>
          </a:p>
          <a:p>
            <a:pPr lvl="1"/>
            <a:r>
              <a:rPr lang="fr-CA" noProof="0" dirty="0" smtClean="0"/>
              <a:t>L’honorable juge Michael J. Moldaver</a:t>
            </a:r>
          </a:p>
          <a:p>
            <a:pPr lvl="1">
              <a:buNone/>
            </a:pPr>
            <a:endParaRPr lang="fr-CA" noProof="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noProof="0" dirty="0" smtClean="0"/>
              <a:t>La nomination des juges</a:t>
            </a:r>
            <a:endParaRPr lang="fr-CA" noProof="0" dirty="0"/>
          </a:p>
        </p:txBody>
      </p:sp>
      <p:sp>
        <p:nvSpPr>
          <p:cNvPr id="3" name="Espace réservé du contenu 2"/>
          <p:cNvSpPr>
            <a:spLocks noGrp="1"/>
          </p:cNvSpPr>
          <p:nvPr>
            <p:ph idx="1"/>
          </p:nvPr>
        </p:nvSpPr>
        <p:spPr>
          <a:xfrm>
            <a:off x="1979712" y="1628800"/>
            <a:ext cx="6696744" cy="4680520"/>
          </a:xfrm>
        </p:spPr>
        <p:txBody>
          <a:bodyPr>
            <a:normAutofit/>
          </a:bodyPr>
          <a:lstStyle/>
          <a:p>
            <a:pPr indent="0"/>
            <a:r>
              <a:rPr lang="fr-CA" sz="2400" noProof="0" dirty="0" smtClean="0"/>
              <a:t>Les juges de la Cour suprême du</a:t>
            </a:r>
            <a:br>
              <a:rPr lang="fr-CA" sz="2400" noProof="0" dirty="0" smtClean="0"/>
            </a:br>
            <a:r>
              <a:rPr lang="fr-CA" sz="2400" noProof="0" dirty="0" smtClean="0"/>
              <a:t>Canada sont nommés par le</a:t>
            </a:r>
            <a:br>
              <a:rPr lang="fr-CA" sz="2400" noProof="0" dirty="0" smtClean="0"/>
            </a:br>
            <a:r>
              <a:rPr lang="fr-CA" sz="2400" noProof="0" dirty="0" smtClean="0"/>
              <a:t>gouverneur général </a:t>
            </a:r>
            <a:br>
              <a:rPr lang="fr-CA" sz="2400" noProof="0" dirty="0" smtClean="0"/>
            </a:br>
            <a:r>
              <a:rPr lang="fr-CA" sz="2400" noProof="0" dirty="0" smtClean="0"/>
              <a:t>(David Johnston) selon la</a:t>
            </a:r>
            <a:br>
              <a:rPr lang="fr-CA" sz="2400" noProof="0" dirty="0" smtClean="0"/>
            </a:br>
            <a:r>
              <a:rPr lang="fr-CA" sz="2400" noProof="0" dirty="0" smtClean="0"/>
              <a:t>recommandation du </a:t>
            </a:r>
            <a:r>
              <a:rPr lang="fr-CA" sz="2400" noProof="0" dirty="0"/>
              <a:t>p</a:t>
            </a:r>
            <a:r>
              <a:rPr lang="fr-CA" sz="2400" noProof="0" dirty="0" smtClean="0"/>
              <a:t>remier</a:t>
            </a:r>
            <a:br>
              <a:rPr lang="fr-CA" sz="2400" noProof="0" dirty="0" smtClean="0"/>
            </a:br>
            <a:r>
              <a:rPr lang="fr-CA" sz="2400" noProof="0" dirty="0" smtClean="0"/>
              <a:t>ministre.</a:t>
            </a:r>
          </a:p>
          <a:p>
            <a:pPr indent="0"/>
            <a:r>
              <a:rPr lang="fr-CA" sz="2400" noProof="0" dirty="0" smtClean="0"/>
              <a:t>Un juge de la CSC doit avoir été</a:t>
            </a:r>
            <a:br>
              <a:rPr lang="fr-CA" sz="2400" noProof="0" dirty="0" smtClean="0"/>
            </a:br>
            <a:r>
              <a:rPr lang="fr-CA" sz="2400" noProof="0" dirty="0" smtClean="0"/>
              <a:t>membre en règle d’un barreau canadien (être avocat) pendant au moins 10 ans.</a:t>
            </a:r>
          </a:p>
          <a:p>
            <a:pPr indent="0"/>
            <a:r>
              <a:rPr lang="fr-CA" sz="2400" noProof="0" dirty="0" smtClean="0"/>
              <a:t>Les juges peuvent siéger jusqu’à l’âge de 75 ans.</a:t>
            </a:r>
          </a:p>
          <a:p>
            <a:pPr lvl="1">
              <a:buNone/>
            </a:pPr>
            <a:endParaRPr lang="fr-CA" noProof="0" dirty="0"/>
          </a:p>
        </p:txBody>
      </p:sp>
      <p:pic>
        <p:nvPicPr>
          <p:cNvPr id="34818" name="Picture 2" descr="http://www.cbc.ca/gfx/images/news/photos/2008/06/17/david-johnston-waterloo.jpg"/>
          <p:cNvPicPr>
            <a:picLocks noChangeAspect="1" noChangeArrowheads="1"/>
          </p:cNvPicPr>
          <p:nvPr/>
        </p:nvPicPr>
        <p:blipFill>
          <a:blip r:embed="rId2" cstate="print"/>
          <a:srcRect/>
          <a:stretch>
            <a:fillRect/>
          </a:stretch>
        </p:blipFill>
        <p:spPr bwMode="auto">
          <a:xfrm>
            <a:off x="6560882" y="1844825"/>
            <a:ext cx="1899549" cy="2376264"/>
          </a:xfrm>
          <a:prstGeom prst="rect">
            <a:avLst/>
          </a:prstGeom>
          <a:noFill/>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noProof="0" dirty="0" smtClean="0"/>
              <a:t>Le rôle du juge en chef</a:t>
            </a:r>
            <a:endParaRPr lang="fr-CA" noProof="0" dirty="0"/>
          </a:p>
        </p:txBody>
      </p:sp>
      <p:sp>
        <p:nvSpPr>
          <p:cNvPr id="3" name="Espace réservé du contenu 2"/>
          <p:cNvSpPr>
            <a:spLocks noGrp="1"/>
          </p:cNvSpPr>
          <p:nvPr>
            <p:ph idx="1"/>
          </p:nvPr>
        </p:nvSpPr>
        <p:spPr>
          <a:xfrm>
            <a:off x="1979712" y="1628800"/>
            <a:ext cx="6707088" cy="4680520"/>
          </a:xfrm>
        </p:spPr>
        <p:txBody>
          <a:bodyPr>
            <a:normAutofit/>
          </a:bodyPr>
          <a:lstStyle/>
          <a:p>
            <a:pPr indent="0"/>
            <a:r>
              <a:rPr lang="fr-CA" noProof="0" dirty="0" smtClean="0"/>
              <a:t>Le juge en chef préside les audiences devant la CSC.</a:t>
            </a:r>
          </a:p>
          <a:p>
            <a:pPr indent="0"/>
            <a:endParaRPr lang="fr-CA" noProof="0" dirty="0" smtClean="0"/>
          </a:p>
          <a:p>
            <a:pPr indent="0"/>
            <a:r>
              <a:rPr lang="fr-CA" noProof="0" dirty="0" smtClean="0"/>
              <a:t>Advenant le décès ou la démission du gouverneur général, le juge en chef exerce la fonction d’administrateur du Canada et et exerce les pouvoirs et les fonctions du gouverneur général.</a:t>
            </a:r>
          </a:p>
          <a:p>
            <a:pPr lvl="1" indent="0">
              <a:buNone/>
            </a:pPr>
            <a:endParaRPr lang="fr-CA" sz="2000" noProof="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79712" y="1628800"/>
            <a:ext cx="6696744" cy="475252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re 1"/>
          <p:cNvSpPr>
            <a:spLocks noGrp="1"/>
          </p:cNvSpPr>
          <p:nvPr>
            <p:ph type="title"/>
          </p:nvPr>
        </p:nvSpPr>
        <p:spPr/>
        <p:txBody>
          <a:bodyPr>
            <a:normAutofit/>
          </a:bodyPr>
          <a:lstStyle/>
          <a:p>
            <a:r>
              <a:rPr lang="fr-CA" noProof="0" dirty="0" smtClean="0"/>
              <a:t>Les femmes et la CSC</a:t>
            </a:r>
            <a:endParaRPr lang="fr-CA" noProof="0" dirty="0"/>
          </a:p>
        </p:txBody>
      </p:sp>
      <p:sp>
        <p:nvSpPr>
          <p:cNvPr id="3" name="Espace réservé du contenu 2"/>
          <p:cNvSpPr>
            <a:spLocks noGrp="1"/>
          </p:cNvSpPr>
          <p:nvPr>
            <p:ph idx="1"/>
          </p:nvPr>
        </p:nvSpPr>
        <p:spPr>
          <a:xfrm>
            <a:off x="1979712" y="1628800"/>
            <a:ext cx="3456384" cy="4608512"/>
          </a:xfrm>
        </p:spPr>
        <p:txBody>
          <a:bodyPr>
            <a:normAutofit fontScale="92500" lnSpcReduction="10000"/>
          </a:bodyPr>
          <a:lstStyle/>
          <a:p>
            <a:pPr indent="0"/>
            <a:r>
              <a:rPr lang="fr-CA" noProof="0" dirty="0" smtClean="0"/>
              <a:t>La première femme à être nommée juge de la Cour suprême du Canada est l’honorable Bertha Wilson. </a:t>
            </a:r>
          </a:p>
          <a:p>
            <a:pPr indent="0"/>
            <a:endParaRPr lang="fr-CA" noProof="0" dirty="0" smtClean="0"/>
          </a:p>
          <a:p>
            <a:pPr indent="0"/>
            <a:r>
              <a:rPr lang="fr-CA" noProof="0" dirty="0" smtClean="0"/>
              <a:t>Elle a été nommée juge en 1982 par le très honorable Pierre Elliott Trudeau.</a:t>
            </a:r>
          </a:p>
          <a:p>
            <a:pPr lvl="1">
              <a:buNone/>
            </a:pPr>
            <a:endParaRPr lang="fr-CA" noProof="0" dirty="0"/>
          </a:p>
        </p:txBody>
      </p:sp>
      <p:pic>
        <p:nvPicPr>
          <p:cNvPr id="32770" name="Picture 2" descr="http://upload.wikimedia.org/wikipedia/en/thumb/1/12/Bertha_Wilson.jpg/225px-Bertha_Wilson.jpg">
            <a:hlinkClick r:id="rId2" tooltip="Bertha Wilson"/>
          </p:cNvPr>
          <p:cNvPicPr>
            <a:picLocks noChangeAspect="1" noChangeArrowheads="1"/>
          </p:cNvPicPr>
          <p:nvPr/>
        </p:nvPicPr>
        <p:blipFill>
          <a:blip r:embed="rId3" cstate="print"/>
          <a:srcRect/>
          <a:stretch>
            <a:fillRect/>
          </a:stretch>
        </p:blipFill>
        <p:spPr bwMode="auto">
          <a:xfrm>
            <a:off x="5436096" y="1916832"/>
            <a:ext cx="2935213" cy="4104456"/>
          </a:xfrm>
          <a:prstGeom prst="rect">
            <a:avLst/>
          </a:prstGeom>
          <a:noFill/>
          <a:ln>
            <a:solidFill>
              <a:schemeClr val="accent3">
                <a:lumMod val="50000"/>
              </a:schemeClr>
            </a:solidFill>
          </a:ln>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79712" y="1628800"/>
            <a:ext cx="6552728" cy="46805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re 1"/>
          <p:cNvSpPr>
            <a:spLocks noGrp="1"/>
          </p:cNvSpPr>
          <p:nvPr>
            <p:ph type="title"/>
          </p:nvPr>
        </p:nvSpPr>
        <p:spPr/>
        <p:txBody>
          <a:bodyPr>
            <a:normAutofit/>
          </a:bodyPr>
          <a:lstStyle/>
          <a:p>
            <a:r>
              <a:rPr lang="fr-CA" noProof="0" dirty="0" smtClean="0"/>
              <a:t>Les femmes et la CSC</a:t>
            </a:r>
            <a:endParaRPr lang="fr-CA" noProof="0" dirty="0"/>
          </a:p>
        </p:txBody>
      </p:sp>
      <p:sp>
        <p:nvSpPr>
          <p:cNvPr id="3" name="Espace réservé du contenu 2"/>
          <p:cNvSpPr>
            <a:spLocks noGrp="1"/>
          </p:cNvSpPr>
          <p:nvPr>
            <p:ph idx="1"/>
          </p:nvPr>
        </p:nvSpPr>
        <p:spPr>
          <a:xfrm>
            <a:off x="1979712" y="1700808"/>
            <a:ext cx="3240360" cy="4608512"/>
          </a:xfrm>
        </p:spPr>
        <p:txBody>
          <a:bodyPr>
            <a:normAutofit fontScale="77500" lnSpcReduction="20000"/>
          </a:bodyPr>
          <a:lstStyle/>
          <a:p>
            <a:pPr indent="0"/>
            <a:r>
              <a:rPr lang="fr-CA" sz="3200" noProof="0" dirty="0" smtClean="0"/>
              <a:t>La première juge en chef du Canada est la très honorable Beverley McLachlin.</a:t>
            </a:r>
          </a:p>
          <a:p>
            <a:pPr indent="0"/>
            <a:endParaRPr lang="fr-CA" sz="3200" noProof="0" dirty="0" smtClean="0"/>
          </a:p>
          <a:p>
            <a:pPr indent="0"/>
            <a:r>
              <a:rPr lang="fr-CA" sz="3200" noProof="0" dirty="0" smtClean="0"/>
              <a:t>Elle a été nommée juge à la Cour suprême du Canada par le très honorable Jean Chrétien en 1989 et est devenue juge en chef en 2000.</a:t>
            </a:r>
            <a:endParaRPr lang="fr-CA" noProof="0" dirty="0"/>
          </a:p>
        </p:txBody>
      </p:sp>
      <p:sp>
        <p:nvSpPr>
          <p:cNvPr id="37890" name="AutoShape 2" descr="data:image/jpg;base64,/9j/4AAQSkZJRgABAQAAAQABAAD/2wBDAAkGBwgHBgkIBwgKCgkLDRYPDQwMDRsUFRAWIB0iIiAdHx8kKDQsJCYxJx8fLT0tMTU3Ojo6Iys/RD84QzQ5Ojf/2wBDAQoKCg0MDRoPDxo3JR8lNzc3Nzc3Nzc3Nzc3Nzc3Nzc3Nzc3Nzc3Nzc3Nzc3Nzc3Nzc3Nzc3Nzc3Nzc3Nzc3Nzf/wAARCABOADUDASIAAhEBAxEB/8QAGwAAAgMBAQEAAAAAAAAAAAAABQYAAgQDBwH/xAA5EAACAQIEBAMECAUFAAAAAAABAgMEEQAFEiEGEzFRIkFhFHGBoQcVIzJCkbHwFiRSwdFDc5Ky8f/EABoBAQEAAwEBAAAAAAAAAAAAAAMBAgQFAAb/xAAsEQACAgEBBgQGAwAAAAAAAAABAgARAxMSIUFRsdEEFCKhBTFSYWLhkcHw/9oADAMBAAIRAxEAPwBN/h9TI4euiGksL262F8WOQQoW11yi0Sy3sOhI9fUfng2sTc6W1FH99/MecfX49MdJIpQXtSxN/LINyO4v+W/5DGjrNz6Tf0U5dYFGQUXi1ZgPCHOwH4TbviT5LRLHriqGdEjV3Nu+/wCmGQQM8UlkiSXWRpW17M2FjM6KspZfushtc26e71wyByLJ6QWKg+lb/mUbKafmuis55cixsb9CWK9u4xQZZBzFUh7tb/tp7Y1UdTz49EwuwdB8L7/3xsRY10BxdvB0O33zf5YxZipomMiK4tR7fuYVyyFdQ5bEh2XofLExvj0KpDWJ1tuF8r7eeJjA5Dz6zLS/H2HecDxRT63Ip0XUzH8RtdbW6eXXF/4pgKteMXKKmynaxvfp546Q5NRvGjGke7OoN5BsCuq5F+nl78aEyei9kM/1ZUEqsbaFfxHUTfa/lb54h0fp6d5Lzc+vaEMvLVzGWnaNZJqfmxlgSq72t8jjjncTzOIlmiYxIpkJGxuNyLYJUkUFLIkNPSTRhJmgEblSTqAa/U+tsc58vqqrMpIYudVOV3RkC6Bf8RsAB+xis1mxFwqoU7UV4hHF9v4dIO+22x6nA0Z9KLBUQAafw9m1Dz7nDfNw/V0UbCsyw1UdtIjjlA9b/n5YyGnytWCfUsSkswu86i1ludr4bdxE1Lazsxfh4gqkUqpsuotYL5k3PniYKzNRRRwFMlg8aaj9snc4mJ6eUtZf8JtpuYeUCQftEveYeUIPbvvjdRUmYVlK8FEZnnMdPcpMlx0LHpa2+E8Zlm8Vh7PPYG4BRrdLX6dtvdgtlHEmb06zPGxp5HCpqt4rDsCPcPdgylbyBHwqczbCE3PYuGuHEoQ09TIampkk13kVTyja1lIA8tr+uDtWqwQkhVUM1z0AufM4UvoseurKSvzLMKqafmyLGnMckDSLkgeX3gNu2NX0nktwhP8A7kRP/If5w6msdgQWwt5jSJveBKZlnGRUxKVFdScw9fFqPywmZxBRZg4qstzELFGW5hi0i1xa5uLjphM6dMaMsqjSV8bFiEk+ze3Y/wCDY411ck1Opm+HLjxlgTYhF8sgaCnL509uWNOqRLW9O2JhZOeZlEzRGpktGSgFxtb4YmF2H5zlaqczG6PiHMman0ZtE1omveKE+Q7NgHUVE1VM01Q5eVramta+1sM0lJ9d08MOT5NTzSkaObDoYRHY7tYW2GB9Vwnn1MW5mXSsFG5jIf8AQ4BgTwna8A2JQSSAT9+89M4TzXI8s4dpKNc3odaR6pbzqvjbc9T3Nvhgdx5xHktVw/PQw10U9RJp0LAdYBDA7kbDp3x5gtHVtUezCmmM/TliM6vywQThnO5ImkXLKgIPNwE/UjCazFdkCTyOFcmqz8b4QODfHKcFkYA7jce/DBRcJZ5U200RQf1SOqj9cdJODK9HZZaimU23sWNvlgwCN82cviMRWiwgpa+tIHKSDSRca43J3JPliY3zcO0tOVR15z28ToWW5ufK/riYbdPnyVBr+/1PRuGpKTK8ngy/KT7XLTxB5ViNyzN1Yn1N/wBjHyt4kp6Vmp6xzBUSdElXT8+mAv0QS086Zo1PGYypiDDSovs3bDlm1LBUcozRK32ig3HUXxXsi4a0DV3B2X5tQU8POqamKPWwVSWHiJ6W74+ZtnUc0RjgMjA7EiNh/bFTw/RnO6WrEMY9kRmQBf8AUYgBvgA3xPpi+c1HLQ2GwHTGBFLUoNtcFVHFVHlVM5n1qQoA8BOFGq45Sonb2WnmdjtuoH/mC2dSquWaGQMZzdie3bCC1GPrFUgYprVtj0uMXGAwoyua+UJT55VTPzDCAD/QdWJgXUSyyIi6tBQkeA2H72xMJQE8Edhfaf/Z">
            <a:hlinkClick r:id="rId2"/>
          </p:cNvPr>
          <p:cNvSpPr>
            <a:spLocks noChangeAspect="1" noChangeArrowheads="1"/>
          </p:cNvSpPr>
          <p:nvPr/>
        </p:nvSpPr>
        <p:spPr bwMode="auto">
          <a:xfrm>
            <a:off x="155575" y="-350838"/>
            <a:ext cx="504825" cy="742951"/>
          </a:xfrm>
          <a:prstGeom prst="rect">
            <a:avLst/>
          </a:prstGeom>
          <a:noFill/>
        </p:spPr>
        <p:txBody>
          <a:bodyPr vert="horz" wrap="square" lIns="91440" tIns="45720" rIns="91440" bIns="45720" numCol="1" anchor="t" anchorCtr="0" compatLnSpc="1">
            <a:prstTxWarp prst="textNoShape">
              <a:avLst/>
            </a:prstTxWarp>
          </a:bodyPr>
          <a:lstStyle/>
          <a:p>
            <a:endParaRPr lang="fr-CA" dirty="0"/>
          </a:p>
        </p:txBody>
      </p:sp>
      <p:sp>
        <p:nvSpPr>
          <p:cNvPr id="37892" name="AutoShape 4" descr="data:image/jpg;base64,/9j/4AAQSkZJRgABAQAAAQABAAD/2wBDAAkGBwgHBgkIBwgKCgkLDRYPDQwMDRsUFRAWIB0iIiAdHx8kKDQsJCYxJx8fLT0tMTU3Ojo6Iys/RD84QzQ5Ojf/2wBDAQoKCg0MDRoPDxo3JR8lNzc3Nzc3Nzc3Nzc3Nzc3Nzc3Nzc3Nzc3Nzc3Nzc3Nzc3Nzc3Nzc3Nzc3Nzc3Nzc3Nzf/wAARCABOADUDASIAAhEBAxEB/8QAGwAAAgMBAQEAAAAAAAAAAAAABQYAAgQDBwH/xAA5EAACAQIEBAMECAUFAAAAAAABAgMEEQAFEiEGEzFRIkFhFHGBoQcVIzJCkbHwFiRSwdFDc5Ky8f/EABoBAQEAAwEBAAAAAAAAAAAAAAMBAgQFAAb/xAAsEQACAgEBBgQGAwAAAAAAAAABAgARAxMSIUFRsdEEFCKhBTFSYWLhkcHw/9oADAMBAAIRAxEAPwBN/h9TI4euiGksL262F8WOQQoW11yi0Sy3sOhI9fUfng2sTc6W1FH99/MecfX49MdJIpQXtSxN/LINyO4v+W/5DGjrNz6Tf0U5dYFGQUXi1ZgPCHOwH4TbviT5LRLHriqGdEjV3Nu+/wCmGQQM8UlkiSXWRpW17M2FjM6KspZfushtc26e71wyByLJ6QWKg+lb/mUbKafmuis55cixsb9CWK9u4xQZZBzFUh7tb/tp7Y1UdTz49EwuwdB8L7/3xsRY10BxdvB0O33zf5YxZipomMiK4tR7fuYVyyFdQ5bEh2XofLExvj0KpDWJ1tuF8r7eeJjA5Dz6zLS/H2HecDxRT63Ip0XUzH8RtdbW6eXXF/4pgKteMXKKmynaxvfp546Q5NRvGjGke7OoN5BsCuq5F+nl78aEyei9kM/1ZUEqsbaFfxHUTfa/lb54h0fp6d5Lzc+vaEMvLVzGWnaNZJqfmxlgSq72t8jjjncTzOIlmiYxIpkJGxuNyLYJUkUFLIkNPSTRhJmgEblSTqAa/U+tsc58vqqrMpIYudVOV3RkC6Bf8RsAB+xis1mxFwqoU7UV4hHF9v4dIO+22x6nA0Z9KLBUQAafw9m1Dz7nDfNw/V0UbCsyw1UdtIjjlA9b/n5YyGnytWCfUsSkswu86i1ludr4bdxE1Lazsxfh4gqkUqpsuotYL5k3PniYKzNRRRwFMlg8aaj9snc4mJ6eUtZf8JtpuYeUCQftEveYeUIPbvvjdRUmYVlK8FEZnnMdPcpMlx0LHpa2+E8Zlm8Vh7PPYG4BRrdLX6dtvdgtlHEmb06zPGxp5HCpqt4rDsCPcPdgylbyBHwqczbCE3PYuGuHEoQ09TIampkk13kVTyja1lIA8tr+uDtWqwQkhVUM1z0AufM4UvoseurKSvzLMKqafmyLGnMckDSLkgeX3gNu2NX0nktwhP8A7kRP/If5w6msdgQWwt5jSJveBKZlnGRUxKVFdScw9fFqPywmZxBRZg4qstzELFGW5hi0i1xa5uLjphM6dMaMsqjSV8bFiEk+ze3Y/wCDY411ck1Opm+HLjxlgTYhF8sgaCnL509uWNOqRLW9O2JhZOeZlEzRGpktGSgFxtb4YmF2H5zlaqczG6PiHMman0ZtE1omveKE+Q7NgHUVE1VM01Q5eVramta+1sM0lJ9d08MOT5NTzSkaObDoYRHY7tYW2GB9Vwnn1MW5mXSsFG5jIf8AQ4BgTwna8A2JQSSAT9+89M4TzXI8s4dpKNc3odaR6pbzqvjbc9T3Nvhgdx5xHktVw/PQw10U9RJp0LAdYBDA7kbDp3x5gtHVtUezCmmM/TliM6vywQThnO5ImkXLKgIPNwE/UjCazFdkCTyOFcmqz8b4QODfHKcFkYA7jce/DBRcJZ5U200RQf1SOqj9cdJODK9HZZaimU23sWNvlgwCN82cviMRWiwgpa+tIHKSDSRca43J3JPliY3zcO0tOVR15z28ToWW5ufK/riYbdPnyVBr+/1PRuGpKTK8ngy/KT7XLTxB5ViNyzN1Yn1N/wBjHyt4kp6Vmp6xzBUSdElXT8+mAv0QS086Zo1PGYypiDDSovs3bDlm1LBUcozRK32ig3HUXxXsi4a0DV3B2X5tQU8POqamKPWwVSWHiJ6W74+ZtnUc0RjgMjA7EiNh/bFTw/RnO6WrEMY9kRmQBf8AUYgBvgA3xPpi+c1HLQ2GwHTGBFLUoNtcFVHFVHlVM5n1qQoA8BOFGq45Sonb2WnmdjtuoH/mC2dSquWaGQMZzdie3bCC1GPrFUgYprVtj0uMXGAwoyua+UJT55VTPzDCAD/QdWJgXUSyyIi6tBQkeA2H72xMJQE8Edhfaf/Z">
            <a:hlinkClick r:id="rId2"/>
          </p:cNvPr>
          <p:cNvSpPr>
            <a:spLocks noChangeAspect="1" noChangeArrowheads="1"/>
          </p:cNvSpPr>
          <p:nvPr/>
        </p:nvSpPr>
        <p:spPr bwMode="auto">
          <a:xfrm>
            <a:off x="155575" y="-350838"/>
            <a:ext cx="504825" cy="742951"/>
          </a:xfrm>
          <a:prstGeom prst="rect">
            <a:avLst/>
          </a:prstGeom>
          <a:noFill/>
        </p:spPr>
        <p:txBody>
          <a:bodyPr vert="horz" wrap="square" lIns="91440" tIns="45720" rIns="91440" bIns="45720" numCol="1" anchor="t" anchorCtr="0" compatLnSpc="1">
            <a:prstTxWarp prst="textNoShape">
              <a:avLst/>
            </a:prstTxWarp>
          </a:bodyPr>
          <a:lstStyle/>
          <a:p>
            <a:endParaRPr lang="fr-CA" dirty="0"/>
          </a:p>
        </p:txBody>
      </p:sp>
      <p:pic>
        <p:nvPicPr>
          <p:cNvPr id="37894" name="Picture 6" descr="http://www.law.uwo.ca/info-news/distinguished-speakers/images/McLachlin.jpg"/>
          <p:cNvPicPr>
            <a:picLocks noChangeAspect="1" noChangeArrowheads="1"/>
          </p:cNvPicPr>
          <p:nvPr/>
        </p:nvPicPr>
        <p:blipFill>
          <a:blip r:embed="rId3" cstate="print"/>
          <a:srcRect/>
          <a:stretch>
            <a:fillRect/>
          </a:stretch>
        </p:blipFill>
        <p:spPr bwMode="auto">
          <a:xfrm>
            <a:off x="5292080" y="1772816"/>
            <a:ext cx="3010669" cy="4056657"/>
          </a:xfrm>
          <a:prstGeom prst="rect">
            <a:avLst/>
          </a:prstGeom>
          <a:noFill/>
          <a:ln>
            <a:solidFill>
              <a:schemeClr val="accent3">
                <a:lumMod val="75000"/>
              </a:schemeClr>
            </a:solidFill>
          </a:ln>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79712" y="1556792"/>
            <a:ext cx="6696744" cy="46805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re 1"/>
          <p:cNvSpPr>
            <a:spLocks noGrp="1"/>
          </p:cNvSpPr>
          <p:nvPr>
            <p:ph type="title"/>
          </p:nvPr>
        </p:nvSpPr>
        <p:spPr/>
        <p:txBody>
          <a:bodyPr>
            <a:normAutofit/>
          </a:bodyPr>
          <a:lstStyle/>
          <a:p>
            <a:r>
              <a:rPr lang="fr-CA" noProof="0" dirty="0" smtClean="0"/>
              <a:t>Le français à la CSC</a:t>
            </a:r>
            <a:endParaRPr lang="fr-CA" noProof="0" dirty="0"/>
          </a:p>
        </p:txBody>
      </p:sp>
      <p:sp>
        <p:nvSpPr>
          <p:cNvPr id="3" name="Espace réservé du contenu 2"/>
          <p:cNvSpPr>
            <a:spLocks noGrp="1"/>
          </p:cNvSpPr>
          <p:nvPr>
            <p:ph idx="1"/>
          </p:nvPr>
        </p:nvSpPr>
        <p:spPr>
          <a:xfrm>
            <a:off x="1979712" y="1700808"/>
            <a:ext cx="3888432" cy="4320480"/>
          </a:xfrm>
        </p:spPr>
        <p:txBody>
          <a:bodyPr numCol="1">
            <a:normAutofit/>
          </a:bodyPr>
          <a:lstStyle/>
          <a:p>
            <a:pPr marL="180000" indent="0"/>
            <a:r>
              <a:rPr lang="fr-CA" sz="1800" noProof="0" dirty="0" smtClean="0"/>
              <a:t> Les avocats peuvent plaider en français ou en anglais devant la CSC.</a:t>
            </a:r>
          </a:p>
          <a:p>
            <a:pPr marL="180000" indent="0"/>
            <a:endParaRPr lang="fr-CA" sz="1800" noProof="0" dirty="0" smtClean="0"/>
          </a:p>
          <a:p>
            <a:pPr marL="180000" indent="0"/>
            <a:r>
              <a:rPr lang="fr-CA" sz="1800" noProof="0" dirty="0" smtClean="0"/>
              <a:t>Il n’est pas nécessaire que les juges comprennent le français et l’anglais afin d’être nommés juges. Ils ont accès à l’interprétation simultanée.  </a:t>
            </a:r>
            <a:br>
              <a:rPr lang="fr-CA" sz="1800" noProof="0" dirty="0" smtClean="0"/>
            </a:br>
            <a:r>
              <a:rPr lang="fr-CA" sz="1800" b="1" noProof="0" dirty="0" smtClean="0"/>
              <a:t>Êtes-vous d’accord?</a:t>
            </a:r>
          </a:p>
          <a:p>
            <a:pPr marL="180000" indent="0"/>
            <a:endParaRPr lang="fr-CA" sz="1800" b="1" noProof="0" dirty="0" smtClean="0"/>
          </a:p>
          <a:p>
            <a:pPr marL="180000" indent="0"/>
            <a:r>
              <a:rPr lang="fr-CA" sz="1800" noProof="0" dirty="0" smtClean="0"/>
              <a:t>Les décisions écrites sont publiées en français et en anglais</a:t>
            </a:r>
            <a:r>
              <a:rPr lang="fr-CA" sz="2000" noProof="0" dirty="0" smtClean="0"/>
              <a:t>.</a:t>
            </a:r>
          </a:p>
          <a:p>
            <a:pPr>
              <a:buNone/>
            </a:pPr>
            <a:endParaRPr lang="fr-CA" noProof="0" dirty="0" smtClean="0"/>
          </a:p>
        </p:txBody>
      </p:sp>
      <p:sp>
        <p:nvSpPr>
          <p:cNvPr id="37890" name="AutoShape 2" descr="data:image/jpg;base64,/9j/4AAQSkZJRgABAQAAAQABAAD/2wBDAAkGBwgHBgkIBwgKCgkLDRYPDQwMDRsUFRAWIB0iIiAdHx8kKDQsJCYxJx8fLT0tMTU3Ojo6Iys/RD84QzQ5Ojf/2wBDAQoKCg0MDRoPDxo3JR8lNzc3Nzc3Nzc3Nzc3Nzc3Nzc3Nzc3Nzc3Nzc3Nzc3Nzc3Nzc3Nzc3Nzc3Nzc3Nzc3Nzf/wAARCABOADUDASIAAhEBAxEB/8QAGwAAAgMBAQEAAAAAAAAAAAAABQYAAgQDBwH/xAA5EAACAQIEBAMECAUFAAAAAAABAgMEEQAFEiEGEzFRIkFhFHGBoQcVIzJCkbHwFiRSwdFDc5Ky8f/EABoBAQEAAwEBAAAAAAAAAAAAAAMBAgQFAAb/xAAsEQACAgEBBgQGAwAAAAAAAAABAgARAxMSIUFRsdEEFCKhBTFSYWLhkcHw/9oADAMBAAIRAxEAPwBN/h9TI4euiGksL262F8WOQQoW11yi0Sy3sOhI9fUfng2sTc6W1FH99/MecfX49MdJIpQXtSxN/LINyO4v+W/5DGjrNz6Tf0U5dYFGQUXi1ZgPCHOwH4TbviT5LRLHriqGdEjV3Nu+/wCmGQQM8UlkiSXWRpW17M2FjM6KspZfushtc26e71wyByLJ6QWKg+lb/mUbKafmuis55cixsb9CWK9u4xQZZBzFUh7tb/tp7Y1UdTz49EwuwdB8L7/3xsRY10BxdvB0O33zf5YxZipomMiK4tR7fuYVyyFdQ5bEh2XofLExvj0KpDWJ1tuF8r7eeJjA5Dz6zLS/H2HecDxRT63Ip0XUzH8RtdbW6eXXF/4pgKteMXKKmynaxvfp546Q5NRvGjGke7OoN5BsCuq5F+nl78aEyei9kM/1ZUEqsbaFfxHUTfa/lb54h0fp6d5Lzc+vaEMvLVzGWnaNZJqfmxlgSq72t8jjjncTzOIlmiYxIpkJGxuNyLYJUkUFLIkNPSTRhJmgEblSTqAa/U+tsc58vqqrMpIYudVOV3RkC6Bf8RsAB+xis1mxFwqoU7UV4hHF9v4dIO+22x6nA0Z9KLBUQAafw9m1Dz7nDfNw/V0UbCsyw1UdtIjjlA9b/n5YyGnytWCfUsSkswu86i1ludr4bdxE1Lazsxfh4gqkUqpsuotYL5k3PniYKzNRRRwFMlg8aaj9snc4mJ6eUtZf8JtpuYeUCQftEveYeUIPbvvjdRUmYVlK8FEZnnMdPcpMlx0LHpa2+E8Zlm8Vh7PPYG4BRrdLX6dtvdgtlHEmb06zPGxp5HCpqt4rDsCPcPdgylbyBHwqczbCE3PYuGuHEoQ09TIampkk13kVTyja1lIA8tr+uDtWqwQkhVUM1z0AufM4UvoseurKSvzLMKqafmyLGnMckDSLkgeX3gNu2NX0nktwhP8A7kRP/If5w6msdgQWwt5jSJveBKZlnGRUxKVFdScw9fFqPywmZxBRZg4qstzELFGW5hi0i1xa5uLjphM6dMaMsqjSV8bFiEk+ze3Y/wCDY411ck1Opm+HLjxlgTYhF8sgaCnL509uWNOqRLW9O2JhZOeZlEzRGpktGSgFxtb4YmF2H5zlaqczG6PiHMman0ZtE1omveKE+Q7NgHUVE1VM01Q5eVramta+1sM0lJ9d08MOT5NTzSkaObDoYRHY7tYW2GB9Vwnn1MW5mXSsFG5jIf8AQ4BgTwna8A2JQSSAT9+89M4TzXI8s4dpKNc3odaR6pbzqvjbc9T3Nvhgdx5xHktVw/PQw10U9RJp0LAdYBDA7kbDp3x5gtHVtUezCmmM/TliM6vywQThnO5ImkXLKgIPNwE/UjCazFdkCTyOFcmqz8b4QODfHKcFkYA7jce/DBRcJZ5U200RQf1SOqj9cdJODK9HZZaimU23sWNvlgwCN82cviMRWiwgpa+tIHKSDSRca43J3JPliY3zcO0tOVR15z28ToWW5ufK/riYbdPnyVBr+/1PRuGpKTK8ngy/KT7XLTxB5ViNyzN1Yn1N/wBjHyt4kp6Vmp6xzBUSdElXT8+mAv0QS086Zo1PGYypiDDSovs3bDlm1LBUcozRK32ig3HUXxXsi4a0DV3B2X5tQU8POqamKPWwVSWHiJ6W74+ZtnUc0RjgMjA7EiNh/bFTw/RnO6WrEMY9kRmQBf8AUYgBvgA3xPpi+c1HLQ2GwHTGBFLUoNtcFVHFVHlVM5n1qQoA8BOFGq45Sonb2WnmdjtuoH/mC2dSquWaGQMZzdie3bCC1GPrFUgYprVtj0uMXGAwoyua+UJT55VTPzDCAD/QdWJgXUSyyIi6tBQkeA2H72xMJQE8Edhfaf/Z">
            <a:hlinkClick r:id="rId2"/>
          </p:cNvPr>
          <p:cNvSpPr>
            <a:spLocks noChangeAspect="1" noChangeArrowheads="1"/>
          </p:cNvSpPr>
          <p:nvPr/>
        </p:nvSpPr>
        <p:spPr bwMode="auto">
          <a:xfrm>
            <a:off x="155575" y="-350838"/>
            <a:ext cx="504825" cy="742951"/>
          </a:xfrm>
          <a:prstGeom prst="rect">
            <a:avLst/>
          </a:prstGeom>
          <a:noFill/>
        </p:spPr>
        <p:txBody>
          <a:bodyPr vert="horz" wrap="square" lIns="91440" tIns="45720" rIns="91440" bIns="45720" numCol="1" anchor="t" anchorCtr="0" compatLnSpc="1">
            <a:prstTxWarp prst="textNoShape">
              <a:avLst/>
            </a:prstTxWarp>
          </a:bodyPr>
          <a:lstStyle/>
          <a:p>
            <a:endParaRPr lang="fr-CA" dirty="0"/>
          </a:p>
        </p:txBody>
      </p:sp>
      <p:sp>
        <p:nvSpPr>
          <p:cNvPr id="37892" name="AutoShape 4" descr="data:image/jpg;base64,/9j/4AAQSkZJRgABAQAAAQABAAD/2wBDAAkGBwgHBgkIBwgKCgkLDRYPDQwMDRsUFRAWIB0iIiAdHx8kKDQsJCYxJx8fLT0tMTU3Ojo6Iys/RD84QzQ5Ojf/2wBDAQoKCg0MDRoPDxo3JR8lNzc3Nzc3Nzc3Nzc3Nzc3Nzc3Nzc3Nzc3Nzc3Nzc3Nzc3Nzc3Nzc3Nzc3Nzc3Nzc3Nzf/wAARCABOADUDASIAAhEBAxEB/8QAGwAAAgMBAQEAAAAAAAAAAAAABQYAAgQDBwH/xAA5EAACAQIEBAMECAUFAAAAAAABAgMEEQAFEiEGEzFRIkFhFHGBoQcVIzJCkbHwFiRSwdFDc5Ky8f/EABoBAQEAAwEBAAAAAAAAAAAAAAMBAgQFAAb/xAAsEQACAgEBBgQGAwAAAAAAAAABAgARAxMSIUFRsdEEFCKhBTFSYWLhkcHw/9oADAMBAAIRAxEAPwBN/h9TI4euiGksL262F8WOQQoW11yi0Sy3sOhI9fUfng2sTc6W1FH99/MecfX49MdJIpQXtSxN/LINyO4v+W/5DGjrNz6Tf0U5dYFGQUXi1ZgPCHOwH4TbviT5LRLHriqGdEjV3Nu+/wCmGQQM8UlkiSXWRpW17M2FjM6KspZfushtc26e71wyByLJ6QWKg+lb/mUbKafmuis55cixsb9CWK9u4xQZZBzFUh7tb/tp7Y1UdTz49EwuwdB8L7/3xsRY10BxdvB0O33zf5YxZipomMiK4tR7fuYVyyFdQ5bEh2XofLExvj0KpDWJ1tuF8r7eeJjA5Dz6zLS/H2HecDxRT63Ip0XUzH8RtdbW6eXXF/4pgKteMXKKmynaxvfp546Q5NRvGjGke7OoN5BsCuq5F+nl78aEyei9kM/1ZUEqsbaFfxHUTfa/lb54h0fp6d5Lzc+vaEMvLVzGWnaNZJqfmxlgSq72t8jjjncTzOIlmiYxIpkJGxuNyLYJUkUFLIkNPSTRhJmgEblSTqAa/U+tsc58vqqrMpIYudVOV3RkC6Bf8RsAB+xis1mxFwqoU7UV4hHF9v4dIO+22x6nA0Z9KLBUQAafw9m1Dz7nDfNw/V0UbCsyw1UdtIjjlA9b/n5YyGnytWCfUsSkswu86i1ludr4bdxE1Lazsxfh4gqkUqpsuotYL5k3PniYKzNRRRwFMlg8aaj9snc4mJ6eUtZf8JtpuYeUCQftEveYeUIPbvvjdRUmYVlK8FEZnnMdPcpMlx0LHpa2+E8Zlm8Vh7PPYG4BRrdLX6dtvdgtlHEmb06zPGxp5HCpqt4rDsCPcPdgylbyBHwqczbCE3PYuGuHEoQ09TIampkk13kVTyja1lIA8tr+uDtWqwQkhVUM1z0AufM4UvoseurKSvzLMKqafmyLGnMckDSLkgeX3gNu2NX0nktwhP8A7kRP/If5w6msdgQWwt5jSJveBKZlnGRUxKVFdScw9fFqPywmZxBRZg4qstzELFGW5hi0i1xa5uLjphM6dMaMsqjSV8bFiEk+ze3Y/wCDY411ck1Opm+HLjxlgTYhF8sgaCnL509uWNOqRLW9O2JhZOeZlEzRGpktGSgFxtb4YmF2H5zlaqczG6PiHMman0ZtE1omveKE+Q7NgHUVE1VM01Q5eVramta+1sM0lJ9d08MOT5NTzSkaObDoYRHY7tYW2GB9Vwnn1MW5mXSsFG5jIf8AQ4BgTwna8A2JQSSAT9+89M4TzXI8s4dpKNc3odaR6pbzqvjbc9T3Nvhgdx5xHktVw/PQw10U9RJp0LAdYBDA7kbDp3x5gtHVtUezCmmM/TliM6vywQThnO5ImkXLKgIPNwE/UjCazFdkCTyOFcmqz8b4QODfHKcFkYA7jce/DBRcJZ5U200RQf1SOqj9cdJODK9HZZaimU23sWNvlgwCN82cviMRWiwgpa+tIHKSDSRca43J3JPliY3zcO0tOVR15z28ToWW5ufK/riYbdPnyVBr+/1PRuGpKTK8ngy/KT7XLTxB5ViNyzN1Yn1N/wBjHyt4kp6Vmp6xzBUSdElXT8+mAv0QS086Zo1PGYypiDDSovs3bDlm1LBUcozRK32ig3HUXxXsi4a0DV3B2X5tQU8POqamKPWwVSWHiJ6W74+ZtnUc0RjgMjA7EiNh/bFTw/RnO6WrEMY9kRmQBf8AUYgBvgA3xPpi+c1HLQ2GwHTGBFLUoNtcFVHFVHlVM5n1qQoA8BOFGq45Sonb2WnmdjtuoH/mC2dSquWaGQMZzdie3bCC1GPrFUgYprVtj0uMXGAwoyua+UJT55VTPzDCAD/QdWJgXUSyyIi6tBQkeA2H72xMJQE8Edhfaf/Z">
            <a:hlinkClick r:id="rId2"/>
          </p:cNvPr>
          <p:cNvSpPr>
            <a:spLocks noChangeAspect="1" noChangeArrowheads="1"/>
          </p:cNvSpPr>
          <p:nvPr/>
        </p:nvSpPr>
        <p:spPr bwMode="auto">
          <a:xfrm>
            <a:off x="155575" y="-350838"/>
            <a:ext cx="504825" cy="742951"/>
          </a:xfrm>
          <a:prstGeom prst="rect">
            <a:avLst/>
          </a:prstGeom>
          <a:noFill/>
        </p:spPr>
        <p:txBody>
          <a:bodyPr vert="horz" wrap="square" lIns="91440" tIns="45720" rIns="91440" bIns="45720" numCol="1" anchor="t" anchorCtr="0" compatLnSpc="1">
            <a:prstTxWarp prst="textNoShape">
              <a:avLst/>
            </a:prstTxWarp>
          </a:bodyPr>
          <a:lstStyle/>
          <a:p>
            <a:endParaRPr lang="fr-CA" dirty="0"/>
          </a:p>
        </p:txBody>
      </p:sp>
      <p:sp>
        <p:nvSpPr>
          <p:cNvPr id="7" name="Rectangle 6"/>
          <p:cNvSpPr/>
          <p:nvPr/>
        </p:nvSpPr>
        <p:spPr>
          <a:xfrm>
            <a:off x="5868144" y="1628800"/>
            <a:ext cx="2592288" cy="4248472"/>
          </a:xfrm>
          <a:prstGeom prst="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fr-CA" b="1" u="sng" dirty="0">
              <a:solidFill>
                <a:schemeClr val="tx1"/>
              </a:solidFill>
            </a:endParaRPr>
          </a:p>
        </p:txBody>
      </p:sp>
      <p:sp>
        <p:nvSpPr>
          <p:cNvPr id="8" name="ZoneTexte 7"/>
          <p:cNvSpPr txBox="1"/>
          <p:nvPr/>
        </p:nvSpPr>
        <p:spPr>
          <a:xfrm>
            <a:off x="6012160" y="2204864"/>
            <a:ext cx="2520280" cy="2862322"/>
          </a:xfrm>
          <a:prstGeom prst="rect">
            <a:avLst/>
          </a:prstGeom>
          <a:noFill/>
        </p:spPr>
        <p:txBody>
          <a:bodyPr wrap="square" rtlCol="0">
            <a:spAutoFit/>
          </a:bodyPr>
          <a:lstStyle/>
          <a:p>
            <a:r>
              <a:rPr lang="fr-CA" dirty="0" smtClean="0"/>
              <a:t>Au cours d’une audience devant un tribunal, le témoin et les avocats plaideurs faisaient référence à un homme dénommé  M. St-Cœur. L’interprétation simultanée traduisait son nom comme : « Mister Five O’Clock »!</a:t>
            </a:r>
            <a:endParaRPr lang="fr-CA" dirty="0"/>
          </a:p>
        </p:txBody>
      </p:sp>
      <p:sp>
        <p:nvSpPr>
          <p:cNvPr id="9" name="ZoneTexte 8"/>
          <p:cNvSpPr txBox="1"/>
          <p:nvPr/>
        </p:nvSpPr>
        <p:spPr>
          <a:xfrm>
            <a:off x="5796136" y="1700808"/>
            <a:ext cx="2664296" cy="369332"/>
          </a:xfrm>
          <a:prstGeom prst="rect">
            <a:avLst/>
          </a:prstGeom>
          <a:noFill/>
        </p:spPr>
        <p:txBody>
          <a:bodyPr wrap="square" rtlCol="0">
            <a:spAutoFit/>
          </a:bodyPr>
          <a:lstStyle/>
          <a:p>
            <a:pPr algn="ctr"/>
            <a:r>
              <a:rPr lang="fr-CA" b="1" u="sng" dirty="0" smtClean="0">
                <a:solidFill>
                  <a:schemeClr val="tx1"/>
                </a:solidFill>
              </a:rPr>
              <a:t>Mister Five O’Clock</a:t>
            </a:r>
            <a:endParaRPr lang="fr-CA" b="1" u="sng" dirty="0">
              <a:solidFill>
                <a:schemeClr val="tx1"/>
              </a:solidFill>
            </a:endParaRPr>
          </a:p>
        </p:txBody>
      </p:sp>
      <p:sp>
        <p:nvSpPr>
          <p:cNvPr id="10" name="Rectangle 9"/>
          <p:cNvSpPr/>
          <p:nvPr/>
        </p:nvSpPr>
        <p:spPr>
          <a:xfrm>
            <a:off x="2267744" y="5229200"/>
            <a:ext cx="3312368" cy="9144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2400" b="1" dirty="0" smtClean="0">
              <a:solidFill>
                <a:schemeClr val="tx1"/>
              </a:solidFill>
            </a:endParaRPr>
          </a:p>
          <a:p>
            <a:pPr algn="ctr"/>
            <a:r>
              <a:rPr lang="fr-CA" sz="2400" b="1" dirty="0" smtClean="0">
                <a:solidFill>
                  <a:schemeClr val="tx1"/>
                </a:solidFill>
              </a:rPr>
              <a:t>Projet de loi C-232 </a:t>
            </a:r>
          </a:p>
          <a:p>
            <a:pPr algn="ctr"/>
            <a:r>
              <a:rPr lang="fr-CA" sz="1400" dirty="0" smtClean="0">
                <a:solidFill>
                  <a:schemeClr val="tx1"/>
                </a:solidFill>
              </a:rPr>
              <a:t>(1</a:t>
            </a:r>
            <a:r>
              <a:rPr lang="fr-CA" sz="1400" baseline="30000" dirty="0" smtClean="0">
                <a:solidFill>
                  <a:schemeClr val="tx1"/>
                </a:solidFill>
              </a:rPr>
              <a:t>re</a:t>
            </a:r>
            <a:r>
              <a:rPr lang="fr-CA" sz="1400" dirty="0" smtClean="0">
                <a:solidFill>
                  <a:schemeClr val="tx1"/>
                </a:solidFill>
              </a:rPr>
              <a:t> session, 40</a:t>
            </a:r>
            <a:r>
              <a:rPr lang="fr-CA" sz="1400" baseline="30000" dirty="0" smtClean="0">
                <a:solidFill>
                  <a:schemeClr val="tx1"/>
                </a:solidFill>
              </a:rPr>
              <a:t>e</a:t>
            </a:r>
            <a:r>
              <a:rPr lang="fr-CA" sz="1400" dirty="0" smtClean="0">
                <a:solidFill>
                  <a:schemeClr val="tx1"/>
                </a:solidFill>
              </a:rPr>
              <a:t> législature, 57 Elizabeth II, 2008)</a:t>
            </a:r>
          </a:p>
          <a:p>
            <a:pPr algn="ctr"/>
            <a:endParaRPr lang="fr-CA" sz="2400" b="1" dirty="0">
              <a:solidFill>
                <a:schemeClr val="tx1"/>
              </a:solidFill>
            </a:endParaRPr>
          </a:p>
        </p:txBody>
      </p:sp>
      <p:pic>
        <p:nvPicPr>
          <p:cNvPr id="12" name="Imag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noProof="0" dirty="0" smtClean="0"/>
              <a:t>Décision intéressante</a:t>
            </a:r>
            <a:br>
              <a:rPr lang="fr-CA" noProof="0" dirty="0" smtClean="0"/>
            </a:br>
            <a:r>
              <a:rPr lang="fr-CA" i="1" noProof="0" dirty="0" smtClean="0"/>
              <a:t>R. c. A.M. [2008] 1 R.C.S. 569</a:t>
            </a:r>
            <a:endParaRPr lang="fr-CA" i="1" noProof="0" dirty="0"/>
          </a:p>
        </p:txBody>
      </p:sp>
      <p:sp>
        <p:nvSpPr>
          <p:cNvPr id="3" name="Espace réservé du contenu 2"/>
          <p:cNvSpPr>
            <a:spLocks noGrp="1"/>
          </p:cNvSpPr>
          <p:nvPr>
            <p:ph idx="1"/>
          </p:nvPr>
        </p:nvSpPr>
        <p:spPr>
          <a:xfrm>
            <a:off x="1979712" y="1628800"/>
            <a:ext cx="6707088" cy="4536504"/>
          </a:xfrm>
        </p:spPr>
        <p:txBody>
          <a:bodyPr>
            <a:normAutofit/>
          </a:bodyPr>
          <a:lstStyle/>
          <a:p>
            <a:pPr lvl="1">
              <a:buNone/>
            </a:pPr>
            <a:r>
              <a:rPr lang="fr-CA" sz="2800" b="1" noProof="0" dirty="0" smtClean="0"/>
              <a:t>Les faits</a:t>
            </a:r>
          </a:p>
          <a:p>
            <a:pPr lvl="1">
              <a:buNone/>
            </a:pPr>
            <a:r>
              <a:rPr lang="fr-CA" sz="2800" b="1" noProof="0" dirty="0" smtClean="0"/>
              <a:t> </a:t>
            </a:r>
            <a:r>
              <a:rPr lang="fr-CA" noProof="0" dirty="0" smtClean="0"/>
              <a:t>	</a:t>
            </a:r>
            <a:r>
              <a:rPr lang="fr-CA" sz="2000" noProof="0" dirty="0" smtClean="0"/>
              <a:t>Pendant que les élèves étaient en classe, on a procédé à une fouille aléatoire dans une école secondaire au moyen de chiens renifleurs. Cette école avait de gros problèmes de drogues et avait adopté une politique de tolérance zéro.</a:t>
            </a:r>
            <a:br>
              <a:rPr lang="fr-CA" sz="2000" noProof="0" dirty="0" smtClean="0"/>
            </a:br>
            <a:endParaRPr lang="fr-CA" sz="2000" noProof="0" dirty="0" smtClean="0"/>
          </a:p>
          <a:p>
            <a:pPr lvl="1">
              <a:buNone/>
            </a:pPr>
            <a:r>
              <a:rPr lang="fr-CA" sz="2000" noProof="0" dirty="0" smtClean="0"/>
              <a:t>	Les chiens ont trouvé un sac à dos sans surveillance dans le couloir. Le sac contenait des drogues.</a:t>
            </a:r>
            <a:br>
              <a:rPr lang="fr-CA" sz="2000" noProof="0" dirty="0" smtClean="0"/>
            </a:br>
            <a:endParaRPr lang="fr-CA" sz="2000" noProof="0" dirty="0" smtClean="0"/>
          </a:p>
          <a:p>
            <a:pPr lvl="1">
              <a:buNone/>
            </a:pPr>
            <a:r>
              <a:rPr lang="fr-CA" sz="2000" noProof="0" dirty="0" smtClean="0"/>
              <a:t>	L’étudiant propriétaire du sac a été accusé de possession de marijuana aux fins de trafic.</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custDataLst>
              <p:tags r:id="rId1"/>
            </p:custDataLst>
          </p:nvPr>
        </p:nvSpPr>
        <p:spPr>
          <a:xfrm>
            <a:off x="1763688" y="216024"/>
            <a:ext cx="6984776" cy="908720"/>
          </a:xfrm>
        </p:spPr>
        <p:txBody>
          <a:bodyPr>
            <a:normAutofit fontScale="90000"/>
          </a:bodyPr>
          <a:lstStyle/>
          <a:p>
            <a:pPr algn="ctr" eaLnBrk="1" hangingPunct="1"/>
            <a:r>
              <a:rPr lang="fr-CA" sz="4400" b="1" noProof="0" dirty="0" smtClean="0">
                <a:solidFill>
                  <a:schemeClr val="tx1"/>
                </a:solidFill>
                <a:latin typeface="Calibri" pitchFamily="34" charset="0"/>
              </a:rPr>
              <a:t/>
            </a:r>
            <a:br>
              <a:rPr lang="fr-CA" sz="4400" b="1" noProof="0" dirty="0" smtClean="0">
                <a:solidFill>
                  <a:schemeClr val="tx1"/>
                </a:solidFill>
                <a:latin typeface="Calibri" pitchFamily="34" charset="0"/>
              </a:rPr>
            </a:br>
            <a:r>
              <a:rPr lang="fr-CA" sz="4400" b="1" noProof="0" dirty="0" smtClean="0">
                <a:latin typeface="Calibri" pitchFamily="34" charset="0"/>
              </a:rPr>
              <a:t>Cour suprême</a:t>
            </a:r>
            <a:r>
              <a:rPr lang="fr-CA" b="1" noProof="0" dirty="0" smtClean="0">
                <a:latin typeface="Calibri" pitchFamily="34" charset="0"/>
              </a:rPr>
              <a:t> du Canada</a:t>
            </a:r>
            <a:r>
              <a:rPr lang="fr-CA" sz="4400" noProof="0" dirty="0" smtClean="0">
                <a:solidFill>
                  <a:schemeClr val="tx1"/>
                </a:solidFill>
                <a:latin typeface="Calibri" pitchFamily="34" charset="0"/>
              </a:rPr>
              <a:t/>
            </a:r>
            <a:br>
              <a:rPr lang="fr-CA" sz="4400" noProof="0" dirty="0" smtClean="0">
                <a:solidFill>
                  <a:schemeClr val="tx1"/>
                </a:solidFill>
                <a:latin typeface="Calibri" pitchFamily="34" charset="0"/>
              </a:rPr>
            </a:br>
            <a:endParaRPr lang="fr-CA" sz="4400" noProof="0" dirty="0" smtClean="0">
              <a:solidFill>
                <a:schemeClr val="tx1"/>
              </a:solidFill>
              <a:latin typeface="Calibri" pitchFamily="34" charset="0"/>
            </a:endParaRPr>
          </a:p>
        </p:txBody>
      </p:sp>
      <p:sp>
        <p:nvSpPr>
          <p:cNvPr id="4099" name="Rectangle 3"/>
          <p:cNvSpPr>
            <a:spLocks noGrp="1" noChangeArrowheads="1"/>
          </p:cNvSpPr>
          <p:nvPr>
            <p:ph idx="1"/>
            <p:custDataLst>
              <p:tags r:id="rId2"/>
            </p:custDataLst>
          </p:nvPr>
        </p:nvSpPr>
        <p:spPr>
          <a:xfrm>
            <a:off x="1763688" y="1412776"/>
            <a:ext cx="6948512" cy="4895949"/>
          </a:xfrm>
        </p:spPr>
        <p:txBody>
          <a:bodyPr/>
          <a:lstStyle/>
          <a:p>
            <a:pPr eaLnBrk="1" hangingPunct="1">
              <a:lnSpc>
                <a:spcPct val="80000"/>
              </a:lnSpc>
              <a:buNone/>
            </a:pPr>
            <a:endParaRPr lang="fr-CA" sz="2000" noProof="0" dirty="0" smtClean="0">
              <a:latin typeface="Calibri" pitchFamily="34" charset="0"/>
            </a:endParaRPr>
          </a:p>
          <a:p>
            <a:pPr lvl="1" eaLnBrk="1" hangingPunct="1">
              <a:lnSpc>
                <a:spcPct val="80000"/>
              </a:lnSpc>
              <a:buFontTx/>
              <a:buNone/>
            </a:pPr>
            <a:endParaRPr lang="fr-CA" sz="2000" noProof="0" dirty="0" smtClean="0">
              <a:latin typeface="Calibri" pitchFamily="34" charset="0"/>
            </a:endParaRPr>
          </a:p>
        </p:txBody>
      </p:sp>
      <p:pic>
        <p:nvPicPr>
          <p:cNvPr id="2050" name="Picture 2" descr="http://t0.gstatic.com/images?q=tbn:ANd9GcRm2FVjIas4lUxNWFRwRejkC_3__nC7IBQYwFGP8ksS1snnzlzS4w"/>
          <p:cNvPicPr>
            <a:picLocks noChangeAspect="1" noChangeArrowheads="1"/>
          </p:cNvPicPr>
          <p:nvPr/>
        </p:nvPicPr>
        <p:blipFill>
          <a:blip r:embed="rId5" cstate="print"/>
          <a:srcRect/>
          <a:stretch>
            <a:fillRect/>
          </a:stretch>
        </p:blipFill>
        <p:spPr bwMode="auto">
          <a:xfrm>
            <a:off x="2483768" y="1844824"/>
            <a:ext cx="5472608" cy="3758963"/>
          </a:xfrm>
          <a:prstGeom prst="rect">
            <a:avLst/>
          </a:prstGeom>
          <a:noFill/>
          <a:ln>
            <a:solidFill>
              <a:schemeClr val="accent3">
                <a:lumMod val="75000"/>
              </a:schemeClr>
            </a:solidFill>
          </a:ln>
        </p:spPr>
      </p:pic>
      <p:pic>
        <p:nvPicPr>
          <p:cNvPr id="5" name="Imag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noProof="0" dirty="0" smtClean="0"/>
              <a:t>Décision intéressante</a:t>
            </a:r>
            <a:br>
              <a:rPr lang="fr-CA" noProof="0" dirty="0" smtClean="0"/>
            </a:br>
            <a:r>
              <a:rPr lang="fr-CA" i="1" noProof="0" dirty="0" smtClean="0"/>
              <a:t>R. c. A.M. [2008] 1 R.C.S. 569</a:t>
            </a:r>
            <a:endParaRPr lang="fr-CA" i="1" noProof="0" dirty="0"/>
          </a:p>
        </p:txBody>
      </p:sp>
      <p:sp>
        <p:nvSpPr>
          <p:cNvPr id="3" name="Espace réservé du contenu 2"/>
          <p:cNvSpPr>
            <a:spLocks noGrp="1"/>
          </p:cNvSpPr>
          <p:nvPr>
            <p:ph idx="1"/>
          </p:nvPr>
        </p:nvSpPr>
        <p:spPr>
          <a:xfrm>
            <a:off x="1979712" y="1628800"/>
            <a:ext cx="6707088" cy="4608512"/>
          </a:xfrm>
        </p:spPr>
        <p:txBody>
          <a:bodyPr>
            <a:normAutofit fontScale="92500" lnSpcReduction="10000"/>
          </a:bodyPr>
          <a:lstStyle/>
          <a:p>
            <a:pPr lvl="1">
              <a:buNone/>
            </a:pPr>
            <a:r>
              <a:rPr lang="fr-CA" sz="2800" b="1" noProof="0" dirty="0" smtClean="0"/>
              <a:t>La question </a:t>
            </a:r>
            <a:br>
              <a:rPr lang="fr-CA" sz="2800" b="1" noProof="0" dirty="0" smtClean="0"/>
            </a:br>
            <a:r>
              <a:rPr lang="fr-CA" noProof="0" dirty="0" smtClean="0"/>
              <a:t>L’intervention des chiens constituait-elle une fouille abusive?</a:t>
            </a:r>
          </a:p>
          <a:p>
            <a:pPr lvl="1">
              <a:buNone/>
            </a:pPr>
            <a:endParaRPr lang="fr-CA" noProof="0" dirty="0" smtClean="0"/>
          </a:p>
          <a:p>
            <a:pPr lvl="1">
              <a:buNone/>
            </a:pPr>
            <a:r>
              <a:rPr lang="fr-CA" sz="2800" b="1" noProof="0" dirty="0" smtClean="0"/>
              <a:t>Le droit</a:t>
            </a:r>
            <a:br>
              <a:rPr lang="fr-CA" sz="2800" b="1" noProof="0" dirty="0" smtClean="0"/>
            </a:br>
            <a:r>
              <a:rPr lang="fr-CA" noProof="0" dirty="0" smtClean="0"/>
              <a:t>L’article 8 de la </a:t>
            </a:r>
            <a:r>
              <a:rPr lang="fr-CA" i="1" noProof="0" dirty="0" smtClean="0"/>
              <a:t>Charte canadienne des droits et libertés</a:t>
            </a:r>
            <a:r>
              <a:rPr lang="fr-CA" noProof="0" dirty="0" smtClean="0"/>
              <a:t> prévoit que chacun a droit à la protection contre les fouilles, les perquisitions ou les saisies </a:t>
            </a:r>
            <a:r>
              <a:rPr lang="fr-CA" i="1" noProof="0" dirty="0" smtClean="0"/>
              <a:t>abusives</a:t>
            </a:r>
            <a:r>
              <a:rPr lang="fr-CA" noProof="0" dirty="0" smtClean="0"/>
              <a:t>.</a:t>
            </a:r>
          </a:p>
          <a:p>
            <a:pPr lvl="1">
              <a:buNone/>
            </a:pPr>
            <a:endParaRPr lang="fr-CA" noProof="0" dirty="0" smtClean="0"/>
          </a:p>
          <a:p>
            <a:pPr lvl="1" indent="0">
              <a:buNone/>
            </a:pPr>
            <a:r>
              <a:rPr lang="fr-CA" noProof="0" dirty="0" smtClean="0"/>
              <a:t>Lorsqu’une fouille est jugée abusive, la preuve obtenue pendant la fouille est inadmissible au cours du procès.</a:t>
            </a:r>
            <a:endParaRPr lang="fr-CA" b="1" noProof="0" dirty="0" smtClean="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noProof="0" dirty="0" smtClean="0"/>
              <a:t>Décision intéressante</a:t>
            </a:r>
            <a:br>
              <a:rPr lang="fr-CA" noProof="0" dirty="0" smtClean="0"/>
            </a:br>
            <a:r>
              <a:rPr lang="fr-CA" i="1" noProof="0" dirty="0" smtClean="0"/>
              <a:t>R. c. A.M. [2008] 1 R.C.S. 569</a:t>
            </a:r>
            <a:endParaRPr lang="fr-CA" i="1" noProof="0" dirty="0"/>
          </a:p>
        </p:txBody>
      </p:sp>
      <p:sp>
        <p:nvSpPr>
          <p:cNvPr id="3" name="Espace réservé du contenu 2"/>
          <p:cNvSpPr>
            <a:spLocks noGrp="1"/>
          </p:cNvSpPr>
          <p:nvPr>
            <p:ph idx="1"/>
          </p:nvPr>
        </p:nvSpPr>
        <p:spPr>
          <a:xfrm>
            <a:off x="1979712" y="1556792"/>
            <a:ext cx="6707088" cy="4752528"/>
          </a:xfrm>
        </p:spPr>
        <p:txBody>
          <a:bodyPr>
            <a:normAutofit/>
          </a:bodyPr>
          <a:lstStyle/>
          <a:p>
            <a:pPr lvl="1">
              <a:buNone/>
            </a:pPr>
            <a:r>
              <a:rPr lang="fr-CA" sz="2800" b="1" noProof="0" dirty="0" smtClean="0"/>
              <a:t>Décision  </a:t>
            </a:r>
            <a:br>
              <a:rPr lang="fr-CA" sz="2800" b="1" noProof="0" dirty="0" smtClean="0"/>
            </a:br>
            <a:r>
              <a:rPr lang="fr-CA" noProof="0" dirty="0" smtClean="0"/>
              <a:t>Six des neuf juges ont conclu que la fouille était abusive. Ils ont déclaré que les élèves ont droit à la vie privée comme toute autre personne. Il n’était pas raisonnable de faire une fouille parce que les policiers et le directeur de l’école n’avaient pas de motifs valables (soupçons raisonnables) et n’avaient pas obtenu un mandat avant de procéder.</a:t>
            </a:r>
          </a:p>
          <a:p>
            <a:pPr lvl="1" indent="0">
              <a:buNone/>
            </a:pPr>
            <a:r>
              <a:rPr lang="fr-CA" noProof="0" dirty="0" smtClean="0"/>
              <a:t/>
            </a:r>
            <a:br>
              <a:rPr lang="fr-CA" noProof="0" dirty="0" smtClean="0"/>
            </a:br>
            <a:r>
              <a:rPr lang="fr-CA" noProof="0" dirty="0" smtClean="0"/>
              <a:t>Donc, on ne pouvait pas utiliser la preuve trouvée dans le sac à dos contre l’élève.</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noProof="0" dirty="0" smtClean="0"/>
              <a:t>Décision intéressante</a:t>
            </a:r>
            <a:br>
              <a:rPr lang="fr-CA" noProof="0" dirty="0" smtClean="0"/>
            </a:br>
            <a:r>
              <a:rPr lang="fr-CA" i="1" noProof="0" dirty="0" smtClean="0"/>
              <a:t>R. c. A.M. [2008] 1 R.C.S. 569</a:t>
            </a:r>
            <a:endParaRPr lang="fr-CA" i="1" noProof="0" dirty="0"/>
          </a:p>
        </p:txBody>
      </p:sp>
      <p:sp>
        <p:nvSpPr>
          <p:cNvPr id="3" name="Espace réservé du contenu 2"/>
          <p:cNvSpPr>
            <a:spLocks noGrp="1"/>
          </p:cNvSpPr>
          <p:nvPr>
            <p:ph idx="1"/>
          </p:nvPr>
        </p:nvSpPr>
        <p:spPr>
          <a:xfrm>
            <a:off x="1979712" y="1556792"/>
            <a:ext cx="6707088" cy="4752528"/>
          </a:xfrm>
        </p:spPr>
        <p:txBody>
          <a:bodyPr>
            <a:normAutofit fontScale="92500" lnSpcReduction="10000"/>
          </a:bodyPr>
          <a:lstStyle/>
          <a:p>
            <a:pPr lvl="1">
              <a:buNone/>
            </a:pPr>
            <a:r>
              <a:rPr lang="fr-CA" b="1" noProof="0" dirty="0" smtClean="0"/>
              <a:t>Décision minoritaire : Trois juges n’étaient pas d’accord (juges dissidents)</a:t>
            </a:r>
          </a:p>
          <a:p>
            <a:pPr lvl="1"/>
            <a:r>
              <a:rPr lang="fr-CA" noProof="0" dirty="0" smtClean="0"/>
              <a:t>Deux juges ont conclu qu’il n’y avait pas eu atteinte à la vie privée en raison des circonstances de la fouille (la sécurité à l’école, le problème de drogues et le sac à dos laissé sans surveillance dans le couloir). Selon eux, l’utilisation d’un chien renifleur pour vérifier le sac à dos à l’école ne constituait pas une fouille au sens de l’art. 8 de la </a:t>
            </a:r>
            <a:r>
              <a:rPr lang="fr-CA" i="1" noProof="0" dirty="0" smtClean="0"/>
              <a:t>Charte</a:t>
            </a:r>
            <a:r>
              <a:rPr lang="fr-CA" noProof="0" dirty="0" smtClean="0"/>
              <a:t>, et la preuve est donc admissible.</a:t>
            </a:r>
          </a:p>
          <a:p>
            <a:pPr lvl="1"/>
            <a:r>
              <a:rPr lang="fr-CA" noProof="0" dirty="0" smtClean="0"/>
              <a:t>L’un des juges a estimé que la fouille était abusive, mais qu’il est suffisant d’avoir des soupçons généraux pour procéder à une fouille avec des chiens à l’école.</a:t>
            </a:r>
            <a:r>
              <a:rPr lang="fr-CA" b="1" noProof="0" dirty="0" smtClean="0"/>
              <a:t> </a:t>
            </a:r>
            <a:r>
              <a:rPr lang="fr-CA" noProof="0" dirty="0" smtClean="0"/>
              <a:t>	</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custDataLst>
              <p:tags r:id="rId1"/>
            </p:custDataLst>
          </p:nvPr>
        </p:nvSpPr>
        <p:spPr>
          <a:xfrm>
            <a:off x="612775" y="260350"/>
            <a:ext cx="7918450" cy="865188"/>
          </a:xfrm>
        </p:spPr>
        <p:txBody>
          <a:bodyPr/>
          <a:lstStyle/>
          <a:p>
            <a:pPr algn="ctr" eaLnBrk="1" hangingPunct="1"/>
            <a:r>
              <a:rPr lang="fr-CA" b="1" noProof="0" dirty="0" smtClean="0">
                <a:latin typeface="Calibri" pitchFamily="34" charset="0"/>
              </a:rPr>
              <a:t>Qu’est-ce que la CSC?</a:t>
            </a:r>
            <a:endParaRPr lang="fr-CA" sz="4400" b="1" noProof="0" dirty="0" smtClean="0">
              <a:latin typeface="Calibri" pitchFamily="34" charset="0"/>
            </a:endParaRPr>
          </a:p>
        </p:txBody>
      </p:sp>
      <p:sp>
        <p:nvSpPr>
          <p:cNvPr id="5123" name="Rectangle 3"/>
          <p:cNvSpPr>
            <a:spLocks noGrp="1" noChangeArrowheads="1"/>
          </p:cNvSpPr>
          <p:nvPr>
            <p:ph idx="1"/>
            <p:custDataLst>
              <p:tags r:id="rId2"/>
            </p:custDataLst>
          </p:nvPr>
        </p:nvSpPr>
        <p:spPr>
          <a:xfrm>
            <a:off x="611560" y="1196975"/>
            <a:ext cx="7920880" cy="5040313"/>
          </a:xfrm>
          <a:ln>
            <a:solidFill>
              <a:schemeClr val="bg1"/>
            </a:solidFill>
          </a:ln>
        </p:spPr>
        <p:txBody>
          <a:bodyPr/>
          <a:lstStyle/>
          <a:p>
            <a:pPr eaLnBrk="1" hangingPunct="1">
              <a:buClr>
                <a:srgbClr val="5F9127"/>
              </a:buClr>
              <a:buSzPct val="200000"/>
              <a:buFont typeface="Wingdings" pitchFamily="2" charset="2"/>
              <a:buNone/>
            </a:pPr>
            <a:r>
              <a:rPr lang="fr-CA" sz="2200" noProof="0" dirty="0" smtClean="0">
                <a:latin typeface="Calibri" pitchFamily="34" charset="0"/>
              </a:rPr>
              <a:t> </a:t>
            </a:r>
          </a:p>
          <a:p>
            <a:pPr>
              <a:buClr>
                <a:srgbClr val="5F9127"/>
              </a:buClr>
              <a:buSzPct val="200000"/>
              <a:buNone/>
            </a:pPr>
            <a:endParaRPr lang="fr-CA" sz="2200" noProof="0" dirty="0" smtClean="0">
              <a:solidFill>
                <a:schemeClr val="bg1"/>
              </a:solidFill>
              <a:latin typeface="Calibri" pitchFamily="34" charset="0"/>
            </a:endParaRPr>
          </a:p>
        </p:txBody>
      </p:sp>
      <p:sp>
        <p:nvSpPr>
          <p:cNvPr id="4" name="Légende encadrée 1 3"/>
          <p:cNvSpPr/>
          <p:nvPr>
            <p:custDataLst>
              <p:tags r:id="rId3"/>
            </p:custDataLst>
          </p:nvPr>
        </p:nvSpPr>
        <p:spPr>
          <a:xfrm>
            <a:off x="7596336" y="3933056"/>
            <a:ext cx="1079352" cy="432569"/>
          </a:xfrm>
          <a:prstGeom prst="borderCallout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sz="1200" dirty="0">
              <a:latin typeface="Arial Black" pitchFamily="34" charset="0"/>
            </a:endParaRPr>
          </a:p>
        </p:txBody>
      </p:sp>
      <p:sp>
        <p:nvSpPr>
          <p:cNvPr id="10" name="Rectangle à coins arrondis 9"/>
          <p:cNvSpPr/>
          <p:nvPr/>
        </p:nvSpPr>
        <p:spPr>
          <a:xfrm>
            <a:off x="2123728" y="1484784"/>
            <a:ext cx="4824536" cy="914400"/>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smtClean="0">
                <a:solidFill>
                  <a:schemeClr val="tx1"/>
                </a:solidFill>
                <a:latin typeface="+mj-lt"/>
              </a:rPr>
              <a:t>Cour Suprême du Canada</a:t>
            </a:r>
            <a:endParaRPr lang="fr-CA" sz="2400" b="1" dirty="0">
              <a:solidFill>
                <a:schemeClr val="tx1"/>
              </a:solidFill>
              <a:latin typeface="+mj-lt"/>
            </a:endParaRPr>
          </a:p>
        </p:txBody>
      </p:sp>
      <p:sp>
        <p:nvSpPr>
          <p:cNvPr id="11" name="Rectangle à coins arrondis 10"/>
          <p:cNvSpPr/>
          <p:nvPr/>
        </p:nvSpPr>
        <p:spPr>
          <a:xfrm>
            <a:off x="1403648" y="2852936"/>
            <a:ext cx="2880320" cy="914400"/>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smtClean="0">
                <a:solidFill>
                  <a:schemeClr val="tx1"/>
                </a:solidFill>
              </a:rPr>
              <a:t>Cour fédérale d’appel du Canada</a:t>
            </a:r>
            <a:endParaRPr lang="fr-CA" sz="2400" b="1" dirty="0">
              <a:solidFill>
                <a:schemeClr val="tx1"/>
              </a:solidFill>
            </a:endParaRPr>
          </a:p>
        </p:txBody>
      </p:sp>
      <p:sp>
        <p:nvSpPr>
          <p:cNvPr id="14" name="Rectangle à coins arrondis 13"/>
          <p:cNvSpPr/>
          <p:nvPr/>
        </p:nvSpPr>
        <p:spPr>
          <a:xfrm>
            <a:off x="4716016" y="2852936"/>
            <a:ext cx="3024336" cy="914400"/>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smtClean="0">
                <a:solidFill>
                  <a:schemeClr val="tx1"/>
                </a:solidFill>
              </a:rPr>
              <a:t>Cour d’appel de la province</a:t>
            </a:r>
            <a:endParaRPr lang="fr-CA" sz="2400" b="1" dirty="0">
              <a:solidFill>
                <a:schemeClr val="tx1"/>
              </a:solidFill>
            </a:endParaRPr>
          </a:p>
        </p:txBody>
      </p:sp>
      <p:sp>
        <p:nvSpPr>
          <p:cNvPr id="15" name="Rectangle à coins arrondis 14"/>
          <p:cNvSpPr/>
          <p:nvPr/>
        </p:nvSpPr>
        <p:spPr>
          <a:xfrm>
            <a:off x="1331640" y="4149080"/>
            <a:ext cx="3024336" cy="914400"/>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smtClean="0">
                <a:solidFill>
                  <a:schemeClr val="tx1"/>
                </a:solidFill>
              </a:rPr>
              <a:t>Cour fédérale du Canada</a:t>
            </a:r>
            <a:endParaRPr lang="fr-CA" sz="2400" b="1" dirty="0">
              <a:solidFill>
                <a:schemeClr val="tx1"/>
              </a:solidFill>
            </a:endParaRPr>
          </a:p>
        </p:txBody>
      </p:sp>
      <p:sp>
        <p:nvSpPr>
          <p:cNvPr id="16" name="Rectangle à coins arrondis 15"/>
          <p:cNvSpPr/>
          <p:nvPr/>
        </p:nvSpPr>
        <p:spPr>
          <a:xfrm>
            <a:off x="4644008" y="4149080"/>
            <a:ext cx="3168352" cy="914400"/>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smtClean="0">
                <a:solidFill>
                  <a:schemeClr val="tx1"/>
                </a:solidFill>
              </a:rPr>
              <a:t>Cour supérieure de justice de la province</a:t>
            </a:r>
            <a:endParaRPr lang="fr-CA" sz="2400" b="1" dirty="0">
              <a:solidFill>
                <a:schemeClr val="tx1"/>
              </a:solidFill>
            </a:endParaRPr>
          </a:p>
        </p:txBody>
      </p:sp>
      <p:pic>
        <p:nvPicPr>
          <p:cNvPr id="2" name="Imag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noProof="0" dirty="0" smtClean="0"/>
              <a:t>Décisions de première instance</a:t>
            </a:r>
            <a:endParaRPr lang="fr-CA" noProof="0" dirty="0"/>
          </a:p>
        </p:txBody>
      </p:sp>
      <p:sp>
        <p:nvSpPr>
          <p:cNvPr id="3" name="Espace réservé du contenu 2"/>
          <p:cNvSpPr>
            <a:spLocks noGrp="1"/>
          </p:cNvSpPr>
          <p:nvPr>
            <p:ph idx="1"/>
          </p:nvPr>
        </p:nvSpPr>
        <p:spPr/>
        <p:txBody>
          <a:bodyPr>
            <a:normAutofit/>
          </a:bodyPr>
          <a:lstStyle/>
          <a:p>
            <a:pPr indent="0"/>
            <a:r>
              <a:rPr lang="fr-CA" noProof="0" dirty="0" smtClean="0"/>
              <a:t>Les</a:t>
            </a:r>
            <a:r>
              <a:rPr lang="fr-CA" noProof="0" dirty="0" smtClean="0">
                <a:solidFill>
                  <a:schemeClr val="bg1"/>
                </a:solidFill>
              </a:rPr>
              <a:t> </a:t>
            </a:r>
            <a:r>
              <a:rPr lang="fr-CA" noProof="0" dirty="0" smtClean="0"/>
              <a:t>causes sont tout d’abord entendues en « première instance », c’est-à-dire une cour où siège </a:t>
            </a:r>
            <a:r>
              <a:rPr lang="fr-CA" b="1" noProof="0" dirty="0" smtClean="0"/>
              <a:t>un juge</a:t>
            </a:r>
            <a:r>
              <a:rPr lang="fr-CA" noProof="0" dirty="0" smtClean="0"/>
              <a:t> et où les avocats présentent toute la preuve.</a:t>
            </a:r>
            <a:endParaRPr lang="fr-CA" sz="2400" noProof="0" dirty="0" smtClean="0"/>
          </a:p>
          <a:p>
            <a:r>
              <a:rPr lang="fr-CA" sz="2400" noProof="0" dirty="0" smtClean="0"/>
              <a:t>Cour supérieure provinciale ou territoriale </a:t>
            </a:r>
          </a:p>
          <a:p>
            <a:pPr lvl="1"/>
            <a:r>
              <a:rPr lang="fr-CA" sz="2000" noProof="0" dirty="0" smtClean="0"/>
              <a:t>Entend les causes civiles et criminelles</a:t>
            </a:r>
          </a:p>
          <a:p>
            <a:r>
              <a:rPr lang="fr-CA" sz="2400" noProof="0" dirty="0" smtClean="0"/>
              <a:t>Cour fédérale</a:t>
            </a:r>
          </a:p>
          <a:p>
            <a:pPr lvl="1"/>
            <a:r>
              <a:rPr lang="fr-CA" sz="2000" noProof="0" dirty="0" smtClean="0"/>
              <a:t>Entend les causes qui relèvent de la compétence fédérale (p. ex. immigration, langues officielles, propriété intellectuelle, accès à l’information)</a:t>
            </a:r>
            <a:endParaRPr lang="fr-CA" sz="2000" noProof="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noProof="0" dirty="0" smtClean="0"/>
              <a:t>Appels</a:t>
            </a:r>
            <a:endParaRPr lang="fr-CA" noProof="0" dirty="0"/>
          </a:p>
        </p:txBody>
      </p:sp>
      <p:sp>
        <p:nvSpPr>
          <p:cNvPr id="3" name="Espace réservé du contenu 2"/>
          <p:cNvSpPr>
            <a:spLocks noGrp="1"/>
          </p:cNvSpPr>
          <p:nvPr>
            <p:ph idx="1"/>
          </p:nvPr>
        </p:nvSpPr>
        <p:spPr/>
        <p:txBody>
          <a:bodyPr>
            <a:normAutofit/>
          </a:bodyPr>
          <a:lstStyle/>
          <a:p>
            <a:pPr indent="0"/>
            <a:r>
              <a:rPr lang="fr-CA" noProof="0" dirty="0" smtClean="0"/>
              <a:t>Une fois qu’une décision de première instance a été rendue, on peut interjeter appel de la décision devant une cour d’appel.</a:t>
            </a:r>
          </a:p>
          <a:p>
            <a:endParaRPr lang="fr-CA" noProof="0" dirty="0" smtClean="0"/>
          </a:p>
          <a:p>
            <a:r>
              <a:rPr lang="fr-CA" sz="2400" noProof="0" dirty="0" smtClean="0"/>
              <a:t>Cour d’appel provinciale</a:t>
            </a:r>
          </a:p>
          <a:p>
            <a:pPr lvl="1"/>
            <a:r>
              <a:rPr lang="fr-CA" sz="2000" noProof="0" dirty="0" smtClean="0"/>
              <a:t>Entend les causes civiles et criminelles</a:t>
            </a:r>
          </a:p>
          <a:p>
            <a:r>
              <a:rPr lang="fr-CA" sz="2400" noProof="0" dirty="0" smtClean="0"/>
              <a:t>Cour d’appel fédérale</a:t>
            </a:r>
          </a:p>
          <a:p>
            <a:pPr lvl="1"/>
            <a:r>
              <a:rPr lang="fr-CA" sz="2000" noProof="0" dirty="0" smtClean="0"/>
              <a:t>Entend surtout les appels relatifs aux décisions rendues par la Cour fédérale</a:t>
            </a:r>
          </a:p>
          <a:p>
            <a:endParaRPr lang="fr-CA" noProof="0" dirty="0" smtClean="0"/>
          </a:p>
          <a:p>
            <a:pPr lvl="1">
              <a:buNone/>
            </a:pPr>
            <a:endParaRPr lang="fr-CA" noProof="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noProof="0" dirty="0" smtClean="0"/>
              <a:t>La CSC</a:t>
            </a:r>
            <a:endParaRPr lang="fr-CA" noProof="0" dirty="0"/>
          </a:p>
        </p:txBody>
      </p:sp>
      <p:sp>
        <p:nvSpPr>
          <p:cNvPr id="3" name="Espace réservé du contenu 2"/>
          <p:cNvSpPr>
            <a:spLocks noGrp="1"/>
          </p:cNvSpPr>
          <p:nvPr>
            <p:ph idx="1"/>
          </p:nvPr>
        </p:nvSpPr>
        <p:spPr/>
        <p:txBody>
          <a:bodyPr>
            <a:normAutofit/>
          </a:bodyPr>
          <a:lstStyle/>
          <a:p>
            <a:pPr indent="0"/>
            <a:r>
              <a:rPr lang="fr-CA" sz="2600" noProof="0" dirty="0" smtClean="0"/>
              <a:t>La CSC est la plus haute cour du Canada. Elle est au sommet de la pyramide judiciaire.</a:t>
            </a:r>
          </a:p>
          <a:p>
            <a:pPr indent="0"/>
            <a:r>
              <a:rPr lang="fr-CA" sz="2600" noProof="0" dirty="0" smtClean="0"/>
              <a:t>Une décision de la CSC est une </a:t>
            </a:r>
            <a:r>
              <a:rPr lang="fr-CA" sz="2600" b="1" noProof="0" dirty="0" smtClean="0"/>
              <a:t>décision finale</a:t>
            </a:r>
            <a:r>
              <a:rPr lang="fr-CA" sz="2600" noProof="0" dirty="0" smtClean="0"/>
              <a:t>.</a:t>
            </a:r>
          </a:p>
          <a:p>
            <a:pPr indent="0"/>
            <a:r>
              <a:rPr lang="fr-CA" sz="2600" noProof="0" dirty="0" smtClean="0"/>
              <a:t>Pour contester une décision rendue par la Cour d’appel, il faut interjeter appel de la décision auprès de la Cour suprême du Canada (CSC). La majorité des appels sont entendus par des formations de </a:t>
            </a:r>
            <a:r>
              <a:rPr lang="fr-CA" sz="2600" b="1" noProof="0" dirty="0" smtClean="0"/>
              <a:t>sept ou de neuf juges</a:t>
            </a:r>
            <a:r>
              <a:rPr lang="fr-CA" sz="2600" noProof="0" dirty="0" smtClean="0"/>
              <a:t>.</a:t>
            </a:r>
          </a:p>
          <a:p>
            <a:endParaRPr lang="fr-CA" sz="3200" noProof="0" dirty="0" smtClean="0"/>
          </a:p>
          <a:p>
            <a:endParaRPr lang="fr-CA" noProof="0" dirty="0" smtClean="0"/>
          </a:p>
          <a:p>
            <a:pPr lvl="1">
              <a:buNone/>
            </a:pPr>
            <a:endParaRPr lang="fr-CA" noProof="0" dirty="0">
              <a:solidFill>
                <a:schemeClr val="bg1"/>
              </a:solidFill>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noProof="0" dirty="0" smtClean="0"/>
              <a:t>Les appels présentés à la CSC</a:t>
            </a:r>
            <a:endParaRPr lang="fr-CA" noProof="0" dirty="0"/>
          </a:p>
        </p:txBody>
      </p:sp>
      <p:sp>
        <p:nvSpPr>
          <p:cNvPr id="3" name="Espace réservé du contenu 2"/>
          <p:cNvSpPr>
            <a:spLocks noGrp="1"/>
          </p:cNvSpPr>
          <p:nvPr>
            <p:ph idx="1"/>
          </p:nvPr>
        </p:nvSpPr>
        <p:spPr/>
        <p:txBody>
          <a:bodyPr>
            <a:normAutofit/>
          </a:bodyPr>
          <a:lstStyle/>
          <a:p>
            <a:pPr indent="0"/>
            <a:r>
              <a:rPr lang="fr-CA" sz="2400" noProof="0" dirty="0" smtClean="0"/>
              <a:t>Environ 600 demandes d’appel sont déposées auprès de la CSC chaque année.</a:t>
            </a:r>
          </a:p>
          <a:p>
            <a:pPr indent="0"/>
            <a:endParaRPr lang="fr-CA" sz="2400" noProof="0" dirty="0" smtClean="0"/>
          </a:p>
          <a:p>
            <a:pPr indent="0"/>
            <a:r>
              <a:rPr lang="fr-CA" sz="2400" noProof="0" dirty="0" smtClean="0"/>
              <a:t>Une formation de trois juges décide si l’appel sera entendu.</a:t>
            </a:r>
          </a:p>
          <a:p>
            <a:pPr indent="0"/>
            <a:endParaRPr lang="fr-CA" sz="2400" noProof="0" dirty="0" smtClean="0"/>
          </a:p>
          <a:p>
            <a:pPr indent="0"/>
            <a:r>
              <a:rPr lang="fr-CA" sz="2400" noProof="0" dirty="0" smtClean="0"/>
              <a:t>La CSC entend environ 80 appels par année.</a:t>
            </a:r>
          </a:p>
          <a:p>
            <a:pPr indent="0"/>
            <a:endParaRPr lang="fr-CA" sz="2400" noProof="0" dirty="0" smtClean="0"/>
          </a:p>
          <a:p>
            <a:pPr indent="0"/>
            <a:r>
              <a:rPr lang="fr-CA" sz="2400" noProof="0" dirty="0" smtClean="0"/>
              <a:t>Si la CSC décide de ne pas entendre l’appel, la décision de la cour d’appel est jugée finale.</a:t>
            </a:r>
            <a:endParaRPr lang="fr-CA" sz="2000" noProof="0" dirty="0" smtClean="0"/>
          </a:p>
          <a:p>
            <a:pPr lvl="1">
              <a:buNone/>
            </a:pPr>
            <a:endParaRPr lang="fr-CA" noProof="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noProof="0" dirty="0" smtClean="0"/>
              <a:t>Les appels à la CSC</a:t>
            </a:r>
            <a:endParaRPr lang="fr-CA" noProof="0" dirty="0"/>
          </a:p>
        </p:txBody>
      </p:sp>
      <p:sp>
        <p:nvSpPr>
          <p:cNvPr id="3" name="Espace réservé du contenu 2"/>
          <p:cNvSpPr>
            <a:spLocks noGrp="1"/>
          </p:cNvSpPr>
          <p:nvPr>
            <p:ph idx="1"/>
          </p:nvPr>
        </p:nvSpPr>
        <p:spPr/>
        <p:txBody>
          <a:bodyPr>
            <a:normAutofit/>
          </a:bodyPr>
          <a:lstStyle/>
          <a:p>
            <a:pPr indent="0"/>
            <a:r>
              <a:rPr lang="fr-CA" sz="3200" noProof="0" dirty="0"/>
              <a:t>S</a:t>
            </a:r>
            <a:r>
              <a:rPr lang="fr-CA" sz="3200" noProof="0" dirty="0" smtClean="0"/>
              <a:t>elon la </a:t>
            </a:r>
            <a:r>
              <a:rPr lang="fr-CA" sz="3200" i="1" noProof="0" dirty="0" smtClean="0"/>
              <a:t>Loi sur la Cour suprême</a:t>
            </a:r>
            <a:r>
              <a:rPr lang="fr-CA" sz="3200" noProof="0" dirty="0" smtClean="0"/>
              <a:t>,</a:t>
            </a:r>
            <a:r>
              <a:rPr lang="fr-CA" sz="3200" i="1" noProof="0" dirty="0" smtClean="0"/>
              <a:t> </a:t>
            </a:r>
            <a:r>
              <a:rPr lang="fr-CA" sz="3200" noProof="0" dirty="0"/>
              <a:t>i</a:t>
            </a:r>
            <a:r>
              <a:rPr lang="fr-CA" sz="3200" noProof="0" dirty="0" smtClean="0"/>
              <a:t>l y a </a:t>
            </a:r>
            <a:r>
              <a:rPr lang="fr-CA" sz="3200" b="1" noProof="0" dirty="0" smtClean="0"/>
              <a:t>deux critères</a:t>
            </a:r>
            <a:r>
              <a:rPr lang="fr-CA" sz="3200" noProof="0" dirty="0" smtClean="0"/>
              <a:t> pour qu’un appel déposé à la CSC soit entendu :</a:t>
            </a:r>
          </a:p>
          <a:p>
            <a:pPr lvl="1">
              <a:buNone/>
            </a:pPr>
            <a:r>
              <a:rPr lang="fr-CA" noProof="0" dirty="0" smtClean="0"/>
              <a:t/>
            </a:r>
            <a:br>
              <a:rPr lang="fr-CA" noProof="0" dirty="0" smtClean="0"/>
            </a:br>
            <a:r>
              <a:rPr lang="fr-CA" noProof="0" dirty="0" smtClean="0"/>
              <a:t>L’appel déposé auprès de la CSC doit soulever :</a:t>
            </a:r>
          </a:p>
          <a:p>
            <a:pPr marL="1362456" lvl="2" indent="-457200">
              <a:buAutoNum type="arabicPeriod"/>
            </a:pPr>
            <a:r>
              <a:rPr lang="fr-CA" noProof="0" dirty="0"/>
              <a:t>u</a:t>
            </a:r>
            <a:r>
              <a:rPr lang="fr-CA" noProof="0" dirty="0" smtClean="0"/>
              <a:t>ne question d’importance nationale; </a:t>
            </a:r>
          </a:p>
          <a:p>
            <a:pPr marL="1362456" lvl="2" indent="-457200" algn="ctr">
              <a:buNone/>
            </a:pPr>
            <a:r>
              <a:rPr lang="fr-CA" sz="2800" b="1" noProof="0" dirty="0" smtClean="0"/>
              <a:t>OU</a:t>
            </a:r>
            <a:endParaRPr lang="fr-CA" b="1" noProof="0" dirty="0" smtClean="0"/>
          </a:p>
          <a:p>
            <a:pPr marL="1362456" lvl="2" indent="-457200">
              <a:buNone/>
            </a:pPr>
            <a:r>
              <a:rPr lang="fr-CA" noProof="0" dirty="0" smtClean="0"/>
              <a:t>2.	une question nouvelle, c’est-à-dire une question qu’il serait important de trancher en droit canadien pour assurer l’uniformité des décisions dans toutes les cours.</a:t>
            </a:r>
            <a:endParaRPr lang="fr-CA" noProof="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noProof="0" dirty="0" smtClean="0"/>
              <a:t>Les décisions de la CSC</a:t>
            </a:r>
            <a:endParaRPr lang="fr-CA" noProof="0" dirty="0"/>
          </a:p>
        </p:txBody>
      </p:sp>
      <p:sp>
        <p:nvSpPr>
          <p:cNvPr id="3" name="Espace réservé du contenu 2"/>
          <p:cNvSpPr>
            <a:spLocks noGrp="1"/>
          </p:cNvSpPr>
          <p:nvPr>
            <p:ph idx="1"/>
          </p:nvPr>
        </p:nvSpPr>
        <p:spPr/>
        <p:txBody>
          <a:bodyPr>
            <a:normAutofit/>
          </a:bodyPr>
          <a:lstStyle/>
          <a:p>
            <a:pPr indent="0"/>
            <a:r>
              <a:rPr lang="fr-CA" noProof="0" dirty="0" smtClean="0"/>
              <a:t>Les décisions de la CSC lient toutes les cours du Canada!</a:t>
            </a:r>
          </a:p>
          <a:p>
            <a:pPr indent="0"/>
            <a:endParaRPr lang="fr-CA" noProof="0" dirty="0" smtClean="0"/>
          </a:p>
          <a:p>
            <a:pPr indent="0"/>
            <a:r>
              <a:rPr lang="fr-CA" noProof="0" dirty="0" smtClean="0"/>
              <a:t>Les juges des autres cours doivent appliquer les décisions de la CSC, </a:t>
            </a:r>
            <a:br>
              <a:rPr lang="fr-CA" noProof="0" dirty="0" smtClean="0"/>
            </a:br>
            <a:r>
              <a:rPr lang="fr-CA" noProof="0" dirty="0" smtClean="0"/>
              <a:t>c’est-à-dire que les juges des instances inférieures doivent rendre des décisions qui respectent l’orientation donnée par la CSC.</a:t>
            </a:r>
          </a:p>
          <a:p>
            <a:endParaRPr lang="fr-CA" sz="2400" noProof="0" dirty="0">
              <a:solidFill>
                <a:schemeClr val="bg1"/>
              </a:solidFill>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2079" y="6228221"/>
            <a:ext cx="2698961" cy="601105"/>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0DCA37E11D1248B4B2CB0FEC758BBD" ma:contentTypeVersion="12" ma:contentTypeDescription="Create a new document." ma:contentTypeScope="" ma:versionID="22749005443c8d3245dd0285d49e5655">
  <xsd:schema xmlns:xsd="http://www.w3.org/2001/XMLSchema" xmlns:xs="http://www.w3.org/2001/XMLSchema" xmlns:p="http://schemas.microsoft.com/office/2006/metadata/properties" xmlns:ns2="f32d96e7-13d9-4f18-bdf0-ee3eec613f8c" xmlns:ns3="http://schemas.microsoft.com/sharepoint/v4" xmlns:ns4="1318c5ff-c906-498e-8388-abd9790b6ae0" targetNamespace="http://schemas.microsoft.com/office/2006/metadata/properties" ma:root="true" ma:fieldsID="33fe53125e74b0ad8aaea8294182ef3b" ns2:_="" ns3:_="" ns4:_="">
    <xsd:import namespace="f32d96e7-13d9-4f18-bdf0-ee3eec613f8c"/>
    <xsd:import namespace="http://schemas.microsoft.com/sharepoint/v4"/>
    <xsd:import namespace="1318c5ff-c906-498e-8388-abd9790b6ae0"/>
    <xsd:element name="properties">
      <xsd:complexType>
        <xsd:sequence>
          <xsd:element name="documentManagement">
            <xsd:complexType>
              <xsd:all>
                <xsd:element ref="ns2:SharedWithUsers" minOccurs="0"/>
                <xsd:element ref="ns2:SharedWithDetails" minOccurs="0"/>
                <xsd:element ref="ns3:IconOverlay" minOccurs="0"/>
                <xsd:element ref="ns2:LastSharedByUser" minOccurs="0"/>
                <xsd:element ref="ns2:LastSharedByTime"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d96e7-13d9-4f18-bdf0-ee3eec613f8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0"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18c5ff-c906-498e-8388-abd9790b6ae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description="" ma:hidden="true" ma:internalName="MediaServiceDateTake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Props1.xml><?xml version="1.0" encoding="utf-8"?>
<ds:datastoreItem xmlns:ds="http://schemas.openxmlformats.org/officeDocument/2006/customXml" ds:itemID="{5AACAAD3-1674-4B26-8A7E-67B1C0348055}"/>
</file>

<file path=customXml/itemProps2.xml><?xml version="1.0" encoding="utf-8"?>
<ds:datastoreItem xmlns:ds="http://schemas.openxmlformats.org/officeDocument/2006/customXml" ds:itemID="{BE6900A5-3A49-4CDD-89F3-55E7236AB1A0}"/>
</file>

<file path=customXml/itemProps3.xml><?xml version="1.0" encoding="utf-8"?>
<ds:datastoreItem xmlns:ds="http://schemas.openxmlformats.org/officeDocument/2006/customXml" ds:itemID="{4BFD2BC2-BC4C-4EBB-B159-26465E340B7E}"/>
</file>

<file path=docProps/app.xml><?xml version="1.0" encoding="utf-8"?>
<Properties xmlns="http://schemas.openxmlformats.org/officeDocument/2006/extended-properties" xmlns:vt="http://schemas.openxmlformats.org/officeDocument/2006/docPropsVTypes">
  <Template/>
  <TotalTime>636</TotalTime>
  <Words>869</Words>
  <Application>Microsoft Office PowerPoint</Application>
  <PresentationFormat>Affichage à l'écran (4:3)</PresentationFormat>
  <Paragraphs>126</Paragraphs>
  <Slides>22</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Aharoni</vt:lpstr>
      <vt:lpstr>Arial</vt:lpstr>
      <vt:lpstr>Arial Black</vt:lpstr>
      <vt:lpstr>Calibri</vt:lpstr>
      <vt:lpstr>Wingdings</vt:lpstr>
      <vt:lpstr>Office Theme</vt:lpstr>
      <vt:lpstr>Cour suprême du Canada</vt:lpstr>
      <vt:lpstr> Cour suprême du Canada </vt:lpstr>
      <vt:lpstr>Qu’est-ce que la CSC?</vt:lpstr>
      <vt:lpstr>Décisions de première instance</vt:lpstr>
      <vt:lpstr>Appels</vt:lpstr>
      <vt:lpstr>La CSC</vt:lpstr>
      <vt:lpstr>Les appels présentés à la CSC</vt:lpstr>
      <vt:lpstr>Les appels à la CSC</vt:lpstr>
      <vt:lpstr>Les décisions de la CSC</vt:lpstr>
      <vt:lpstr>HISTORIQUE</vt:lpstr>
      <vt:lpstr>Les juges de la CSC</vt:lpstr>
      <vt:lpstr>Les juges de la CSC</vt:lpstr>
      <vt:lpstr>Les juges de la CSC</vt:lpstr>
      <vt:lpstr>La nomination des juges</vt:lpstr>
      <vt:lpstr>Le rôle du juge en chef</vt:lpstr>
      <vt:lpstr>Les femmes et la CSC</vt:lpstr>
      <vt:lpstr>Les femmes et la CSC</vt:lpstr>
      <vt:lpstr>Le français à la CSC</vt:lpstr>
      <vt:lpstr>Décision intéressante R. c. A.M. [2008] 1 R.C.S. 569</vt:lpstr>
      <vt:lpstr>Décision intéressante R. c. A.M. [2008] 1 R.C.S. 569</vt:lpstr>
      <vt:lpstr>Décision intéressante R. c. A.M. [2008] 1 R.C.S. 569</vt:lpstr>
      <vt:lpstr>Décision intéressante R. c. A.M. [2008] 1 R.C.S. 569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COUR SUPRÊME DU CANADA</dc:title>
  <dc:creator>cpoirier</dc:creator>
  <cp:lastModifiedBy>Safiatou Diallo</cp:lastModifiedBy>
  <cp:revision>65</cp:revision>
  <dcterms:created xsi:type="dcterms:W3CDTF">2010-11-15T14:32:09Z</dcterms:created>
  <dcterms:modified xsi:type="dcterms:W3CDTF">2015-11-24T20:37:54Z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0x010100FC0DCA37E11D1248B4B2CB0FEC758BBD</vt:lpwstr>
  </property>
</Properties>
</file>